
<file path=[Content_Types].xml><?xml version="1.0" encoding="utf-8"?>
<Types xmlns="http://schemas.openxmlformats.org/package/2006/content-types">
  <Default Extension="bin"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51"/>
  </p:notesMasterIdLst>
  <p:handoutMasterIdLst>
    <p:handoutMasterId r:id="rId52"/>
  </p:handoutMasterIdLst>
  <p:sldIdLst>
    <p:sldId id="257" r:id="rId5"/>
    <p:sldId id="258" r:id="rId6"/>
    <p:sldId id="323" r:id="rId7"/>
    <p:sldId id="324" r:id="rId8"/>
    <p:sldId id="338" r:id="rId9"/>
    <p:sldId id="351" r:id="rId10"/>
    <p:sldId id="327" r:id="rId11"/>
    <p:sldId id="262" r:id="rId12"/>
    <p:sldId id="343" r:id="rId13"/>
    <p:sldId id="276" r:id="rId14"/>
    <p:sldId id="342" r:id="rId15"/>
    <p:sldId id="328" r:id="rId16"/>
    <p:sldId id="281" r:id="rId17"/>
    <p:sldId id="344" r:id="rId18"/>
    <p:sldId id="303" r:id="rId19"/>
    <p:sldId id="304" r:id="rId20"/>
    <p:sldId id="329" r:id="rId21"/>
    <p:sldId id="282" r:id="rId22"/>
    <p:sldId id="345" r:id="rId23"/>
    <p:sldId id="305" r:id="rId24"/>
    <p:sldId id="330" r:id="rId25"/>
    <p:sldId id="283" r:id="rId26"/>
    <p:sldId id="346" r:id="rId27"/>
    <p:sldId id="306" r:id="rId28"/>
    <p:sldId id="339" r:id="rId29"/>
    <p:sldId id="331" r:id="rId30"/>
    <p:sldId id="284" r:id="rId31"/>
    <p:sldId id="347" r:id="rId32"/>
    <p:sldId id="307" r:id="rId33"/>
    <p:sldId id="332" r:id="rId34"/>
    <p:sldId id="337" r:id="rId35"/>
    <p:sldId id="348" r:id="rId36"/>
    <p:sldId id="308" r:id="rId37"/>
    <p:sldId id="341" r:id="rId38"/>
    <p:sldId id="333" r:id="rId39"/>
    <p:sldId id="286" r:id="rId40"/>
    <p:sldId id="349" r:id="rId41"/>
    <p:sldId id="309" r:id="rId42"/>
    <p:sldId id="334" r:id="rId43"/>
    <p:sldId id="287" r:id="rId44"/>
    <p:sldId id="350" r:id="rId45"/>
    <p:sldId id="310" r:id="rId46"/>
    <p:sldId id="311" r:id="rId47"/>
    <p:sldId id="335" r:id="rId48"/>
    <p:sldId id="288" r:id="rId49"/>
    <p:sldId id="31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orfatter" initials="F" lastIdx="0" clrIdx="6"/>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2"/>
  </p:normalViewPr>
  <p:slideViewPr>
    <p:cSldViewPr snapToGrid="0" snapToObjects="1" showGuides="1">
      <p:cViewPr varScale="1">
        <p:scale>
          <a:sx n="108" d="100"/>
          <a:sy n="108" d="100"/>
        </p:scale>
        <p:origin x="678" y="54"/>
      </p:cViewPr>
      <p:guideLst>
        <p:guide orient="horz" pos="2160"/>
        <p:guide pos="3840"/>
      </p:guideLst>
    </p:cSldViewPr>
  </p:slideViewPr>
  <p:notesTextViewPr>
    <p:cViewPr>
      <p:scale>
        <a:sx n="1" d="1"/>
        <a:sy n="1" d="1"/>
      </p:scale>
      <p:origin x="0" y="0"/>
    </p:cViewPr>
  </p:notesTextViewPr>
  <p:notesViewPr>
    <p:cSldViewPr snapToGrid="0" snapToObjects="1" showGuides="1">
      <p:cViewPr varScale="1">
        <p:scale>
          <a:sx n="95" d="100"/>
          <a:sy n="95" d="100"/>
        </p:scale>
        <p:origin x="372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0BA559-C1C5-4943-B542-8794232D57DA}" type="datetimeFigureOut">
              <a:rPr lang="da-DK"/>
              <a:t>16-04-2018</a:t>
            </a:fld>
            <a:endParaRPr lang="da-DK"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DAC64D-F328-458C-83FB-46E4CB2334DA}" type="slidenum">
              <a:rPr lang="da-DK"/>
              <a:t>‹#›</a:t>
            </a:fld>
            <a:endParaRPr lang="da-DK" dirty="0"/>
          </a:p>
        </p:txBody>
      </p:sp>
    </p:spTree>
    <p:extLst>
      <p:ext uri="{BB962C8B-B14F-4D97-AF65-F5344CB8AC3E}">
        <p14:creationId xmlns:p14="http://schemas.microsoft.com/office/powerpoint/2010/main" val="2369405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CD72A38B-F9FA-4036-A084-652409E98F08}" type="datetimeFigureOut">
              <a:rPr lang="en-GB"/>
              <a:pPr/>
              <a:t>16/04/2018</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436F85-577F-4A92-A47F-D540A2BCC821}" type="slidenum">
              <a:rPr lang="en-GB"/>
              <a:pPr/>
              <a:t>‹#›</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noProof="0" dirty="0"/>
              <a:t>This presentation </a:t>
            </a:r>
            <a:r>
              <a:rPr lang="en-GB" sz="1200" b="0" i="0" u="none" strike="noStrike" kern="1200" baseline="0" noProof="0" dirty="0">
                <a:solidFill>
                  <a:schemeClr val="tx1"/>
                </a:solidFill>
                <a:latin typeface="Arial" panose="020B0604020202020204" pitchFamily="34" charset="0"/>
                <a:ea typeface="+mn-ea"/>
                <a:cs typeface="+mn-cs"/>
              </a:rPr>
              <a:t>showcases the Nordic Sustainable Cities – giving everyone some insight into the shared practices that Nordic cities are using towards sustainable urban futures.</a:t>
            </a:r>
          </a:p>
          <a:p>
            <a:endParaRPr lang="en-GB" sz="1200" b="0" i="0" u="none" strike="noStrike" kern="1200" baseline="0" noProof="0" dirty="0">
              <a:solidFill>
                <a:schemeClr val="tx1"/>
              </a:solidFill>
              <a:latin typeface="Arial" panose="020B0604020202020204" pitchFamily="34" charset="0"/>
              <a:ea typeface="+mn-ea"/>
              <a:cs typeface="+mn-cs"/>
            </a:endParaRPr>
          </a:p>
          <a:p>
            <a:r>
              <a:rPr lang="en-GB" sz="1200" b="0" i="0" u="none" strike="noStrike" kern="1200" baseline="0" noProof="0" dirty="0">
                <a:solidFill>
                  <a:schemeClr val="tx1"/>
                </a:solidFill>
                <a:latin typeface="Arial" panose="020B0604020202020204" pitchFamily="34" charset="0"/>
                <a:ea typeface="+mn-ea"/>
                <a:cs typeface="+mn-cs"/>
              </a:rPr>
              <a:t>The challenges that Nordic cities face are not unique to the region, but found all over the world. The Nordic Region and its cities are on a journey towards sustainability, and we invite you to join us.</a:t>
            </a:r>
            <a:endParaRPr lang="en-GB" noProof="0" dirty="0"/>
          </a:p>
          <a:p>
            <a:endParaRPr lang="en-GB" noProof="0"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2</a:t>
            </a:fld>
            <a:endParaRPr lang="en-GB" dirty="0"/>
          </a:p>
        </p:txBody>
      </p:sp>
    </p:spTree>
    <p:extLst>
      <p:ext uri="{BB962C8B-B14F-4D97-AF65-F5344CB8AC3E}">
        <p14:creationId xmlns:p14="http://schemas.microsoft.com/office/powerpoint/2010/main" val="2171247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Kjetil Thorsen is a founding</a:t>
            </a:r>
            <a:r>
              <a:rPr lang="en-GB" baseline="0" noProof="0" dirty="0"/>
              <a:t> partner in the prominent architectural firm Snøhetta. Snøhetta has its origin in Norway, but continues to reach out globally with its Nordic-inspired design – from New York to London and San Francisco to Alexandria. </a:t>
            </a:r>
            <a:endParaRPr lang="en-GB" noProof="0" dirty="0"/>
          </a:p>
          <a:p>
            <a:endParaRPr lang="en-GB"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11</a:t>
            </a:fld>
            <a:endParaRPr lang="en-GB" dirty="0"/>
          </a:p>
        </p:txBody>
      </p:sp>
    </p:spTree>
    <p:extLst>
      <p:ext uri="{BB962C8B-B14F-4D97-AF65-F5344CB8AC3E}">
        <p14:creationId xmlns:p14="http://schemas.microsoft.com/office/powerpoint/2010/main" val="918721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noProof="0" dirty="0"/>
              <a:t>In the Nordic countries, </a:t>
            </a:r>
            <a:r>
              <a:rPr lang="en-GB" sz="1200" b="0" i="0" u="none" strike="noStrike" kern="1200" baseline="0" noProof="0" dirty="0">
                <a:solidFill>
                  <a:schemeClr val="tx1"/>
                </a:solidFill>
                <a:latin typeface="Arial" panose="020B0604020202020204" pitchFamily="34" charset="0"/>
                <a:ea typeface="+mn-ea"/>
                <a:cs typeface="+mn-cs"/>
              </a:rPr>
              <a:t>human well-being and environmental health are one and the same. The Nordic cities are applying practices that bring city, nature and health under one strategic umbrella.</a:t>
            </a:r>
          </a:p>
          <a:p>
            <a:endParaRPr lang="en-GB" sz="1200" b="0" i="0" u="none" strike="noStrike" kern="1200" baseline="0" noProof="0" dirty="0">
              <a:solidFill>
                <a:schemeClr val="tx1"/>
              </a:solidFill>
              <a:latin typeface="Arial" panose="020B0604020202020204" pitchFamily="34" charset="0"/>
              <a:ea typeface="+mn-ea"/>
              <a:cs typeface="+mn-cs"/>
            </a:endParaRPr>
          </a:p>
          <a:p>
            <a:r>
              <a:rPr lang="en-GB" sz="1200" b="0" i="0" u="none" strike="noStrike" kern="1200" baseline="0" noProof="0" dirty="0">
                <a:solidFill>
                  <a:schemeClr val="tx1"/>
                </a:solidFill>
                <a:latin typeface="Arial" panose="020B0604020202020204" pitchFamily="34" charset="0"/>
                <a:ea typeface="+mn-ea"/>
                <a:cs typeface="+mn-cs"/>
              </a:rPr>
              <a:t>Across the Nordic Region, cities are using the natural landscape as the underlying principle for urban development. This helps improve human physical and mental well-being.</a:t>
            </a:r>
            <a:endParaRPr lang="en-GB" noProof="0" dirty="0"/>
          </a:p>
          <a:p>
            <a:endParaRPr lang="en-GB" noProof="0"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12</a:t>
            </a:fld>
            <a:endParaRPr lang="en-GB" dirty="0"/>
          </a:p>
        </p:txBody>
      </p:sp>
    </p:spTree>
    <p:extLst>
      <p:ext uri="{BB962C8B-B14F-4D97-AF65-F5344CB8AC3E}">
        <p14:creationId xmlns:p14="http://schemas.microsoft.com/office/powerpoint/2010/main" val="4244986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13</a:t>
            </a:fld>
            <a:endParaRPr lang="en-GB" dirty="0"/>
          </a:p>
        </p:txBody>
      </p:sp>
    </p:spTree>
    <p:extLst>
      <p:ext uri="{BB962C8B-B14F-4D97-AF65-F5344CB8AC3E}">
        <p14:creationId xmlns:p14="http://schemas.microsoft.com/office/powerpoint/2010/main" val="2024344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14</a:t>
            </a:fld>
            <a:endParaRPr lang="en-GB" dirty="0"/>
          </a:p>
        </p:txBody>
      </p:sp>
    </p:spTree>
    <p:extLst>
      <p:ext uri="{BB962C8B-B14F-4D97-AF65-F5344CB8AC3E}">
        <p14:creationId xmlns:p14="http://schemas.microsoft.com/office/powerpoint/2010/main" val="1397708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Read more about Umeå</a:t>
            </a:r>
            <a:r>
              <a:rPr lang="en-GB" b="1" baseline="0" noProof="0" dirty="0"/>
              <a:t> and its</a:t>
            </a:r>
            <a:r>
              <a:rPr lang="en-GB" b="1" noProof="0" dirty="0"/>
              <a:t> anti-SAD</a:t>
            </a:r>
            <a:r>
              <a:rPr lang="en-GB" b="1" baseline="0" noProof="0" dirty="0"/>
              <a:t> project here: </a:t>
            </a:r>
          </a:p>
          <a:p>
            <a:r>
              <a:rPr lang="en-GB" baseline="0" noProof="0" dirty="0"/>
              <a:t>https://reprogrammingthecity.com/light-therapy/</a:t>
            </a:r>
          </a:p>
          <a:p>
            <a:r>
              <a:rPr lang="en-GB" noProof="0" dirty="0"/>
              <a:t>https://visitsweden.com/umea/</a:t>
            </a:r>
          </a:p>
          <a:p>
            <a:endParaRPr lang="en-GB" noProof="0" dirty="0"/>
          </a:p>
          <a:p>
            <a:endParaRPr lang="en-GB"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15</a:t>
            </a:fld>
            <a:endParaRPr lang="en-GB" dirty="0"/>
          </a:p>
        </p:txBody>
      </p:sp>
    </p:spTree>
    <p:extLst>
      <p:ext uri="{BB962C8B-B14F-4D97-AF65-F5344CB8AC3E}">
        <p14:creationId xmlns:p14="http://schemas.microsoft.com/office/powerpoint/2010/main" val="134579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noProof="0" dirty="0"/>
              <a:t>Read more about the Copenhagen</a:t>
            </a:r>
            <a:r>
              <a:rPr lang="en-GB" b="1" baseline="0" noProof="0" dirty="0"/>
              <a:t> Harbour Baths here: </a:t>
            </a:r>
          </a:p>
          <a:p>
            <a:r>
              <a:rPr lang="en-GB" noProof="0" dirty="0"/>
              <a:t>http://www.visitcopenhagen.com/copenhagen/islands-brygge-harbour-bath-gdk482346</a:t>
            </a:r>
          </a:p>
          <a:p>
            <a:r>
              <a:rPr lang="en-GB" noProof="0" dirty="0"/>
              <a:t>https://www.archdaily.com/11216/copenhagen-harbour-bath-plot</a:t>
            </a:r>
          </a:p>
          <a:p>
            <a:endParaRPr lang="en-GB" noProof="0"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16</a:t>
            </a:fld>
            <a:endParaRPr lang="en-GB" dirty="0"/>
          </a:p>
        </p:txBody>
      </p:sp>
    </p:spTree>
    <p:extLst>
      <p:ext uri="{BB962C8B-B14F-4D97-AF65-F5344CB8AC3E}">
        <p14:creationId xmlns:p14="http://schemas.microsoft.com/office/powerpoint/2010/main" val="335089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noProof="0" dirty="0">
                <a:solidFill>
                  <a:schemeClr val="tx1"/>
                </a:solidFill>
                <a:latin typeface="Arial" panose="020B0604020202020204" pitchFamily="34" charset="0"/>
                <a:ea typeface="+mn-ea"/>
                <a:cs typeface="+mn-cs"/>
              </a:rPr>
              <a:t>The Nordic region has a unique balance of adaptation practices to safeguard against climate change. The Nordic cities are developing resilience through multifunctional urban spaces, innovative planning tools, and circular ecosystem initiatives.</a:t>
            </a:r>
          </a:p>
          <a:p>
            <a:endParaRPr lang="en-GB" sz="1200" b="0" i="0" u="none" strike="noStrike" kern="1200" baseline="0" noProof="0" dirty="0">
              <a:solidFill>
                <a:schemeClr val="tx1"/>
              </a:solidFill>
              <a:latin typeface="Arial" panose="020B0604020202020204" pitchFamily="34" charset="0"/>
              <a:ea typeface="+mn-ea"/>
              <a:cs typeface="+mn-cs"/>
            </a:endParaRPr>
          </a:p>
          <a:p>
            <a:r>
              <a:rPr lang="en-GB" sz="1200" b="0" i="0" u="none" strike="noStrike" kern="1200" baseline="0" noProof="0" dirty="0">
                <a:solidFill>
                  <a:schemeClr val="tx1"/>
                </a:solidFill>
                <a:latin typeface="Arial" panose="020B0604020202020204" pitchFamily="34" charset="0"/>
                <a:ea typeface="+mn-ea"/>
                <a:cs typeface="+mn-cs"/>
              </a:rPr>
              <a:t>The Nordic Region promotes sustainable urban development with the decoupling of emissions from economic growth.</a:t>
            </a:r>
          </a:p>
          <a:p>
            <a:endParaRPr lang="en-GB"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17</a:t>
            </a:fld>
            <a:endParaRPr lang="en-GB" dirty="0"/>
          </a:p>
        </p:txBody>
      </p:sp>
    </p:spTree>
    <p:extLst>
      <p:ext uri="{BB962C8B-B14F-4D97-AF65-F5344CB8AC3E}">
        <p14:creationId xmlns:p14="http://schemas.microsoft.com/office/powerpoint/2010/main" val="1609335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sz="1200" b="1" i="0" u="none" strike="noStrike" kern="1200" baseline="0" noProof="0" dirty="0">
                <a:solidFill>
                  <a:schemeClr val="tx1"/>
                </a:solidFill>
                <a:latin typeface="Arial" panose="020B0604020202020204" pitchFamily="34" charset="0"/>
                <a:ea typeface="+mn-ea"/>
                <a:cs typeface="+mn-cs"/>
              </a:rPr>
              <a:t>Additional information on PLASK: </a:t>
            </a:r>
            <a:r>
              <a:rPr lang="en-GB" sz="1200" b="0" i="0" u="none" strike="noStrike" kern="1200" baseline="0" noProof="0" dirty="0">
                <a:solidFill>
                  <a:schemeClr val="tx1"/>
                </a:solidFill>
                <a:latin typeface="Arial" panose="020B0604020202020204" pitchFamily="34" charset="0"/>
                <a:ea typeface="+mn-ea"/>
                <a:cs typeface="+mn-cs"/>
              </a:rPr>
              <a:t>The tool has already demonstrated its economic benefits. For instance Lolland Municipality has used it to learn how it can save DKK 20 million.</a:t>
            </a:r>
          </a:p>
          <a:p>
            <a:endParaRPr lang="en-GB" sz="1200" b="0" i="0" u="none" strike="noStrike" kern="1200" baseline="0" noProof="0" dirty="0">
              <a:solidFill>
                <a:schemeClr val="tx1"/>
              </a:solidFill>
              <a:latin typeface="Arial" panose="020B0604020202020204" pitchFamily="34" charset="0"/>
              <a:ea typeface="+mn-ea"/>
              <a:cs typeface="+mn-cs"/>
            </a:endParaRPr>
          </a:p>
          <a:p>
            <a:r>
              <a:rPr lang="en-GB" b="1" noProof="0" dirty="0"/>
              <a:t>Additional information on</a:t>
            </a:r>
            <a:r>
              <a:rPr lang="en-GB" b="1" baseline="0" noProof="0" dirty="0"/>
              <a:t> Nansen Park</a:t>
            </a:r>
            <a:r>
              <a:rPr lang="en-GB" baseline="0" noProof="0" dirty="0"/>
              <a:t>: The park is a former airport. </a:t>
            </a:r>
            <a:r>
              <a:rPr lang="en-GB" sz="1200" b="0" noProof="0" dirty="0">
                <a:solidFill>
                  <a:schemeClr val="bg2"/>
                </a:solidFill>
              </a:rPr>
              <a:t>The former Fornebu International Airport in Norway closed in 1998 and has now been transformed into residential and recreational areas. </a:t>
            </a:r>
            <a:endParaRPr lang="en-GB" b="0" noProof="0" dirty="0"/>
          </a:p>
          <a:p>
            <a:endParaRPr lang="en-GB" noProof="0"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18</a:t>
            </a:fld>
            <a:endParaRPr lang="en-GB" dirty="0"/>
          </a:p>
        </p:txBody>
      </p:sp>
    </p:spTree>
    <p:extLst>
      <p:ext uri="{BB962C8B-B14F-4D97-AF65-F5344CB8AC3E}">
        <p14:creationId xmlns:p14="http://schemas.microsoft.com/office/powerpoint/2010/main" val="2194705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noProof="0" dirty="0">
                <a:solidFill>
                  <a:schemeClr val="tx1"/>
                </a:solidFill>
                <a:latin typeface="Arial" panose="020B0604020202020204" pitchFamily="34" charset="0"/>
                <a:ea typeface="+mn-ea"/>
                <a:cs typeface="+mn-cs"/>
              </a:rPr>
              <a:t>Additional information on The Big U</a:t>
            </a:r>
            <a:r>
              <a:rPr lang="en-GB" sz="1200" b="0" i="0" u="none" strike="noStrike" kern="1200" baseline="0" noProof="0" dirty="0">
                <a:solidFill>
                  <a:schemeClr val="tx1"/>
                </a:solidFill>
                <a:latin typeface="Arial" panose="020B0604020202020204" pitchFamily="34" charset="0"/>
                <a:ea typeface="+mn-ea"/>
                <a:cs typeface="+mn-cs"/>
              </a:rPr>
              <a:t>: The project also provides social and environmental benefits to the community, and an improved public realm.</a:t>
            </a:r>
          </a:p>
          <a:p>
            <a:endParaRPr lang="en-GB" noProof="0" dirty="0"/>
          </a:p>
          <a:p>
            <a:r>
              <a:rPr lang="en-GB" noProof="0" dirty="0"/>
              <a:t>https://www.bergen.kommune.no/bk/multimedia/archive/00136/MARE_UrbanPlanningC_136185a.pdf</a:t>
            </a:r>
          </a:p>
          <a:p>
            <a:endParaRPr lang="en-GB" noProof="0" dirty="0"/>
          </a:p>
          <a:p>
            <a:r>
              <a:rPr lang="en-GB" noProof="0" dirty="0"/>
              <a:t>http://www.rebuildbydesign.org/our-work/all-proposals/big-u</a:t>
            </a:r>
          </a:p>
        </p:txBody>
      </p:sp>
      <p:sp>
        <p:nvSpPr>
          <p:cNvPr id="4" name="Pladsholder til slidenummer 3"/>
          <p:cNvSpPr>
            <a:spLocks noGrp="1"/>
          </p:cNvSpPr>
          <p:nvPr>
            <p:ph type="sldNum" sz="quarter" idx="10"/>
          </p:nvPr>
        </p:nvSpPr>
        <p:spPr/>
        <p:txBody>
          <a:bodyPr/>
          <a:lstStyle/>
          <a:p>
            <a:fld id="{49436F85-577F-4A92-A47F-D540A2BCC821}" type="slidenum">
              <a:rPr lang="en-GB" smtClean="0"/>
              <a:pPr/>
              <a:t>19</a:t>
            </a:fld>
            <a:endParaRPr lang="en-GB" dirty="0"/>
          </a:p>
        </p:txBody>
      </p:sp>
    </p:spTree>
    <p:extLst>
      <p:ext uri="{BB962C8B-B14F-4D97-AF65-F5344CB8AC3E}">
        <p14:creationId xmlns:p14="http://schemas.microsoft.com/office/powerpoint/2010/main" val="710229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noProof="0" dirty="0"/>
              <a:t>Read more about Tåsinge Plads here: </a:t>
            </a:r>
          </a:p>
          <a:p>
            <a:r>
              <a:rPr lang="en-GB" noProof="0" dirty="0"/>
              <a:t>http://klimakvarter.dk/en/projekt/tasinge-plads/</a:t>
            </a:r>
          </a:p>
          <a:p>
            <a:endParaRPr lang="en-GB" noProof="0" dirty="0"/>
          </a:p>
          <a:p>
            <a:endParaRPr lang="en-GB" noProof="0"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20</a:t>
            </a:fld>
            <a:endParaRPr lang="en-GB" dirty="0"/>
          </a:p>
        </p:txBody>
      </p:sp>
    </p:spTree>
    <p:extLst>
      <p:ext uri="{BB962C8B-B14F-4D97-AF65-F5344CB8AC3E}">
        <p14:creationId xmlns:p14="http://schemas.microsoft.com/office/powerpoint/2010/main" val="2163292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solidFill>
                  <a:schemeClr val="tx1"/>
                </a:solidFill>
              </a:rPr>
              <a:t>Read more about the Nordic countries in rankings here:</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http://www.norden.org/en/fakta-om-norden-1/10-facts-about-the-nordic-region-and-nordic-co-operation </a:t>
            </a:r>
          </a:p>
        </p:txBody>
      </p:sp>
      <p:sp>
        <p:nvSpPr>
          <p:cNvPr id="4" name="Pladsholder til slidenummer 3"/>
          <p:cNvSpPr>
            <a:spLocks noGrp="1"/>
          </p:cNvSpPr>
          <p:nvPr>
            <p:ph type="sldNum" sz="quarter" idx="10"/>
          </p:nvPr>
        </p:nvSpPr>
        <p:spPr/>
        <p:txBody>
          <a:bodyPr/>
          <a:lstStyle/>
          <a:p>
            <a:fld id="{49436F85-577F-4A92-A47F-D540A2BCC821}" type="slidenum">
              <a:rPr lang="en-GB" smtClean="0"/>
              <a:pPr/>
              <a:t>3</a:t>
            </a:fld>
            <a:endParaRPr lang="en-GB" dirty="0"/>
          </a:p>
        </p:txBody>
      </p:sp>
    </p:spTree>
    <p:extLst>
      <p:ext uri="{BB962C8B-B14F-4D97-AF65-F5344CB8AC3E}">
        <p14:creationId xmlns:p14="http://schemas.microsoft.com/office/powerpoint/2010/main" val="975144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noProof="0" dirty="0">
                <a:solidFill>
                  <a:schemeClr val="tx1"/>
                </a:solidFill>
                <a:latin typeface="Arial" panose="020B0604020202020204" pitchFamily="34" charset="0"/>
                <a:ea typeface="+mn-ea"/>
                <a:cs typeface="+mn-cs"/>
              </a:rPr>
              <a:t>Striking a balance between urban density and access to nature is a challenge faced by cities around the world. </a:t>
            </a:r>
          </a:p>
          <a:p>
            <a:endParaRPr lang="en-GB" sz="1200" b="0" i="0" u="none" strike="noStrike" kern="1200" baseline="0" noProof="0" dirty="0">
              <a:solidFill>
                <a:schemeClr val="tx1"/>
              </a:solidFill>
              <a:latin typeface="Arial" panose="020B0604020202020204" pitchFamily="34" charset="0"/>
              <a:ea typeface="+mn-ea"/>
              <a:cs typeface="+mn-cs"/>
            </a:endParaRPr>
          </a:p>
          <a:p>
            <a:r>
              <a:rPr lang="en-GB" sz="1200" b="0" i="0" u="none" strike="noStrike" kern="1200" baseline="0" noProof="0" dirty="0">
                <a:solidFill>
                  <a:schemeClr val="tx1"/>
                </a:solidFill>
                <a:latin typeface="Arial" panose="020B0604020202020204" pitchFamily="34" charset="0"/>
                <a:ea typeface="+mn-ea"/>
                <a:cs typeface="+mn-cs"/>
              </a:rPr>
              <a:t>The Nordic Compact Green City is a model that promotes urban development without compromising the benefits of nature, water and green areas for urban dwellers.</a:t>
            </a:r>
          </a:p>
          <a:p>
            <a:endParaRPr lang="en-GB"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21</a:t>
            </a:fld>
            <a:endParaRPr lang="en-GB" dirty="0"/>
          </a:p>
        </p:txBody>
      </p:sp>
    </p:spTree>
    <p:extLst>
      <p:ext uri="{BB962C8B-B14F-4D97-AF65-F5344CB8AC3E}">
        <p14:creationId xmlns:p14="http://schemas.microsoft.com/office/powerpoint/2010/main" val="794764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t>Additional information on urban sprawl: </a:t>
            </a:r>
            <a:r>
              <a:rPr lang="en-GB" sz="1200" b="0" noProof="0" dirty="0">
                <a:solidFill>
                  <a:schemeClr val="bg2"/>
                </a:solidFill>
              </a:rPr>
              <a:t>Good examples are Western Harbour in Malmö, Hammarby Sjöstad in Stockholm, and Pilestrædet Park in Oslo.</a:t>
            </a:r>
            <a:endParaRPr lang="en-GB" sz="1200"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22</a:t>
            </a:fld>
            <a:endParaRPr lang="en-GB" dirty="0"/>
          </a:p>
        </p:txBody>
      </p:sp>
    </p:spTree>
    <p:extLst>
      <p:ext uri="{BB962C8B-B14F-4D97-AF65-F5344CB8AC3E}">
        <p14:creationId xmlns:p14="http://schemas.microsoft.com/office/powerpoint/2010/main" val="4163959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23</a:t>
            </a:fld>
            <a:endParaRPr lang="en-GB" dirty="0"/>
          </a:p>
        </p:txBody>
      </p:sp>
    </p:spTree>
    <p:extLst>
      <p:ext uri="{BB962C8B-B14F-4D97-AF65-F5344CB8AC3E}">
        <p14:creationId xmlns:p14="http://schemas.microsoft.com/office/powerpoint/2010/main" val="1909776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noProof="0" dirty="0"/>
              <a:t>Read more about Pilestredet Park here: </a:t>
            </a:r>
          </a:p>
          <a:p>
            <a:r>
              <a:rPr lang="en-GB" noProof="0" dirty="0"/>
              <a:t>http://www.skanska-sustainability-case-studies.com/index.php/latest-case-studies/item/18-pilestredet-park-norway?tmpl=component&amp;print=1</a:t>
            </a:r>
          </a:p>
        </p:txBody>
      </p:sp>
      <p:sp>
        <p:nvSpPr>
          <p:cNvPr id="4" name="Pladsholder til slidenummer 3"/>
          <p:cNvSpPr>
            <a:spLocks noGrp="1"/>
          </p:cNvSpPr>
          <p:nvPr>
            <p:ph type="sldNum" sz="quarter" idx="10"/>
          </p:nvPr>
        </p:nvSpPr>
        <p:spPr/>
        <p:txBody>
          <a:bodyPr/>
          <a:lstStyle/>
          <a:p>
            <a:fld id="{49436F85-577F-4A92-A47F-D540A2BCC821}" type="slidenum">
              <a:rPr lang="en-GB" smtClean="0"/>
              <a:pPr/>
              <a:t>24</a:t>
            </a:fld>
            <a:endParaRPr lang="en-GB" dirty="0"/>
          </a:p>
        </p:txBody>
      </p:sp>
    </p:spTree>
    <p:extLst>
      <p:ext uri="{BB962C8B-B14F-4D97-AF65-F5344CB8AC3E}">
        <p14:creationId xmlns:p14="http://schemas.microsoft.com/office/powerpoint/2010/main" val="3482983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Tina Saaby</a:t>
            </a:r>
            <a:r>
              <a:rPr lang="en-GB" baseline="0" noProof="0" dirty="0"/>
              <a:t> is the City Architect of Copenhagen. She graduated from t</a:t>
            </a:r>
            <a:r>
              <a:rPr lang="en-GB" sz="1200" b="0" i="0" kern="1200" noProof="0" dirty="0">
                <a:solidFill>
                  <a:schemeClr val="tx1"/>
                </a:solidFill>
                <a:effectLst/>
                <a:latin typeface="Arial" panose="020B0604020202020204" pitchFamily="34" charset="0"/>
                <a:ea typeface="+mn-ea"/>
                <a:cs typeface="+mn-cs"/>
              </a:rPr>
              <a:t>he Royal Danish Academy of Fine Arts,</a:t>
            </a:r>
            <a:r>
              <a:rPr lang="en-GB" sz="1200" b="0" i="0" kern="1200" baseline="0" noProof="0" dirty="0">
                <a:solidFill>
                  <a:schemeClr val="tx1"/>
                </a:solidFill>
                <a:effectLst/>
                <a:latin typeface="Arial" panose="020B0604020202020204" pitchFamily="34" charset="0"/>
                <a:ea typeface="+mn-ea"/>
                <a:cs typeface="+mn-cs"/>
              </a:rPr>
              <a:t> </a:t>
            </a:r>
            <a:r>
              <a:rPr lang="en-GB" sz="1200" b="0" i="0" kern="1200" noProof="0" dirty="0">
                <a:solidFill>
                  <a:schemeClr val="tx1"/>
                </a:solidFill>
                <a:effectLst/>
                <a:latin typeface="Arial" panose="020B0604020202020204" pitchFamily="34" charset="0"/>
                <a:ea typeface="+mn-ea"/>
                <a:cs typeface="+mn-cs"/>
              </a:rPr>
              <a:t>Schools of Architecture, Design and Conservation</a:t>
            </a:r>
            <a:r>
              <a:rPr lang="en-GB" sz="1200" b="0" i="0" kern="1200" baseline="0" noProof="0" dirty="0">
                <a:solidFill>
                  <a:schemeClr val="tx1"/>
                </a:solidFill>
                <a:effectLst/>
                <a:latin typeface="Arial" panose="020B0604020202020204" pitchFamily="34" charset="0"/>
                <a:ea typeface="+mn-ea"/>
                <a:cs typeface="+mn-cs"/>
              </a:rPr>
              <a:t> in 1997. </a:t>
            </a:r>
            <a:endParaRPr lang="en-GB" noProof="0" dirty="0"/>
          </a:p>
          <a:p>
            <a:endParaRPr lang="en-GB"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25</a:t>
            </a:fld>
            <a:endParaRPr lang="en-GB" dirty="0"/>
          </a:p>
        </p:txBody>
      </p:sp>
    </p:spTree>
    <p:extLst>
      <p:ext uri="{BB962C8B-B14F-4D97-AF65-F5344CB8AC3E}">
        <p14:creationId xmlns:p14="http://schemas.microsoft.com/office/powerpoint/2010/main" val="1497031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noProof="0" dirty="0">
                <a:solidFill>
                  <a:schemeClr val="tx1"/>
                </a:solidFill>
                <a:latin typeface="Arial" panose="020B0604020202020204" pitchFamily="34" charset="0"/>
                <a:ea typeface="+mn-ea"/>
                <a:cs typeface="+mn-cs"/>
              </a:rPr>
              <a:t>The Nordic Mobility City is characterised by its many public and private transport options. They are well-connected, convenient, time- and energy-efficient, affordable, safe and, of course, environmentally friendly.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noProof="0" dirty="0">
              <a:solidFill>
                <a:schemeClr val="tx1"/>
              </a:solidFill>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noProof="0" dirty="0">
                <a:solidFill>
                  <a:schemeClr val="tx1"/>
                </a:solidFill>
                <a:latin typeface="Arial" panose="020B0604020202020204" pitchFamily="34" charset="0"/>
                <a:ea typeface="+mn-ea"/>
                <a:cs typeface="+mn-cs"/>
              </a:rPr>
              <a:t>This enables the Nordic cities to provide safe and clean transport for all. </a:t>
            </a:r>
          </a:p>
          <a:p>
            <a:endParaRPr lang="en-GB"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26</a:t>
            </a:fld>
            <a:endParaRPr lang="en-GB" dirty="0"/>
          </a:p>
        </p:txBody>
      </p:sp>
    </p:spTree>
    <p:extLst>
      <p:ext uri="{BB962C8B-B14F-4D97-AF65-F5344CB8AC3E}">
        <p14:creationId xmlns:p14="http://schemas.microsoft.com/office/powerpoint/2010/main" val="1023392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Additional information on transport hubs: </a:t>
            </a:r>
            <a:r>
              <a:rPr lang="en-GB" sz="1200" b="0" noProof="0" dirty="0">
                <a:solidFill>
                  <a:schemeClr val="bg2"/>
                </a:solidFill>
              </a:rPr>
              <a:t>Good examples are the redevelopment of the central stations in Odense, Denmark and Uppsala, Sweden.</a:t>
            </a:r>
          </a:p>
          <a:p>
            <a:endParaRPr lang="en-GB" sz="1200" b="1" noProof="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noProof="0" dirty="0">
                <a:solidFill>
                  <a:schemeClr val="bg2"/>
                </a:solidFill>
              </a:rPr>
              <a:t>Additional information on Maas:</a:t>
            </a:r>
            <a:r>
              <a:rPr lang="en-GB" sz="1200" b="1" baseline="0" noProof="0" dirty="0">
                <a:solidFill>
                  <a:schemeClr val="bg2"/>
                </a:solidFill>
              </a:rPr>
              <a:t> </a:t>
            </a:r>
            <a:r>
              <a:rPr lang="en-GB" sz="1200" b="0" noProof="0" dirty="0">
                <a:solidFill>
                  <a:schemeClr val="bg2"/>
                </a:solidFill>
              </a:rPr>
              <a:t>Good examples are Helsinki Regional Transport and Rejsekort in Denmark.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noProof="0" dirty="0">
              <a:solidFill>
                <a:schemeClr val="bg2"/>
              </a:solidFill>
            </a:endParaRPr>
          </a:p>
          <a:p>
            <a:endParaRPr lang="en-GB"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27</a:t>
            </a:fld>
            <a:endParaRPr lang="en-GB" dirty="0"/>
          </a:p>
        </p:txBody>
      </p:sp>
    </p:spTree>
    <p:extLst>
      <p:ext uri="{BB962C8B-B14F-4D97-AF65-F5344CB8AC3E}">
        <p14:creationId xmlns:p14="http://schemas.microsoft.com/office/powerpoint/2010/main" val="1172518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noProof="0" dirty="0">
                <a:solidFill>
                  <a:schemeClr val="bg2"/>
                </a:solidFill>
              </a:rPr>
              <a:t>Additional information</a:t>
            </a:r>
            <a:r>
              <a:rPr lang="en-GB" sz="1200" b="1" baseline="0" noProof="0" dirty="0">
                <a:solidFill>
                  <a:schemeClr val="bg2"/>
                </a:solidFill>
              </a:rPr>
              <a:t> on the Helsinki busses: </a:t>
            </a:r>
            <a:r>
              <a:rPr lang="en-GB" sz="1200" b="0" noProof="0" dirty="0">
                <a:solidFill>
                  <a:schemeClr val="bg2"/>
                </a:solidFill>
              </a:rPr>
              <a:t>The bus company Helsingin Bussiliikenne Oy (HelB) will use 100% Finnish biogas made from biodegradable waste, to replace natural gas as a bus fuel. Emissions will be cut by 1,367 tonnes a year. This corresponds to the emissions generated by driving a gasoline-fuelled car for appro. 11 million kilometres.</a:t>
            </a:r>
          </a:p>
          <a:p>
            <a:endParaRPr lang="en-GB" noProof="0" dirty="0"/>
          </a:p>
          <a:p>
            <a:endParaRPr lang="en-GB"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28</a:t>
            </a:fld>
            <a:endParaRPr lang="en-GB" dirty="0"/>
          </a:p>
        </p:txBody>
      </p:sp>
    </p:spTree>
    <p:extLst>
      <p:ext uri="{BB962C8B-B14F-4D97-AF65-F5344CB8AC3E}">
        <p14:creationId xmlns:p14="http://schemas.microsoft.com/office/powerpoint/2010/main" val="890911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noProof="0" dirty="0"/>
              <a:t>Read more about Oslo’s plans to create a car-free city</a:t>
            </a:r>
            <a:r>
              <a:rPr lang="en-GB" b="1" baseline="0" noProof="0" dirty="0"/>
              <a:t> centre here: </a:t>
            </a:r>
          </a:p>
          <a:p>
            <a:r>
              <a:rPr lang="en-GB" noProof="0" dirty="0"/>
              <a:t>https://www.oslo.kommune.no/english/politics-and-administration/green-oslo/best-practices/car-free-city/#gref</a:t>
            </a:r>
          </a:p>
        </p:txBody>
      </p:sp>
      <p:sp>
        <p:nvSpPr>
          <p:cNvPr id="4" name="Pladsholder til slidenummer 3"/>
          <p:cNvSpPr>
            <a:spLocks noGrp="1"/>
          </p:cNvSpPr>
          <p:nvPr>
            <p:ph type="sldNum" sz="quarter" idx="10"/>
          </p:nvPr>
        </p:nvSpPr>
        <p:spPr/>
        <p:txBody>
          <a:bodyPr/>
          <a:lstStyle/>
          <a:p>
            <a:fld id="{49436F85-577F-4A92-A47F-D540A2BCC821}" type="slidenum">
              <a:rPr lang="en-GB" smtClean="0"/>
              <a:pPr/>
              <a:t>29</a:t>
            </a:fld>
            <a:endParaRPr lang="en-GB" dirty="0"/>
          </a:p>
        </p:txBody>
      </p:sp>
    </p:spTree>
    <p:extLst>
      <p:ext uri="{BB962C8B-B14F-4D97-AF65-F5344CB8AC3E}">
        <p14:creationId xmlns:p14="http://schemas.microsoft.com/office/powerpoint/2010/main" val="1369979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sz="1200" b="0" i="0" u="none" strike="noStrike" kern="1200" baseline="0" noProof="0" dirty="0">
                <a:solidFill>
                  <a:schemeClr val="tx1"/>
                </a:solidFill>
                <a:latin typeface="Arial" panose="020B0604020202020204" pitchFamily="34" charset="0"/>
                <a:ea typeface="+mn-ea"/>
                <a:cs typeface="+mn-cs"/>
              </a:rPr>
              <a:t>Urban areas are home to approximately 85% of the Nordic population. The Nordic Low Carbon City capitalises on the close proximity of urban residents, converging initiatives that reduce emissions without impacting economic growth.</a:t>
            </a:r>
          </a:p>
          <a:p>
            <a:endParaRPr lang="en-GB" sz="1200" b="0" i="0" u="none" strike="noStrike" kern="1200" baseline="0" noProof="0" dirty="0">
              <a:solidFill>
                <a:schemeClr val="tx1"/>
              </a:solidFill>
              <a:latin typeface="Arial" panose="020B0604020202020204" pitchFamily="34" charset="0"/>
              <a:ea typeface="+mn-ea"/>
              <a:cs typeface="+mn-cs"/>
            </a:endParaRPr>
          </a:p>
          <a:p>
            <a:r>
              <a:rPr lang="en-GB" sz="1200" b="0" i="0" u="none" strike="noStrike" kern="1200" baseline="0" noProof="0" dirty="0">
                <a:solidFill>
                  <a:schemeClr val="tx1"/>
                </a:solidFill>
                <a:latin typeface="Arial" panose="020B0604020202020204" pitchFamily="34" charset="0"/>
                <a:ea typeface="+mn-ea"/>
                <a:cs typeface="+mn-cs"/>
              </a:rPr>
              <a:t>Many buildings are built to exceed the national building standards and multimodal transport networks promote collective journeys. Renewable energy is integrated into the energy supply for both industry and residential areas – and recently also for public transport. </a:t>
            </a:r>
          </a:p>
          <a:p>
            <a:endParaRPr lang="en-GB" noProof="0"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30</a:t>
            </a:fld>
            <a:endParaRPr lang="en-GB" dirty="0"/>
          </a:p>
        </p:txBody>
      </p:sp>
    </p:spTree>
    <p:extLst>
      <p:ext uri="{BB962C8B-B14F-4D97-AF65-F5344CB8AC3E}">
        <p14:creationId xmlns:p14="http://schemas.microsoft.com/office/powerpoint/2010/main" val="2057234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Here</a:t>
            </a:r>
            <a:r>
              <a:rPr lang="en-GB" baseline="0" noProof="0" dirty="0"/>
              <a:t> you can see the individual rankings of the Nordic countries by GDP. If you combine the figures, the Nordic countries rank as the 11</a:t>
            </a:r>
            <a:r>
              <a:rPr lang="en-GB" baseline="30000" noProof="0" dirty="0"/>
              <a:t>th</a:t>
            </a:r>
            <a:r>
              <a:rPr lang="en-GB" baseline="0" noProof="0" dirty="0"/>
              <a:t> largest economy.</a:t>
            </a:r>
            <a:endParaRPr lang="en-GB"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4</a:t>
            </a:fld>
            <a:endParaRPr lang="en-GB" dirty="0"/>
          </a:p>
        </p:txBody>
      </p:sp>
    </p:spTree>
    <p:extLst>
      <p:ext uri="{BB962C8B-B14F-4D97-AF65-F5344CB8AC3E}">
        <p14:creationId xmlns:p14="http://schemas.microsoft.com/office/powerpoint/2010/main" val="2125167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noProof="0" dirty="0"/>
              <a:t>Additional information on carbon emissions in the Nordic Region: </a:t>
            </a:r>
            <a:r>
              <a:rPr lang="en-GB" baseline="0" noProof="0" dirty="0"/>
              <a:t>This is due to </a:t>
            </a:r>
            <a:r>
              <a:rPr lang="en-GB" sz="1200" b="0" noProof="0" dirty="0">
                <a:solidFill>
                  <a:schemeClr val="bg2"/>
                </a:solidFill>
              </a:rPr>
              <a:t>the high share of renewables, good development of district heating and modern biomass systems.</a:t>
            </a:r>
            <a:endParaRPr lang="en-GB" b="0"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31</a:t>
            </a:fld>
            <a:endParaRPr lang="en-GB" dirty="0"/>
          </a:p>
        </p:txBody>
      </p:sp>
    </p:spTree>
    <p:extLst>
      <p:ext uri="{BB962C8B-B14F-4D97-AF65-F5344CB8AC3E}">
        <p14:creationId xmlns:p14="http://schemas.microsoft.com/office/powerpoint/2010/main" val="398978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32</a:t>
            </a:fld>
            <a:endParaRPr lang="en-GB" dirty="0"/>
          </a:p>
        </p:txBody>
      </p:sp>
    </p:spTree>
    <p:extLst>
      <p:ext uri="{BB962C8B-B14F-4D97-AF65-F5344CB8AC3E}">
        <p14:creationId xmlns:p14="http://schemas.microsoft.com/office/powerpoint/2010/main" val="1710744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noProof="0" dirty="0"/>
              <a:t>Read</a:t>
            </a:r>
            <a:r>
              <a:rPr lang="en-GB" b="1" baseline="0" noProof="0" dirty="0"/>
              <a:t> more about Ny Karolinska and its LEED Gold standard here: </a:t>
            </a:r>
          </a:p>
          <a:p>
            <a:r>
              <a:rPr lang="en-GB" noProof="0" dirty="0"/>
              <a:t>http://www.nyakarolinskasolna.se/en/News-and-articles/News-at-NKS/double-environmental-certification-for-new-karolinska-solna/</a:t>
            </a:r>
          </a:p>
        </p:txBody>
      </p:sp>
      <p:sp>
        <p:nvSpPr>
          <p:cNvPr id="4" name="Pladsholder til slidenummer 3"/>
          <p:cNvSpPr>
            <a:spLocks noGrp="1"/>
          </p:cNvSpPr>
          <p:nvPr>
            <p:ph type="sldNum" sz="quarter" idx="10"/>
          </p:nvPr>
        </p:nvSpPr>
        <p:spPr/>
        <p:txBody>
          <a:bodyPr/>
          <a:lstStyle/>
          <a:p>
            <a:fld id="{49436F85-577F-4A92-A47F-D540A2BCC821}" type="slidenum">
              <a:rPr lang="en-GB" smtClean="0"/>
              <a:pPr/>
              <a:t>33</a:t>
            </a:fld>
            <a:endParaRPr lang="en-GB" dirty="0"/>
          </a:p>
        </p:txBody>
      </p:sp>
    </p:spTree>
    <p:extLst>
      <p:ext uri="{BB962C8B-B14F-4D97-AF65-F5344CB8AC3E}">
        <p14:creationId xmlns:p14="http://schemas.microsoft.com/office/powerpoint/2010/main" val="2949435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Andras Simonyi is</a:t>
            </a:r>
            <a:r>
              <a:rPr lang="en-GB" baseline="0" noProof="0" dirty="0"/>
              <a:t> the Managing Director </a:t>
            </a:r>
            <a:r>
              <a:rPr lang="en-GB" sz="1200" b="0" i="0" kern="1200" noProof="0" dirty="0">
                <a:solidFill>
                  <a:schemeClr val="tx1"/>
                </a:solidFill>
                <a:effectLst/>
                <a:latin typeface="Arial" panose="020B0604020202020204" pitchFamily="34" charset="0"/>
                <a:ea typeface="+mn-ea"/>
                <a:cs typeface="+mn-cs"/>
              </a:rPr>
              <a:t>of the Center for Transatlantic Relations at the School of Advanced International Studies at Johns Hopkins University in Washington D.C. As editor</a:t>
            </a:r>
            <a:r>
              <a:rPr lang="en-GB" sz="1200" b="0" i="0" kern="1200" baseline="0" noProof="0" dirty="0">
                <a:solidFill>
                  <a:schemeClr val="tx1"/>
                </a:solidFill>
                <a:effectLst/>
                <a:latin typeface="Arial" panose="020B0604020202020204" pitchFamily="34" charset="0"/>
                <a:ea typeface="+mn-ea"/>
                <a:cs typeface="+mn-cs"/>
              </a:rPr>
              <a:t> of the book </a:t>
            </a:r>
            <a:r>
              <a:rPr lang="en-GB" sz="1200" b="0" i="1" kern="1200" baseline="0" noProof="0" dirty="0">
                <a:solidFill>
                  <a:schemeClr val="tx1"/>
                </a:solidFill>
                <a:effectLst/>
                <a:latin typeface="Arial" panose="020B0604020202020204" pitchFamily="34" charset="0"/>
                <a:ea typeface="+mn-ea"/>
                <a:cs typeface="+mn-cs"/>
              </a:rPr>
              <a:t>Nordic Ways</a:t>
            </a:r>
            <a:r>
              <a:rPr lang="en-GB" sz="1200" b="0" i="0" kern="1200" baseline="0" noProof="0" dirty="0">
                <a:solidFill>
                  <a:schemeClr val="tx1"/>
                </a:solidFill>
                <a:effectLst/>
                <a:latin typeface="Arial" panose="020B0604020202020204" pitchFamily="34" charset="0"/>
                <a:ea typeface="+mn-ea"/>
                <a:cs typeface="+mn-cs"/>
              </a:rPr>
              <a:t>, he really makes a case for the strengths of the Nordic countries. </a:t>
            </a:r>
            <a:endParaRPr lang="en-GB" noProof="0" dirty="0"/>
          </a:p>
          <a:p>
            <a:endParaRPr lang="en-GB"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34</a:t>
            </a:fld>
            <a:endParaRPr lang="en-GB" dirty="0"/>
          </a:p>
        </p:txBody>
      </p:sp>
    </p:spTree>
    <p:extLst>
      <p:ext uri="{BB962C8B-B14F-4D97-AF65-F5344CB8AC3E}">
        <p14:creationId xmlns:p14="http://schemas.microsoft.com/office/powerpoint/2010/main" val="302079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sz="1200" b="0" i="0" u="none" strike="noStrike" kern="1200" baseline="0" noProof="0" dirty="0">
                <a:solidFill>
                  <a:schemeClr val="tx1"/>
                </a:solidFill>
                <a:latin typeface="Arial" panose="020B0604020202020204" pitchFamily="34" charset="0"/>
                <a:ea typeface="+mn-ea"/>
                <a:cs typeface="+mn-cs"/>
              </a:rPr>
              <a:t>Throughout the Nordic Region, city authorities, businesses and citizens are developing innovative ways to</a:t>
            </a:r>
          </a:p>
          <a:p>
            <a:r>
              <a:rPr lang="en-GB" sz="1200" b="0" i="0" u="none" strike="noStrike" kern="1200" baseline="0" noProof="0" dirty="0">
                <a:solidFill>
                  <a:schemeClr val="tx1"/>
                </a:solidFill>
                <a:latin typeface="Arial" panose="020B0604020202020204" pitchFamily="34" charset="0"/>
                <a:ea typeface="+mn-ea"/>
                <a:cs typeface="+mn-cs"/>
              </a:rPr>
              <a:t>increase the potential of products and services to create a circular economy. These are efforts that go beyond the single company or organisation. </a:t>
            </a:r>
          </a:p>
          <a:p>
            <a:endParaRPr lang="en-GB" sz="1200" b="0" i="0" u="none" strike="noStrike" kern="1200" baseline="0" noProof="0" dirty="0">
              <a:solidFill>
                <a:schemeClr val="tx1"/>
              </a:solidFill>
              <a:latin typeface="Arial" panose="020B0604020202020204" pitchFamily="34" charset="0"/>
              <a:ea typeface="+mn-ea"/>
              <a:cs typeface="+mn-cs"/>
            </a:endParaRPr>
          </a:p>
          <a:p>
            <a:r>
              <a:rPr lang="en-GB" sz="1200" b="0" i="0" u="none" strike="noStrike" kern="1200" baseline="0" noProof="0" dirty="0">
                <a:solidFill>
                  <a:schemeClr val="tx1"/>
                </a:solidFill>
                <a:latin typeface="Arial" panose="020B0604020202020204" pitchFamily="34" charset="0"/>
                <a:ea typeface="+mn-ea"/>
                <a:cs typeface="+mn-cs"/>
              </a:rPr>
              <a:t>The materials used to construct new buildings, the recycling of residents’ waste, and the energy pulled from sewage networks all contribute to greater efficiency in the existing urban systems.</a:t>
            </a:r>
            <a:endParaRPr lang="en-GB" noProof="0" dirty="0"/>
          </a:p>
          <a:p>
            <a:endParaRPr lang="en-GB" noProof="0"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35</a:t>
            </a:fld>
            <a:endParaRPr lang="en-GB" dirty="0"/>
          </a:p>
        </p:txBody>
      </p:sp>
    </p:spTree>
    <p:extLst>
      <p:ext uri="{BB962C8B-B14F-4D97-AF65-F5344CB8AC3E}">
        <p14:creationId xmlns:p14="http://schemas.microsoft.com/office/powerpoint/2010/main" val="1757521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36</a:t>
            </a:fld>
            <a:endParaRPr lang="en-GB" dirty="0"/>
          </a:p>
        </p:txBody>
      </p:sp>
    </p:spTree>
    <p:extLst>
      <p:ext uri="{BB962C8B-B14F-4D97-AF65-F5344CB8AC3E}">
        <p14:creationId xmlns:p14="http://schemas.microsoft.com/office/powerpoint/2010/main" val="208534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noProof="0" dirty="0"/>
              <a:t>Additional information on biochar: </a:t>
            </a:r>
            <a:r>
              <a:rPr lang="en-GB" sz="1200" b="0" noProof="0" dirty="0">
                <a:solidFill>
                  <a:schemeClr val="bg2"/>
                </a:solidFill>
              </a:rPr>
              <a:t>Biochar contributes to a greener city and can decrease the levels of carbon dioxide in the atmosphere for hundreds to thousands of years. The energy is converted into heat for the city's district heating network within Open District Heating TM – a project to recycle excess heat in the City of Stockholm. The heat from the facility in Högdalen is enough to heat 80 flats a year.</a:t>
            </a:r>
            <a:endParaRPr lang="en-GB" b="0"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37</a:t>
            </a:fld>
            <a:endParaRPr lang="en-GB" dirty="0"/>
          </a:p>
        </p:txBody>
      </p:sp>
    </p:spTree>
    <p:extLst>
      <p:ext uri="{BB962C8B-B14F-4D97-AF65-F5344CB8AC3E}">
        <p14:creationId xmlns:p14="http://schemas.microsoft.com/office/powerpoint/2010/main" val="1976085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noProof="0" dirty="0"/>
              <a:t>Read</a:t>
            </a:r>
            <a:r>
              <a:rPr lang="en-GB" b="1" baseline="0" noProof="0" dirty="0"/>
              <a:t> more about Upcycle House here: </a:t>
            </a:r>
          </a:p>
          <a:p>
            <a:r>
              <a:rPr lang="en-GB" b="0" noProof="0" dirty="0"/>
              <a:t>https://lendager.com/en/architecture/upcycle-house-en/</a:t>
            </a:r>
          </a:p>
          <a:p>
            <a:r>
              <a:rPr lang="en-GB" b="0" noProof="0" dirty="0"/>
              <a:t>https://www.archdaily.com/458245/upcycle-house-lendager-arkitekter</a:t>
            </a:r>
          </a:p>
        </p:txBody>
      </p:sp>
      <p:sp>
        <p:nvSpPr>
          <p:cNvPr id="4" name="Pladsholder til slidenummer 3"/>
          <p:cNvSpPr>
            <a:spLocks noGrp="1"/>
          </p:cNvSpPr>
          <p:nvPr>
            <p:ph type="sldNum" sz="quarter" idx="10"/>
          </p:nvPr>
        </p:nvSpPr>
        <p:spPr/>
        <p:txBody>
          <a:bodyPr/>
          <a:lstStyle/>
          <a:p>
            <a:fld id="{49436F85-577F-4A92-A47F-D540A2BCC821}" type="slidenum">
              <a:rPr lang="en-GB" smtClean="0"/>
              <a:pPr/>
              <a:t>38</a:t>
            </a:fld>
            <a:endParaRPr lang="en-GB" dirty="0"/>
          </a:p>
        </p:txBody>
      </p:sp>
    </p:spTree>
    <p:extLst>
      <p:ext uri="{BB962C8B-B14F-4D97-AF65-F5344CB8AC3E}">
        <p14:creationId xmlns:p14="http://schemas.microsoft.com/office/powerpoint/2010/main" val="1563559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sz="1200" b="0" i="0" u="none" strike="noStrike" kern="1200" baseline="0" noProof="0" dirty="0">
                <a:solidFill>
                  <a:schemeClr val="tx1"/>
                </a:solidFill>
                <a:latin typeface="Arial" panose="020B0604020202020204" pitchFamily="34" charset="0"/>
                <a:ea typeface="+mn-ea"/>
                <a:cs typeface="+mn-cs"/>
              </a:rPr>
              <a:t>The smart city concept is revolutionising the way cities operate – and Nordic cities are at the forefront of these changes. Founded on the Nordic Region’s long history of communications technology development, city authorities, businesses and tech-savvy citizens are driving change across smart city platforms.</a:t>
            </a:r>
          </a:p>
          <a:p>
            <a:endParaRPr lang="en-GB" sz="1200" b="0" i="0" u="none" strike="noStrike" kern="1200" baseline="0" noProof="0" dirty="0">
              <a:solidFill>
                <a:schemeClr val="tx1"/>
              </a:solidFill>
              <a:latin typeface="Arial" panose="020B0604020202020204" pitchFamily="34" charset="0"/>
              <a:ea typeface="+mn-ea"/>
              <a:cs typeface="+mn-cs"/>
            </a:endParaRPr>
          </a:p>
          <a:p>
            <a:r>
              <a:rPr lang="en-GB" sz="1200" b="0" i="0" u="none" strike="noStrike" kern="1200" baseline="0" noProof="0" dirty="0">
                <a:solidFill>
                  <a:schemeClr val="tx1"/>
                </a:solidFill>
                <a:latin typeface="Arial" panose="020B0604020202020204" pitchFamily="34" charset="0"/>
                <a:ea typeface="+mn-ea"/>
                <a:cs typeface="+mn-cs"/>
              </a:rPr>
              <a:t>Technologies are, of course, of crucial importance. But so is empowering people. Digital solutions provide more information to residents and further engagement opportunities in the planning process.</a:t>
            </a:r>
            <a:endParaRPr lang="en-GB" noProof="0" dirty="0"/>
          </a:p>
          <a:p>
            <a:endParaRPr lang="en-GB" noProof="0"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39</a:t>
            </a:fld>
            <a:endParaRPr lang="en-GB" dirty="0"/>
          </a:p>
        </p:txBody>
      </p:sp>
    </p:spTree>
    <p:extLst>
      <p:ext uri="{BB962C8B-B14F-4D97-AF65-F5344CB8AC3E}">
        <p14:creationId xmlns:p14="http://schemas.microsoft.com/office/powerpoint/2010/main" val="3064471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Additional information on digitalised</a:t>
            </a:r>
            <a:r>
              <a:rPr lang="en-GB" b="1" baseline="0" noProof="0" dirty="0"/>
              <a:t> Nordic countries: </a:t>
            </a:r>
            <a:r>
              <a:rPr lang="en-GB" sz="1200" b="0" noProof="0" dirty="0">
                <a:solidFill>
                  <a:schemeClr val="bg2"/>
                </a:solidFill>
              </a:rPr>
              <a:t>Nordic cities have been early adopters of sound information and communications technology infrastructures in cities.</a:t>
            </a:r>
          </a:p>
          <a:p>
            <a:endParaRPr lang="en-GB" sz="1200" b="0" noProof="0" dirty="0">
              <a:solidFill>
                <a:schemeClr val="bg2"/>
              </a:solidFill>
            </a:endParaRPr>
          </a:p>
          <a:p>
            <a:r>
              <a:rPr lang="en-GB" sz="1200" b="1" noProof="0" dirty="0">
                <a:solidFill>
                  <a:schemeClr val="bg2"/>
                </a:solidFill>
              </a:rPr>
              <a:t>Additional information on smart-grid</a:t>
            </a:r>
            <a:r>
              <a:rPr lang="en-GB" sz="1200" b="1" baseline="0" noProof="0" dirty="0">
                <a:solidFill>
                  <a:schemeClr val="bg2"/>
                </a:solidFill>
              </a:rPr>
              <a:t> technologies: </a:t>
            </a:r>
            <a:r>
              <a:rPr lang="en-GB" sz="1200" b="0" noProof="0" dirty="0">
                <a:solidFill>
                  <a:schemeClr val="bg2"/>
                </a:solidFill>
              </a:rPr>
              <a:t>Finland is developing a system that will enable energy consumption to follow market signals and be able to maximise the benefits of renewable energy generation.</a:t>
            </a:r>
          </a:p>
          <a:p>
            <a:endParaRPr lang="en-GB" sz="1200" b="0" noProof="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noProof="0" dirty="0">
                <a:solidFill>
                  <a:schemeClr val="bg2"/>
                </a:solidFill>
              </a:rPr>
              <a:t>Additional information on citizen engagement: </a:t>
            </a:r>
            <a:r>
              <a:rPr lang="en-GB" sz="1200" b="0" noProof="0" dirty="0">
                <a:solidFill>
                  <a:schemeClr val="bg2"/>
                </a:solidFill>
              </a:rPr>
              <a:t>In Sweden, My Blocks, a community participation tool for the design of urban public spaces, has been used to relocate the mining city Kiruna in northern Sweden.</a:t>
            </a:r>
          </a:p>
          <a:p>
            <a:endParaRPr lang="en-GB" sz="1200" b="0" noProof="0" dirty="0">
              <a:solidFill>
                <a:schemeClr val="bg2"/>
              </a:solidFill>
            </a:endParaRPr>
          </a:p>
          <a:p>
            <a:endParaRPr lang="en-GB" b="0"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40</a:t>
            </a:fld>
            <a:endParaRPr lang="en-GB" dirty="0"/>
          </a:p>
        </p:txBody>
      </p:sp>
    </p:spTree>
    <p:extLst>
      <p:ext uri="{BB962C8B-B14F-4D97-AF65-F5344CB8AC3E}">
        <p14:creationId xmlns:p14="http://schemas.microsoft.com/office/powerpoint/2010/main" val="74844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5</a:t>
            </a:fld>
            <a:endParaRPr lang="en-GB" dirty="0"/>
          </a:p>
        </p:txBody>
      </p:sp>
    </p:spTree>
    <p:extLst>
      <p:ext uri="{BB962C8B-B14F-4D97-AF65-F5344CB8AC3E}">
        <p14:creationId xmlns:p14="http://schemas.microsoft.com/office/powerpoint/2010/main" val="420526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41</a:t>
            </a:fld>
            <a:endParaRPr lang="en-GB" dirty="0"/>
          </a:p>
        </p:txBody>
      </p:sp>
    </p:spTree>
    <p:extLst>
      <p:ext uri="{BB962C8B-B14F-4D97-AF65-F5344CB8AC3E}">
        <p14:creationId xmlns:p14="http://schemas.microsoft.com/office/powerpoint/2010/main" val="902482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noProof="0" dirty="0"/>
              <a:t>Read</a:t>
            </a:r>
            <a:r>
              <a:rPr lang="en-GB" b="1" baseline="0" noProof="0" dirty="0"/>
              <a:t> more about Helsinki’s air quality testing systems here: </a:t>
            </a:r>
          </a:p>
          <a:p>
            <a:r>
              <a:rPr lang="en-GB" b="0" noProof="0" dirty="0"/>
              <a:t>http://www.visithelsinki.fi/en/professional/media/newsroom/worlds-best-experts-to-build-a-unique-air-quality-iot-system-to-helsinki</a:t>
            </a:r>
          </a:p>
        </p:txBody>
      </p:sp>
      <p:sp>
        <p:nvSpPr>
          <p:cNvPr id="4" name="Pladsholder til slidenummer 3"/>
          <p:cNvSpPr>
            <a:spLocks noGrp="1"/>
          </p:cNvSpPr>
          <p:nvPr>
            <p:ph type="sldNum" sz="quarter" idx="10"/>
          </p:nvPr>
        </p:nvSpPr>
        <p:spPr/>
        <p:txBody>
          <a:bodyPr/>
          <a:lstStyle/>
          <a:p>
            <a:fld id="{49436F85-577F-4A92-A47F-D540A2BCC821}" type="slidenum">
              <a:rPr lang="en-GB" smtClean="0"/>
              <a:pPr/>
              <a:t>42</a:t>
            </a:fld>
            <a:endParaRPr lang="en-GB" dirty="0"/>
          </a:p>
        </p:txBody>
      </p:sp>
    </p:spTree>
    <p:extLst>
      <p:ext uri="{BB962C8B-B14F-4D97-AF65-F5344CB8AC3E}">
        <p14:creationId xmlns:p14="http://schemas.microsoft.com/office/powerpoint/2010/main" val="987147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noProof="0" dirty="0"/>
              <a:t>Read more about Reykjavik’s smart platforms</a:t>
            </a:r>
            <a:r>
              <a:rPr lang="en-GB" b="1" baseline="0" noProof="0" dirty="0"/>
              <a:t> here: </a:t>
            </a:r>
          </a:p>
          <a:p>
            <a:r>
              <a:rPr lang="en-GB" noProof="0" dirty="0"/>
              <a:t>https://www.citizens.is/portfolio_page/better_reykjavik/</a:t>
            </a:r>
          </a:p>
        </p:txBody>
      </p:sp>
      <p:sp>
        <p:nvSpPr>
          <p:cNvPr id="4" name="Pladsholder til slidenummer 3"/>
          <p:cNvSpPr>
            <a:spLocks noGrp="1"/>
          </p:cNvSpPr>
          <p:nvPr>
            <p:ph type="sldNum" sz="quarter" idx="10"/>
          </p:nvPr>
        </p:nvSpPr>
        <p:spPr/>
        <p:txBody>
          <a:bodyPr/>
          <a:lstStyle/>
          <a:p>
            <a:fld id="{49436F85-577F-4A92-A47F-D540A2BCC821}" type="slidenum">
              <a:rPr lang="en-GB" smtClean="0"/>
              <a:pPr/>
              <a:t>43</a:t>
            </a:fld>
            <a:endParaRPr lang="en-GB" dirty="0"/>
          </a:p>
        </p:txBody>
      </p:sp>
    </p:spTree>
    <p:extLst>
      <p:ext uri="{BB962C8B-B14F-4D97-AF65-F5344CB8AC3E}">
        <p14:creationId xmlns:p14="http://schemas.microsoft.com/office/powerpoint/2010/main" val="30982966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noProof="0" dirty="0">
                <a:solidFill>
                  <a:schemeClr val="tx1"/>
                </a:solidFill>
                <a:latin typeface="Arial" panose="020B0604020202020204" pitchFamily="34" charset="0"/>
                <a:ea typeface="+mn-ea"/>
                <a:cs typeface="+mn-cs"/>
              </a:rPr>
              <a:t>The human experience is key element in Nordic design thinking. Nordic urban environments are based on a clear understanding of the needs and functionality associated with the everyday use of objects. As such, many Nordic urban areas are welcoming, encourage social interaction, and use public space as a meeting place for all.</a:t>
            </a:r>
          </a:p>
          <a:p>
            <a:endParaRPr lang="en-GB" sz="1200" b="0" i="0" u="none" strike="noStrike" kern="1200" baseline="0" noProof="0" dirty="0">
              <a:solidFill>
                <a:schemeClr val="tx1"/>
              </a:solidFill>
              <a:latin typeface="Arial" panose="020B0604020202020204" pitchFamily="34" charset="0"/>
              <a:ea typeface="+mn-ea"/>
              <a:cs typeface="+mn-cs"/>
            </a:endParaRPr>
          </a:p>
          <a:p>
            <a:r>
              <a:rPr lang="en-GB" sz="1200" b="0" i="0" u="none" strike="noStrike" kern="1200" baseline="0" noProof="0" dirty="0">
                <a:solidFill>
                  <a:schemeClr val="tx1"/>
                </a:solidFill>
                <a:latin typeface="Arial" panose="020B0604020202020204" pitchFamily="34" charset="0"/>
                <a:ea typeface="+mn-ea"/>
                <a:cs typeface="+mn-cs"/>
              </a:rPr>
              <a:t>From the layout of the local park to the lettering of street signs – Nordic cities acknowledge that every element of the urban environment can affect how people use and experience their city.</a:t>
            </a:r>
            <a:endParaRPr lang="en-GB" noProof="0" dirty="0"/>
          </a:p>
          <a:p>
            <a:endParaRPr lang="en-GB"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44</a:t>
            </a:fld>
            <a:endParaRPr lang="en-GB" dirty="0"/>
          </a:p>
        </p:txBody>
      </p:sp>
    </p:spTree>
    <p:extLst>
      <p:ext uri="{BB962C8B-B14F-4D97-AF65-F5344CB8AC3E}">
        <p14:creationId xmlns:p14="http://schemas.microsoft.com/office/powerpoint/2010/main" val="497200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noProof="0" dirty="0">
                <a:solidFill>
                  <a:schemeClr val="bg2"/>
                </a:solidFill>
              </a:rPr>
              <a:t>Additional information on Snøhetta and Bjarke Ingels Group</a:t>
            </a:r>
            <a:r>
              <a:rPr lang="en-GB" sz="1200" b="1" baseline="0" noProof="0" dirty="0">
                <a:solidFill>
                  <a:schemeClr val="bg2"/>
                </a:solidFill>
              </a:rPr>
              <a:t>: </a:t>
            </a:r>
            <a:r>
              <a:rPr lang="en-GB" sz="1200" b="0" noProof="0" dirty="0">
                <a:solidFill>
                  <a:schemeClr val="bg2"/>
                </a:solidFill>
              </a:rPr>
              <a:t>Snøhetta’s international projects include the redesign of the New York’s Time’s Square and a new building for San Francisco Museum of Modern Art.</a:t>
            </a:r>
            <a:r>
              <a:rPr lang="en-GB" sz="1200" b="0" baseline="0" noProof="0" dirty="0">
                <a:solidFill>
                  <a:schemeClr val="bg2"/>
                </a:solidFill>
              </a:rPr>
              <a:t> </a:t>
            </a:r>
            <a:r>
              <a:rPr lang="en-GB" sz="1200" b="0" noProof="0" dirty="0">
                <a:solidFill>
                  <a:schemeClr val="bg2"/>
                </a:solidFill>
              </a:rPr>
              <a:t>Bjarke Ingels Group’s international</a:t>
            </a:r>
            <a:r>
              <a:rPr lang="en-GB" sz="1200" b="0" baseline="0" noProof="0" dirty="0">
                <a:solidFill>
                  <a:schemeClr val="bg2"/>
                </a:solidFill>
              </a:rPr>
              <a:t> </a:t>
            </a:r>
            <a:r>
              <a:rPr lang="en-GB" sz="1200" b="0" noProof="0" dirty="0">
                <a:solidFill>
                  <a:schemeClr val="bg2"/>
                </a:solidFill>
              </a:rPr>
              <a:t>projects include a skyscraper and a grand climate adaptation plan in Manhattan. </a:t>
            </a:r>
          </a:p>
          <a:p>
            <a:endParaRPr lang="en-GB" sz="1200" b="0" noProof="0" dirty="0">
              <a:solidFill>
                <a:schemeClr val="bg2"/>
              </a:solidFill>
            </a:endParaRPr>
          </a:p>
          <a:p>
            <a:r>
              <a:rPr lang="en-GB" sz="1200" b="1" noProof="0" dirty="0">
                <a:solidFill>
                  <a:schemeClr val="bg2"/>
                </a:solidFill>
              </a:rPr>
              <a:t>Additional information on product design: </a:t>
            </a:r>
            <a:r>
              <a:rPr lang="en-GB" sz="1200" b="0" noProof="0" dirty="0">
                <a:solidFill>
                  <a:schemeClr val="bg2"/>
                </a:solidFill>
              </a:rPr>
              <a:t>Famous examples are Iittala and Marimekko from Finland, Poul Henningsen and Finn Juhl from Denmark</a:t>
            </a:r>
            <a:endParaRPr lang="en-GB" b="0"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45</a:t>
            </a:fld>
            <a:endParaRPr lang="en-GB" dirty="0"/>
          </a:p>
        </p:txBody>
      </p:sp>
    </p:spTree>
    <p:extLst>
      <p:ext uri="{BB962C8B-B14F-4D97-AF65-F5344CB8AC3E}">
        <p14:creationId xmlns:p14="http://schemas.microsoft.com/office/powerpoint/2010/main" val="1772725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Read more about SEB Bank’s buildings in Copenhagen</a:t>
            </a:r>
            <a:r>
              <a:rPr lang="en-GB" b="1" baseline="0" noProof="0" dirty="0"/>
              <a:t> here: </a:t>
            </a:r>
          </a:p>
          <a:p>
            <a:r>
              <a:rPr lang="en-GB" noProof="0" dirty="0"/>
              <a:t>http://www.ltarkitekter.dk/seb/</a:t>
            </a:r>
          </a:p>
          <a:p>
            <a:endParaRPr lang="en-GB"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46</a:t>
            </a:fld>
            <a:endParaRPr lang="en-GB" dirty="0"/>
          </a:p>
        </p:txBody>
      </p:sp>
    </p:spTree>
    <p:extLst>
      <p:ext uri="{BB962C8B-B14F-4D97-AF65-F5344CB8AC3E}">
        <p14:creationId xmlns:p14="http://schemas.microsoft.com/office/powerpoint/2010/main" val="1906082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6</a:t>
            </a:fld>
            <a:endParaRPr lang="en-GB" dirty="0"/>
          </a:p>
        </p:txBody>
      </p:sp>
    </p:spTree>
    <p:extLst>
      <p:ext uri="{BB962C8B-B14F-4D97-AF65-F5344CB8AC3E}">
        <p14:creationId xmlns:p14="http://schemas.microsoft.com/office/powerpoint/2010/main" val="1970198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noProof="0" dirty="0">
                <a:solidFill>
                  <a:schemeClr val="tx1"/>
                </a:solidFill>
                <a:latin typeface="Arial" panose="020B0604020202020204" pitchFamily="34" charset="0"/>
                <a:ea typeface="+mn-ea"/>
                <a:cs typeface="+mn-cs"/>
              </a:rPr>
              <a:t>With a focus on the human scale and the enhancement of people’s everyday lives, the Nordic cities are some of the world’s most accessible, pleasant and safest places in the world to live. </a:t>
            </a:r>
          </a:p>
          <a:p>
            <a:endParaRPr lang="en-GB" sz="1200" b="0" i="0" u="none" strike="noStrike" kern="1200" baseline="0" noProof="0" dirty="0">
              <a:solidFill>
                <a:schemeClr val="tx1"/>
              </a:solidFill>
              <a:latin typeface="Arial" panose="020B0604020202020204" pitchFamily="34" charset="0"/>
              <a:ea typeface="+mn-ea"/>
              <a:cs typeface="+mn-cs"/>
            </a:endParaRPr>
          </a:p>
          <a:p>
            <a:r>
              <a:rPr lang="en-GB" sz="1200" b="0" i="0" u="none" strike="noStrike" kern="1200" baseline="0" noProof="0" dirty="0">
                <a:solidFill>
                  <a:schemeClr val="tx1"/>
                </a:solidFill>
                <a:latin typeface="Arial" panose="020B0604020202020204" pitchFamily="34" charset="0"/>
                <a:ea typeface="+mn-ea"/>
                <a:cs typeface="+mn-cs"/>
              </a:rPr>
              <a:t>From Jan Gehl’s “cities for people” mantra to the Nordic charter for universal design – strategies that ensure people have access to public space continue to shape the Nordic cities today. </a:t>
            </a:r>
            <a:endParaRPr lang="en-GB" noProof="0" dirty="0">
              <a:solidFill>
                <a:srgbClr val="FF0000"/>
              </a:solidFill>
            </a:endParaRPr>
          </a:p>
          <a:p>
            <a:endParaRPr lang="en-GB"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7</a:t>
            </a:fld>
            <a:endParaRPr lang="en-GB" dirty="0"/>
          </a:p>
        </p:txBody>
      </p:sp>
    </p:spTree>
    <p:extLst>
      <p:ext uri="{BB962C8B-B14F-4D97-AF65-F5344CB8AC3E}">
        <p14:creationId xmlns:p14="http://schemas.microsoft.com/office/powerpoint/2010/main" val="776731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aseline="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8</a:t>
            </a:fld>
            <a:endParaRPr lang="en-GB" dirty="0"/>
          </a:p>
        </p:txBody>
      </p:sp>
    </p:spTree>
    <p:extLst>
      <p:ext uri="{BB962C8B-B14F-4D97-AF65-F5344CB8AC3E}">
        <p14:creationId xmlns:p14="http://schemas.microsoft.com/office/powerpoint/2010/main" val="1754558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9</a:t>
            </a:fld>
            <a:endParaRPr lang="en-GB" dirty="0"/>
          </a:p>
        </p:txBody>
      </p:sp>
    </p:spTree>
    <p:extLst>
      <p:ext uri="{BB962C8B-B14F-4D97-AF65-F5344CB8AC3E}">
        <p14:creationId xmlns:p14="http://schemas.microsoft.com/office/powerpoint/2010/main" val="2142836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Read more about the Finnish</a:t>
            </a:r>
            <a:r>
              <a:rPr lang="en-GB" b="1" baseline="0" noProof="0" dirty="0"/>
              <a:t> housing policy here: </a:t>
            </a:r>
          </a:p>
          <a:p>
            <a:r>
              <a:rPr lang="en-GB" baseline="0" noProof="0" dirty="0"/>
              <a:t>https://www.hel.fi/hel2/tietokeskus/julkaisut/pdf/07_04_03_Tutkkats_2_Niska.pdf</a:t>
            </a:r>
          </a:p>
          <a:p>
            <a:endParaRPr lang="en-GB" baseline="0" noProof="0" dirty="0"/>
          </a:p>
          <a:p>
            <a:endParaRPr lang="en-GB"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pPr/>
              <a:t>10</a:t>
            </a:fld>
            <a:endParaRPr lang="en-GB" dirty="0"/>
          </a:p>
        </p:txBody>
      </p:sp>
    </p:spTree>
    <p:extLst>
      <p:ext uri="{BB962C8B-B14F-4D97-AF65-F5344CB8AC3E}">
        <p14:creationId xmlns:p14="http://schemas.microsoft.com/office/powerpoint/2010/main" val="1602039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bin"/><Relationship Id="rId3" Type="http://schemas.openxmlformats.org/officeDocument/2006/relationships/image" Target="../media/image4.bin"/><Relationship Id="rId7" Type="http://schemas.openxmlformats.org/officeDocument/2006/relationships/image" Target="../media/image8.bin"/><Relationship Id="rId2" Type="http://schemas.openxmlformats.org/officeDocument/2006/relationships/image" Target="../media/image3.bin"/><Relationship Id="rId1" Type="http://schemas.openxmlformats.org/officeDocument/2006/relationships/slideMaster" Target="../slideMasters/slideMaster1.xml"/><Relationship Id="rId6" Type="http://schemas.openxmlformats.org/officeDocument/2006/relationships/image" Target="../media/image7.bin"/><Relationship Id="rId5" Type="http://schemas.openxmlformats.org/officeDocument/2006/relationships/image" Target="../media/image6.bin"/><Relationship Id="rId10" Type="http://schemas.openxmlformats.org/officeDocument/2006/relationships/image" Target="../media/image11.bin"/><Relationship Id="rId4" Type="http://schemas.openxmlformats.org/officeDocument/2006/relationships/image" Target="../media/image5.bin"/><Relationship Id="rId9" Type="http://schemas.openxmlformats.org/officeDocument/2006/relationships/image" Target="../media/image10.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amme"/>
          <p:cNvSpPr/>
          <p:nvPr userDrawn="1"/>
        </p:nvSpPr>
        <p:spPr>
          <a:xfrm>
            <a:off x="0" y="0"/>
            <a:ext cx="12193200" cy="6858000"/>
          </a:xfrm>
          <a:custGeom>
            <a:avLst/>
            <a:gdLst>
              <a:gd name="connsiteX0" fmla="*/ 162000 w 12193200"/>
              <a:gd name="connsiteY0" fmla="*/ 162000 h 6858000"/>
              <a:gd name="connsiteX1" fmla="*/ 162000 w 12193200"/>
              <a:gd name="connsiteY1" fmla="*/ 6696000 h 6858000"/>
              <a:gd name="connsiteX2" fmla="*/ 12027600 w 12193200"/>
              <a:gd name="connsiteY2" fmla="*/ 6696000 h 6858000"/>
              <a:gd name="connsiteX3" fmla="*/ 12027600 w 12193200"/>
              <a:gd name="connsiteY3" fmla="*/ 162000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162000" y="162000"/>
                </a:moveTo>
                <a:lnTo>
                  <a:pt x="162000" y="6696000"/>
                </a:lnTo>
                <a:lnTo>
                  <a:pt x="12027600" y="6696000"/>
                </a:lnTo>
                <a:lnTo>
                  <a:pt x="12027600" y="162000"/>
                </a:lnTo>
                <a:close/>
                <a:moveTo>
                  <a:pt x="0" y="0"/>
                </a:moveTo>
                <a:lnTo>
                  <a:pt x="12193200" y="0"/>
                </a:lnTo>
                <a:lnTo>
                  <a:pt x="12193200" y="6858000"/>
                </a:lnTo>
                <a:lnTo>
                  <a:pt x="0" y="6858000"/>
                </a:ln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solidFill>
                <a:schemeClr val="tx1"/>
              </a:solidFill>
            </a:endParaRPr>
          </a:p>
        </p:txBody>
      </p:sp>
      <p:sp>
        <p:nvSpPr>
          <p:cNvPr id="9" name="#nordicsolutions"/>
          <p:cNvSpPr/>
          <p:nvPr userDrawn="1"/>
        </p:nvSpPr>
        <p:spPr>
          <a:xfrm>
            <a:off x="9345600" y="3708000"/>
            <a:ext cx="2843917" cy="991674"/>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bg2"/>
                </a:solidFill>
              </a:rPr>
              <a:t>#nordicsolutions</a:t>
            </a:r>
            <a:br>
              <a:rPr lang="da-DK" sz="2200" b="1" dirty="0">
                <a:solidFill>
                  <a:schemeClr val="bg2"/>
                </a:solidFill>
              </a:rPr>
            </a:br>
            <a:r>
              <a:rPr lang="sv-SE" sz="2200" b="1" dirty="0">
                <a:solidFill>
                  <a:schemeClr val="bg2"/>
                </a:solidFill>
              </a:rPr>
              <a:t>to global challenges</a:t>
            </a:r>
          </a:p>
        </p:txBody>
      </p:sp>
      <p:sp>
        <p:nvSpPr>
          <p:cNvPr id="2" name="Title 1"/>
          <p:cNvSpPr>
            <a:spLocks noGrp="1"/>
          </p:cNvSpPr>
          <p:nvPr>
            <p:ph type="ctrTitle" hasCustomPrompt="1"/>
          </p:nvPr>
        </p:nvSpPr>
        <p:spPr>
          <a:xfrm>
            <a:off x="684000" y="1627200"/>
            <a:ext cx="8664083" cy="3814750"/>
          </a:xfrm>
        </p:spPr>
        <p:txBody>
          <a:bodyPr anchor="t" anchorCtr="0"/>
          <a:lstStyle>
            <a:lvl1pPr algn="l">
              <a:lnSpc>
                <a:spcPct val="83000"/>
              </a:lnSpc>
              <a:defRPr sz="6000">
                <a:solidFill>
                  <a:srgbClr val="F42941"/>
                </a:solidFill>
              </a:defRPr>
            </a:lvl1pPr>
          </a:lstStyle>
          <a:p>
            <a:r>
              <a:rPr lang="sv-SE" dirty="0"/>
              <a:t>Click to add title</a:t>
            </a:r>
            <a:endParaRPr lang="sv-SE"/>
          </a:p>
        </p:txBody>
      </p:sp>
      <p:sp>
        <p:nvSpPr>
          <p:cNvPr id="3" name="USR_Name"/>
          <p:cNvSpPr>
            <a:spLocks noGrp="1"/>
          </p:cNvSpPr>
          <p:nvPr>
            <p:ph type="subTitle" idx="1" hasCustomPrompt="1"/>
          </p:nvPr>
        </p:nvSpPr>
        <p:spPr>
          <a:xfrm>
            <a:off x="6094413" y="6012943"/>
            <a:ext cx="5399086" cy="279799"/>
          </a:xfrm>
        </p:spPr>
        <p:txBody>
          <a:bodyPr anchor="b" anchorCtr="0"/>
          <a:lstStyle>
            <a:lvl1pPr marL="0" indent="0" algn="r">
              <a:buNone/>
              <a:defRPr sz="1350" baseline="0">
                <a:solidFill>
                  <a:srgbClr val="F4294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Anniina Kristinsson</a:t>
            </a:r>
          </a:p>
        </p:txBody>
      </p:sp>
      <p:sp>
        <p:nvSpPr>
          <p:cNvPr id="4" name="Date_DateCustomA"/>
          <p:cNvSpPr>
            <a:spLocks noGrp="1"/>
          </p:cNvSpPr>
          <p:nvPr>
            <p:ph type="dt" sz="half" idx="10"/>
          </p:nvPr>
        </p:nvSpPr>
        <p:spPr>
          <a:xfrm>
            <a:off x="6094413" y="6292743"/>
            <a:ext cx="5399087" cy="176724"/>
          </a:xfrm>
        </p:spPr>
        <p:txBody>
          <a:bodyPr/>
          <a:lstStyle>
            <a:lvl1pPr>
              <a:defRPr sz="1350">
                <a:solidFill>
                  <a:srgbClr val="F42941"/>
                </a:solidFill>
              </a:defRPr>
            </a:lvl1pPr>
          </a:lstStyle>
          <a:p>
            <a:r>
              <a:rPr lang="sv-SE" dirty="0"/>
              <a:t>6. april 2017</a:t>
            </a:r>
          </a:p>
        </p:txBody>
      </p:sp>
      <p:sp>
        <p:nvSpPr>
          <p:cNvPr id="12" name="Freeform 5"/>
          <p:cNvSpPr>
            <a:spLocks noChangeAspect="1" noEditPoints="1"/>
          </p:cNvSpPr>
          <p:nvPr userDrawn="1"/>
        </p:nvSpPr>
        <p:spPr bwMode="auto">
          <a:xfrm>
            <a:off x="699434" y="6163200"/>
            <a:ext cx="360000" cy="360000"/>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sv-SE" dirty="0"/>
              <a:t> </a:t>
            </a:r>
          </a:p>
        </p:txBody>
      </p:sp>
      <p:sp>
        <p:nvSpPr>
          <p:cNvPr id="13" name="Slide Number Placeholder 5"/>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sv-SE" smtClean="0"/>
              <a:pPr/>
              <a:t>‹#›</a:t>
            </a:fld>
            <a:endParaRPr lang="sv-SE" dirty="0"/>
          </a:p>
        </p:txBody>
      </p:sp>
      <p:sp>
        <p:nvSpPr>
          <p:cNvPr id="15" name="Footer Placeholder 4"/>
          <p:cNvSpPr>
            <a:spLocks noGrp="1"/>
          </p:cNvSpPr>
          <p:nvPr>
            <p:ph type="ftr" sz="quarter" idx="11"/>
          </p:nvPr>
        </p:nvSpPr>
        <p:spPr>
          <a:xfrm>
            <a:off x="0" y="6912000"/>
            <a:ext cx="0" cy="0"/>
          </a:xfrm>
        </p:spPr>
        <p:txBody>
          <a:bodyPr/>
          <a:lstStyle>
            <a:lvl1pPr>
              <a:defRPr sz="100">
                <a:noFill/>
              </a:defRPr>
            </a:lvl1pPr>
          </a:lstStyle>
          <a:p>
            <a:endParaRPr lang="sv-SE" dirty="0"/>
          </a:p>
        </p:txBody>
      </p:sp>
    </p:spTree>
    <p:extLst>
      <p:ext uri="{BB962C8B-B14F-4D97-AF65-F5344CB8AC3E}">
        <p14:creationId xmlns:p14="http://schemas.microsoft.com/office/powerpoint/2010/main" val="3872338365"/>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II">
    <p:spTree>
      <p:nvGrpSpPr>
        <p:cNvPr id="1" name=""/>
        <p:cNvGrpSpPr/>
        <p:nvPr/>
      </p:nvGrpSpPr>
      <p:grpSpPr>
        <a:xfrm>
          <a:off x="0" y="0"/>
          <a:ext cx="0" cy="0"/>
          <a:chOff x="0" y="0"/>
          <a:chExt cx="0" cy="0"/>
        </a:xfrm>
      </p:grpSpPr>
      <p:sp>
        <p:nvSpPr>
          <p:cNvPr id="16" name="Background"/>
          <p:cNvSpPr/>
          <p:nvPr userDrawn="1"/>
        </p:nvSpPr>
        <p:spPr>
          <a:xfrm>
            <a:off x="0" y="0"/>
            <a:ext cx="12189600" cy="6858000"/>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p>
        </p:txBody>
      </p:sp>
      <p:sp>
        <p:nvSpPr>
          <p:cNvPr id="17" name="#nordicsolutions"/>
          <p:cNvSpPr/>
          <p:nvPr userDrawn="1"/>
        </p:nvSpPr>
        <p:spPr>
          <a:xfrm>
            <a:off x="9345600" y="5112428"/>
            <a:ext cx="2843917" cy="991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bg2"/>
                </a:solidFill>
              </a:rPr>
              <a:t>#nordicsolutions</a:t>
            </a:r>
            <a:br>
              <a:rPr lang="da-DK" sz="2200" b="1" dirty="0">
                <a:solidFill>
                  <a:schemeClr val="bg2"/>
                </a:solidFill>
              </a:rPr>
            </a:br>
            <a:r>
              <a:rPr lang="sv-SE" sz="2200" b="1" dirty="0">
                <a:solidFill>
                  <a:schemeClr val="bg2"/>
                </a:solidFill>
              </a:rPr>
              <a:t>to global challenges</a:t>
            </a:r>
          </a:p>
        </p:txBody>
      </p:sp>
      <p:sp>
        <p:nvSpPr>
          <p:cNvPr id="11" name="Ramme"/>
          <p:cNvSpPr/>
          <p:nvPr userDrawn="1"/>
        </p:nvSpPr>
        <p:spPr>
          <a:xfrm>
            <a:off x="0" y="0"/>
            <a:ext cx="12193200" cy="6858000"/>
          </a:xfrm>
          <a:custGeom>
            <a:avLst/>
            <a:gdLst>
              <a:gd name="connsiteX0" fmla="*/ 162000 w 12193200"/>
              <a:gd name="connsiteY0" fmla="*/ 162000 h 6858000"/>
              <a:gd name="connsiteX1" fmla="*/ 162000 w 12193200"/>
              <a:gd name="connsiteY1" fmla="*/ 6696000 h 6858000"/>
              <a:gd name="connsiteX2" fmla="*/ 12027600 w 12193200"/>
              <a:gd name="connsiteY2" fmla="*/ 6696000 h 6858000"/>
              <a:gd name="connsiteX3" fmla="*/ 12027600 w 12193200"/>
              <a:gd name="connsiteY3" fmla="*/ 162000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162000" y="162000"/>
                </a:moveTo>
                <a:lnTo>
                  <a:pt x="162000" y="6696000"/>
                </a:lnTo>
                <a:lnTo>
                  <a:pt x="12027600" y="6696000"/>
                </a:lnTo>
                <a:lnTo>
                  <a:pt x="12027600" y="162000"/>
                </a:lnTo>
                <a:close/>
                <a:moveTo>
                  <a:pt x="0" y="0"/>
                </a:moveTo>
                <a:lnTo>
                  <a:pt x="12193200" y="0"/>
                </a:lnTo>
                <a:lnTo>
                  <a:pt x="12193200" y="6858000"/>
                </a:lnTo>
                <a:lnTo>
                  <a:pt x="0" y="6858000"/>
                </a:ln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solidFill>
                <a:schemeClr val="tx1"/>
              </a:solidFill>
            </a:endParaRPr>
          </a:p>
        </p:txBody>
      </p:sp>
      <p:sp>
        <p:nvSpPr>
          <p:cNvPr id="7" name="Text Placeholder 6"/>
          <p:cNvSpPr>
            <a:spLocks noGrp="1"/>
          </p:cNvSpPr>
          <p:nvPr>
            <p:ph type="body" sz="quarter" idx="13" hasCustomPrompt="1"/>
          </p:nvPr>
        </p:nvSpPr>
        <p:spPr>
          <a:xfrm>
            <a:off x="693738" y="1304690"/>
            <a:ext cx="10799762" cy="4705813"/>
          </a:xfrm>
        </p:spPr>
        <p:txBody>
          <a:bodyPr/>
          <a:lstStyle>
            <a:lvl1pPr marL="0" indent="0">
              <a:lnSpc>
                <a:spcPct val="105000"/>
              </a:lnSpc>
              <a:buFont typeface="Open Sans" panose="020B0606030504020204" pitchFamily="34" charset="0"/>
              <a:buChar char="​"/>
              <a:defRPr sz="4000" b="1" i="1">
                <a:solidFill>
                  <a:srgbClr val="F42941"/>
                </a:solidFill>
              </a:defRPr>
            </a:lvl1pPr>
            <a:lvl2pPr marL="0" indent="0">
              <a:spcBef>
                <a:spcPts val="1800"/>
              </a:spcBef>
              <a:buFont typeface="Open Sans" panose="020B0606030504020204" pitchFamily="34" charset="0"/>
              <a:buChar char="​"/>
              <a:defRPr>
                <a:solidFill>
                  <a:srgbClr val="F42941"/>
                </a:solidFill>
              </a:defRPr>
            </a:lvl2pPr>
          </a:lstStyle>
          <a:p>
            <a:pPr lvl="0"/>
            <a:r>
              <a:rPr lang="sv-SE" dirty="0"/>
              <a:t>Insert quotation text in several lines. Insert name or source: Click ENTER for new line, click TAB, insert name/source</a:t>
            </a:r>
            <a:endParaRPr lang="sv-SE"/>
          </a:p>
          <a:p>
            <a:pPr lvl="1"/>
            <a:r>
              <a:rPr lang="sv-SE" dirty="0"/>
              <a:t>Second level</a:t>
            </a:r>
            <a:endParaRPr lang="sv-SE"/>
          </a:p>
        </p:txBody>
      </p:sp>
      <p:sp>
        <p:nvSpPr>
          <p:cNvPr id="3" name="Date Placeholder 2"/>
          <p:cNvSpPr>
            <a:spLocks noGrp="1"/>
          </p:cNvSpPr>
          <p:nvPr>
            <p:ph type="dt" sz="half" idx="10"/>
          </p:nvPr>
        </p:nvSpPr>
        <p:spPr>
          <a:xfrm>
            <a:off x="0" y="6912000"/>
            <a:ext cx="0" cy="0"/>
          </a:xfrm>
        </p:spPr>
        <p:txBody>
          <a:bodyPr/>
          <a:lstStyle>
            <a:lvl1pPr>
              <a:defRPr sz="100">
                <a:noFill/>
              </a:defRPr>
            </a:lvl1pPr>
          </a:lstStyle>
          <a:p>
            <a:r>
              <a:rPr lang="sv-SE" dirty="0"/>
              <a:t>2017-04-06</a:t>
            </a:r>
          </a:p>
        </p:txBody>
      </p:sp>
      <p:sp>
        <p:nvSpPr>
          <p:cNvPr id="4" name="FLD_Footer"/>
          <p:cNvSpPr>
            <a:spLocks noGrp="1"/>
          </p:cNvSpPr>
          <p:nvPr>
            <p:ph type="ftr" sz="quarter" idx="11"/>
          </p:nvPr>
        </p:nvSpPr>
        <p:spPr/>
        <p:txBody>
          <a:bodyPr/>
          <a:lstStyle/>
          <a:p>
            <a:r>
              <a:rPr lang="sv-SE" dirty="0"/>
              <a:t>Statusmöte 7 april</a:t>
            </a:r>
          </a:p>
        </p:txBody>
      </p:sp>
      <p:sp>
        <p:nvSpPr>
          <p:cNvPr id="5" name="Slide Number Placeholder 4"/>
          <p:cNvSpPr>
            <a:spLocks noGrp="1"/>
          </p:cNvSpPr>
          <p:nvPr>
            <p:ph type="sldNum" sz="quarter" idx="12"/>
          </p:nvPr>
        </p:nvSpPr>
        <p:spPr/>
        <p:txBody>
          <a:bodyPr/>
          <a:lstStyle/>
          <a:p>
            <a:fld id="{45D37B1E-C366-494F-A587-962AD9AABC83}" type="slidenum">
              <a:rPr lang="sv-SE"/>
              <a:pPr/>
              <a:t>‹#›</a:t>
            </a:fld>
            <a:endParaRPr lang="sv-SE" dirty="0"/>
          </a:p>
        </p:txBody>
      </p:sp>
      <p:sp>
        <p:nvSpPr>
          <p:cNvPr id="10" name="Freeform 5"/>
          <p:cNvSpPr>
            <a:spLocks noChangeAspect="1" noEditPoints="1"/>
          </p:cNvSpPr>
          <p:nvPr userDrawn="1"/>
        </p:nvSpPr>
        <p:spPr bwMode="auto">
          <a:xfrm>
            <a:off x="699434" y="6163200"/>
            <a:ext cx="360000" cy="360000"/>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sv-SE" dirty="0"/>
              <a:t> </a:t>
            </a:r>
          </a:p>
        </p:txBody>
      </p:sp>
    </p:spTree>
    <p:extLst>
      <p:ext uri="{BB962C8B-B14F-4D97-AF65-F5344CB8AC3E}">
        <p14:creationId xmlns:p14="http://schemas.microsoft.com/office/powerpoint/2010/main" val="183643324"/>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tekst + note">
    <p:spTree>
      <p:nvGrpSpPr>
        <p:cNvPr id="1" name=""/>
        <p:cNvGrpSpPr/>
        <p:nvPr/>
      </p:nvGrpSpPr>
      <p:grpSpPr>
        <a:xfrm>
          <a:off x="0" y="0"/>
          <a:ext cx="0" cy="0"/>
          <a:chOff x="0" y="0"/>
          <a:chExt cx="0" cy="0"/>
        </a:xfrm>
      </p:grpSpPr>
      <p:sp>
        <p:nvSpPr>
          <p:cNvPr id="14" name="Ramme"/>
          <p:cNvSpPr/>
          <p:nvPr userDrawn="1"/>
        </p:nvSpPr>
        <p:spPr>
          <a:xfrm>
            <a:off x="0" y="0"/>
            <a:ext cx="12193200" cy="6858000"/>
          </a:xfrm>
          <a:custGeom>
            <a:avLst/>
            <a:gdLst>
              <a:gd name="connsiteX0" fmla="*/ 162000 w 12193200"/>
              <a:gd name="connsiteY0" fmla="*/ 162000 h 6858000"/>
              <a:gd name="connsiteX1" fmla="*/ 162000 w 12193200"/>
              <a:gd name="connsiteY1" fmla="*/ 6696000 h 6858000"/>
              <a:gd name="connsiteX2" fmla="*/ 12027600 w 12193200"/>
              <a:gd name="connsiteY2" fmla="*/ 6696000 h 6858000"/>
              <a:gd name="connsiteX3" fmla="*/ 12027600 w 12193200"/>
              <a:gd name="connsiteY3" fmla="*/ 162000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162000" y="162000"/>
                </a:moveTo>
                <a:lnTo>
                  <a:pt x="162000" y="6696000"/>
                </a:lnTo>
                <a:lnTo>
                  <a:pt x="12027600" y="6696000"/>
                </a:lnTo>
                <a:lnTo>
                  <a:pt x="12027600" y="162000"/>
                </a:lnTo>
                <a:close/>
                <a:moveTo>
                  <a:pt x="0" y="0"/>
                </a:moveTo>
                <a:lnTo>
                  <a:pt x="12193200" y="0"/>
                </a:lnTo>
                <a:lnTo>
                  <a:pt x="12193200" y="6858000"/>
                </a:lnTo>
                <a:lnTo>
                  <a:pt x="0" y="6858000"/>
                </a:ln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solidFill>
                <a:schemeClr val="tx1"/>
              </a:solidFill>
            </a:endParaRPr>
          </a:p>
        </p:txBody>
      </p:sp>
      <p:sp>
        <p:nvSpPr>
          <p:cNvPr id="6" name="Title 5"/>
          <p:cNvSpPr>
            <a:spLocks noGrp="1"/>
          </p:cNvSpPr>
          <p:nvPr>
            <p:ph type="title" hasCustomPrompt="1"/>
          </p:nvPr>
        </p:nvSpPr>
        <p:spPr>
          <a:xfrm>
            <a:off x="656568" y="391028"/>
            <a:ext cx="10836932" cy="1018671"/>
          </a:xfrm>
        </p:spPr>
        <p:txBody>
          <a:bodyPr/>
          <a:lstStyle>
            <a:lvl1pPr>
              <a:defRPr/>
            </a:lvl1pPr>
          </a:lstStyle>
          <a:p>
            <a:r>
              <a:rPr lang="sv-SE" dirty="0"/>
              <a:t>Click to add title in max 1 line</a:t>
            </a:r>
            <a:endParaRPr lang="sv-SE" noProof="0" dirty="0"/>
          </a:p>
        </p:txBody>
      </p:sp>
      <p:sp>
        <p:nvSpPr>
          <p:cNvPr id="8" name="Text Placeholder 7"/>
          <p:cNvSpPr>
            <a:spLocks noGrp="1"/>
          </p:cNvSpPr>
          <p:nvPr>
            <p:ph type="body" sz="quarter" idx="13" hasCustomPrompt="1"/>
          </p:nvPr>
        </p:nvSpPr>
        <p:spPr>
          <a:xfrm>
            <a:off x="693738" y="2376126"/>
            <a:ext cx="2676479" cy="2057761"/>
          </a:xfrm>
        </p:spPr>
        <p:txBody>
          <a:bodyPr/>
          <a:lstStyle>
            <a:lvl1pPr marL="0" marR="0" indent="0" algn="l" defTabSz="914400" rtl="0" eaLnBrk="1" fontAlgn="auto" latinLnBrk="0" hangingPunct="1">
              <a:lnSpc>
                <a:spcPct val="95000"/>
              </a:lnSpc>
              <a:spcBef>
                <a:spcPts val="0"/>
              </a:spcBef>
              <a:spcAft>
                <a:spcPts val="0"/>
              </a:spcAft>
              <a:buClrTx/>
              <a:buSzTx/>
              <a:buFont typeface="Open Sans" panose="020B0606030504020204" pitchFamily="34" charset="0"/>
              <a:buNone/>
              <a:tabLst/>
              <a:defRPr sz="1800" b="1" baseline="0"/>
            </a:lvl1pPr>
            <a:lvl2pPr marL="288000" indent="-288000">
              <a:lnSpc>
                <a:spcPct val="95000"/>
              </a:lnSpc>
              <a:buFont typeface="Corbel" panose="020B0503020204020204" pitchFamily="34" charset="0"/>
              <a:buChar char="—"/>
              <a:defRPr sz="1800"/>
            </a:lvl2pPr>
            <a:lvl3pPr marL="540000" indent="-252000">
              <a:lnSpc>
                <a:spcPct val="95000"/>
              </a:lnSpc>
              <a:buFont typeface="Symbol" panose="05050102010706020507" pitchFamily="18" charset="2"/>
              <a:buChar char="·"/>
              <a:defRPr sz="1800"/>
            </a:lvl3pPr>
            <a:lvl4pPr marL="792000" indent="-252000">
              <a:lnSpc>
                <a:spcPct val="95000"/>
              </a:lnSpc>
              <a:buFont typeface="Arial" panose="020B0604020202020204" pitchFamily="34" charset="0"/>
              <a:buChar char="‒"/>
              <a:defRPr sz="1800"/>
            </a:lvl4pPr>
            <a:lvl5pPr marL="1044000" indent="-252000">
              <a:lnSpc>
                <a:spcPct val="95000"/>
              </a:lnSpc>
              <a:buFont typeface="Symbol" panose="05050102010706020507" pitchFamily="18" charset="2"/>
              <a:buChar char="·"/>
              <a:defRPr sz="1800"/>
            </a:lvl5pPr>
            <a:lvl6pPr>
              <a:lnSpc>
                <a:spcPct val="95000"/>
              </a:lnSpc>
              <a:defRPr sz="1800"/>
            </a:lvl6pPr>
            <a:lvl7pPr>
              <a:lnSpc>
                <a:spcPct val="95000"/>
              </a:lnSpc>
              <a:defRPr sz="1800"/>
            </a:lvl7pPr>
            <a:lvl8pPr>
              <a:lnSpc>
                <a:spcPct val="95000"/>
              </a:lnSpc>
              <a:defRPr sz="1800"/>
            </a:lvl8pPr>
            <a:lvl9pPr>
              <a:lnSpc>
                <a:spcPct val="95000"/>
              </a:lnSpc>
              <a:defRPr sz="1800"/>
            </a:lvl9pPr>
          </a:lstStyle>
          <a:p>
            <a:pPr marL="0" marR="0" lvl="0" indent="0" algn="l" defTabSz="914400" rtl="0" eaLnBrk="1" fontAlgn="auto" latinLnBrk="0" hangingPunct="1">
              <a:lnSpc>
                <a:spcPct val="95000"/>
              </a:lnSpc>
              <a:spcBef>
                <a:spcPts val="0"/>
              </a:spcBef>
              <a:spcAft>
                <a:spcPts val="0"/>
              </a:spcAft>
              <a:buClrTx/>
              <a:buSzTx/>
              <a:buFont typeface="Open Sans" panose="020B0606030504020204" pitchFamily="34" charset="0"/>
              <a:buChar char="​"/>
              <a:tabLst/>
              <a:defRPr/>
            </a:pPr>
            <a:r>
              <a:rPr lang="sv-SE" dirty="0"/>
              <a:t>Click to add chart text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10" name="Text Placeholder 9"/>
          <p:cNvSpPr>
            <a:spLocks noGrp="1"/>
          </p:cNvSpPr>
          <p:nvPr>
            <p:ph type="body" sz="quarter" idx="14" hasCustomPrompt="1"/>
          </p:nvPr>
        </p:nvSpPr>
        <p:spPr>
          <a:xfrm>
            <a:off x="693737" y="4433887"/>
            <a:ext cx="2700337" cy="1575135"/>
          </a:xfrm>
        </p:spPr>
        <p:txBody>
          <a:bodyPr anchor="b"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sv-SE" dirty="0"/>
              <a:t>Click to add note text</a:t>
            </a:r>
            <a:endParaRPr lang="sv-SE"/>
          </a:p>
        </p:txBody>
      </p:sp>
      <p:sp>
        <p:nvSpPr>
          <p:cNvPr id="12" name="Content Placeholder 11"/>
          <p:cNvSpPr>
            <a:spLocks noGrp="1"/>
          </p:cNvSpPr>
          <p:nvPr>
            <p:ph sz="quarter" idx="15" hasCustomPrompt="1"/>
          </p:nvPr>
        </p:nvSpPr>
        <p:spPr>
          <a:xfrm>
            <a:off x="3394074" y="1409699"/>
            <a:ext cx="8099424" cy="4550461"/>
          </a:xfrm>
        </p:spPr>
        <p:txBody>
          <a:bodyPr/>
          <a:lstStyle>
            <a:lvl1pPr>
              <a:defRPr/>
            </a:lvl1pPr>
          </a:lstStyle>
          <a:p>
            <a:pPr lvl="0"/>
            <a:r>
              <a:rPr lang="sv-SE" dirty="0"/>
              <a:t>Insert chart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3" name="Date Placeholder 2"/>
          <p:cNvSpPr>
            <a:spLocks noGrp="1"/>
          </p:cNvSpPr>
          <p:nvPr>
            <p:ph type="dt" sz="half" idx="10"/>
          </p:nvPr>
        </p:nvSpPr>
        <p:spPr>
          <a:xfrm>
            <a:off x="0" y="6912000"/>
            <a:ext cx="0" cy="0"/>
          </a:xfrm>
        </p:spPr>
        <p:txBody>
          <a:bodyPr/>
          <a:lstStyle>
            <a:lvl1pPr>
              <a:defRPr sz="100">
                <a:noFill/>
              </a:defRPr>
            </a:lvl1pPr>
          </a:lstStyle>
          <a:p>
            <a:r>
              <a:rPr lang="sv-SE" dirty="0"/>
              <a:t>2017-04-06</a:t>
            </a:r>
          </a:p>
        </p:txBody>
      </p:sp>
      <p:sp>
        <p:nvSpPr>
          <p:cNvPr id="4" name="FLD_Footer"/>
          <p:cNvSpPr>
            <a:spLocks noGrp="1"/>
          </p:cNvSpPr>
          <p:nvPr>
            <p:ph type="ftr" sz="quarter" idx="11"/>
          </p:nvPr>
        </p:nvSpPr>
        <p:spPr/>
        <p:txBody>
          <a:bodyPr/>
          <a:lstStyle/>
          <a:p>
            <a:r>
              <a:rPr lang="sv-SE" dirty="0"/>
              <a:t>Statusmöte 7 april</a:t>
            </a:r>
          </a:p>
        </p:txBody>
      </p:sp>
      <p:sp>
        <p:nvSpPr>
          <p:cNvPr id="5" name="Slide Number Placeholder 4"/>
          <p:cNvSpPr>
            <a:spLocks noGrp="1"/>
          </p:cNvSpPr>
          <p:nvPr>
            <p:ph type="sldNum" sz="quarter" idx="12"/>
          </p:nvPr>
        </p:nvSpPr>
        <p:spPr/>
        <p:txBody>
          <a:bodyPr/>
          <a:lstStyle/>
          <a:p>
            <a:fld id="{45D37B1E-C366-494F-A587-962AD9AABC83}" type="slidenum">
              <a:rPr lang="sv-SE"/>
              <a:pPr/>
              <a:t>‹#›</a:t>
            </a:fld>
            <a:endParaRPr lang="sv-SE" dirty="0"/>
          </a:p>
        </p:txBody>
      </p:sp>
      <p:sp>
        <p:nvSpPr>
          <p:cNvPr id="13" name="Freeform 5"/>
          <p:cNvSpPr>
            <a:spLocks noChangeAspect="1" noEditPoints="1"/>
          </p:cNvSpPr>
          <p:nvPr userDrawn="1"/>
        </p:nvSpPr>
        <p:spPr bwMode="auto">
          <a:xfrm>
            <a:off x="699434" y="6163200"/>
            <a:ext cx="360000" cy="360000"/>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sv-SE" dirty="0"/>
              <a:t> </a:t>
            </a:r>
          </a:p>
        </p:txBody>
      </p:sp>
    </p:spTree>
    <p:extLst>
      <p:ext uri="{BB962C8B-B14F-4D97-AF65-F5344CB8AC3E}">
        <p14:creationId xmlns:p14="http://schemas.microsoft.com/office/powerpoint/2010/main" val="2258055660"/>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tekst + note II">
    <p:spTree>
      <p:nvGrpSpPr>
        <p:cNvPr id="1" name=""/>
        <p:cNvGrpSpPr/>
        <p:nvPr/>
      </p:nvGrpSpPr>
      <p:grpSpPr>
        <a:xfrm>
          <a:off x="0" y="0"/>
          <a:ext cx="0" cy="0"/>
          <a:chOff x="0" y="0"/>
          <a:chExt cx="0" cy="0"/>
        </a:xfrm>
      </p:grpSpPr>
      <p:sp>
        <p:nvSpPr>
          <p:cNvPr id="15" name="#nordicsolutions"/>
          <p:cNvSpPr/>
          <p:nvPr userDrawn="1"/>
        </p:nvSpPr>
        <p:spPr>
          <a:xfrm>
            <a:off x="9345600" y="5112428"/>
            <a:ext cx="2843917" cy="991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bg2"/>
                </a:solidFill>
              </a:rPr>
              <a:t>#nordicsolutions</a:t>
            </a:r>
            <a:br>
              <a:rPr lang="da-DK" sz="2200" b="1" dirty="0">
                <a:solidFill>
                  <a:schemeClr val="bg2"/>
                </a:solidFill>
              </a:rPr>
            </a:br>
            <a:r>
              <a:rPr lang="sv-SE" sz="2200" b="1" dirty="0">
                <a:solidFill>
                  <a:schemeClr val="bg2"/>
                </a:solidFill>
              </a:rPr>
              <a:t>to global challenges</a:t>
            </a:r>
          </a:p>
        </p:txBody>
      </p:sp>
      <p:sp>
        <p:nvSpPr>
          <p:cNvPr id="13" name="Ramme"/>
          <p:cNvSpPr/>
          <p:nvPr userDrawn="1"/>
        </p:nvSpPr>
        <p:spPr>
          <a:xfrm>
            <a:off x="0" y="0"/>
            <a:ext cx="12193200" cy="6858000"/>
          </a:xfrm>
          <a:custGeom>
            <a:avLst/>
            <a:gdLst>
              <a:gd name="connsiteX0" fmla="*/ 162000 w 12193200"/>
              <a:gd name="connsiteY0" fmla="*/ 162000 h 6858000"/>
              <a:gd name="connsiteX1" fmla="*/ 162000 w 12193200"/>
              <a:gd name="connsiteY1" fmla="*/ 6696000 h 6858000"/>
              <a:gd name="connsiteX2" fmla="*/ 12027600 w 12193200"/>
              <a:gd name="connsiteY2" fmla="*/ 6696000 h 6858000"/>
              <a:gd name="connsiteX3" fmla="*/ 12027600 w 12193200"/>
              <a:gd name="connsiteY3" fmla="*/ 162000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162000" y="162000"/>
                </a:moveTo>
                <a:lnTo>
                  <a:pt x="162000" y="6696000"/>
                </a:lnTo>
                <a:lnTo>
                  <a:pt x="12027600" y="6696000"/>
                </a:lnTo>
                <a:lnTo>
                  <a:pt x="12027600" y="162000"/>
                </a:lnTo>
                <a:close/>
                <a:moveTo>
                  <a:pt x="0" y="0"/>
                </a:moveTo>
                <a:lnTo>
                  <a:pt x="12193200" y="0"/>
                </a:lnTo>
                <a:lnTo>
                  <a:pt x="12193200" y="6858000"/>
                </a:lnTo>
                <a:lnTo>
                  <a:pt x="0" y="6858000"/>
                </a:ln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solidFill>
                <a:schemeClr val="tx1"/>
              </a:solidFill>
            </a:endParaRPr>
          </a:p>
        </p:txBody>
      </p:sp>
      <p:sp>
        <p:nvSpPr>
          <p:cNvPr id="6" name="Title 5"/>
          <p:cNvSpPr>
            <a:spLocks noGrp="1"/>
          </p:cNvSpPr>
          <p:nvPr>
            <p:ph type="title" hasCustomPrompt="1"/>
          </p:nvPr>
        </p:nvSpPr>
        <p:spPr>
          <a:xfrm>
            <a:off x="656568" y="391028"/>
            <a:ext cx="10836932" cy="1018671"/>
          </a:xfrm>
        </p:spPr>
        <p:txBody>
          <a:bodyPr/>
          <a:lstStyle>
            <a:lvl1pPr>
              <a:defRPr/>
            </a:lvl1pPr>
          </a:lstStyle>
          <a:p>
            <a:r>
              <a:rPr lang="sv-SE" dirty="0"/>
              <a:t>Click to add title in max 1 line</a:t>
            </a:r>
            <a:endParaRPr lang="sv-SE" noProof="0" dirty="0"/>
          </a:p>
        </p:txBody>
      </p:sp>
      <p:sp>
        <p:nvSpPr>
          <p:cNvPr id="8" name="Text Placeholder 7"/>
          <p:cNvSpPr>
            <a:spLocks noGrp="1"/>
          </p:cNvSpPr>
          <p:nvPr>
            <p:ph type="body" sz="quarter" idx="13" hasCustomPrompt="1"/>
          </p:nvPr>
        </p:nvSpPr>
        <p:spPr>
          <a:xfrm>
            <a:off x="693738" y="2376126"/>
            <a:ext cx="2676479" cy="2057761"/>
          </a:xfrm>
        </p:spPr>
        <p:txBody>
          <a:bodyPr/>
          <a:lstStyle>
            <a:lvl1pPr marL="0" marR="0" indent="0" algn="l" defTabSz="914400" rtl="0" eaLnBrk="1" fontAlgn="auto" latinLnBrk="0" hangingPunct="1">
              <a:lnSpc>
                <a:spcPct val="95000"/>
              </a:lnSpc>
              <a:spcBef>
                <a:spcPts val="0"/>
              </a:spcBef>
              <a:spcAft>
                <a:spcPts val="0"/>
              </a:spcAft>
              <a:buClrTx/>
              <a:buSzTx/>
              <a:buFont typeface="Open Sans" panose="020B0606030504020204" pitchFamily="34" charset="0"/>
              <a:buNone/>
              <a:tabLst/>
              <a:defRPr sz="1800" b="1" baseline="0"/>
            </a:lvl1pPr>
            <a:lvl2pPr marL="288000" indent="-288000">
              <a:lnSpc>
                <a:spcPct val="95000"/>
              </a:lnSpc>
              <a:buFont typeface="Corbel" panose="020B0503020204020204" pitchFamily="34" charset="0"/>
              <a:buChar char="—"/>
              <a:defRPr sz="1800"/>
            </a:lvl2pPr>
            <a:lvl3pPr marL="540000" indent="-252000">
              <a:lnSpc>
                <a:spcPct val="95000"/>
              </a:lnSpc>
              <a:buFont typeface="Symbol" panose="05050102010706020507" pitchFamily="18" charset="2"/>
              <a:buChar char="·"/>
              <a:defRPr sz="1800"/>
            </a:lvl3pPr>
            <a:lvl4pPr marL="792000" indent="-252000">
              <a:lnSpc>
                <a:spcPct val="95000"/>
              </a:lnSpc>
              <a:buFont typeface="Arial" panose="020B0604020202020204" pitchFamily="34" charset="0"/>
              <a:buChar char="‒"/>
              <a:defRPr sz="1800"/>
            </a:lvl4pPr>
            <a:lvl5pPr marL="1044000" indent="-252000">
              <a:lnSpc>
                <a:spcPct val="95000"/>
              </a:lnSpc>
              <a:buFont typeface="Symbol" panose="05050102010706020507" pitchFamily="18" charset="2"/>
              <a:buChar char="·"/>
              <a:defRPr sz="1800"/>
            </a:lvl5pPr>
            <a:lvl6pPr>
              <a:lnSpc>
                <a:spcPct val="95000"/>
              </a:lnSpc>
              <a:defRPr sz="1800"/>
            </a:lvl6pPr>
            <a:lvl7pPr>
              <a:lnSpc>
                <a:spcPct val="95000"/>
              </a:lnSpc>
              <a:defRPr sz="1800"/>
            </a:lvl7pPr>
            <a:lvl8pPr>
              <a:lnSpc>
                <a:spcPct val="95000"/>
              </a:lnSpc>
              <a:defRPr sz="1800"/>
            </a:lvl8pPr>
            <a:lvl9pPr>
              <a:lnSpc>
                <a:spcPct val="95000"/>
              </a:lnSpc>
              <a:defRPr sz="1800"/>
            </a:lvl9pPr>
          </a:lstStyle>
          <a:p>
            <a:pPr marL="0" marR="0" lvl="0" indent="0" algn="l" defTabSz="914400" rtl="0" eaLnBrk="1" fontAlgn="auto" latinLnBrk="0" hangingPunct="1">
              <a:lnSpc>
                <a:spcPct val="95000"/>
              </a:lnSpc>
              <a:spcBef>
                <a:spcPts val="0"/>
              </a:spcBef>
              <a:spcAft>
                <a:spcPts val="0"/>
              </a:spcAft>
              <a:buClrTx/>
              <a:buSzTx/>
              <a:buFont typeface="Open Sans" panose="020B0606030504020204" pitchFamily="34" charset="0"/>
              <a:buChar char="​"/>
              <a:tabLst/>
              <a:defRPr/>
            </a:pPr>
            <a:r>
              <a:rPr lang="sv-SE" dirty="0"/>
              <a:t>Click to add chart text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10" name="Text Placeholder 9"/>
          <p:cNvSpPr>
            <a:spLocks noGrp="1"/>
          </p:cNvSpPr>
          <p:nvPr>
            <p:ph type="body" sz="quarter" idx="14" hasCustomPrompt="1"/>
          </p:nvPr>
        </p:nvSpPr>
        <p:spPr>
          <a:xfrm>
            <a:off x="693737" y="4433887"/>
            <a:ext cx="2700337" cy="1575135"/>
          </a:xfrm>
        </p:spPr>
        <p:txBody>
          <a:bodyPr anchor="b"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sv-SE" dirty="0"/>
              <a:t>Click to add note text</a:t>
            </a:r>
            <a:endParaRPr lang="sv-SE"/>
          </a:p>
        </p:txBody>
      </p:sp>
      <p:sp>
        <p:nvSpPr>
          <p:cNvPr id="12" name="Content Placeholder 11"/>
          <p:cNvSpPr>
            <a:spLocks noGrp="1"/>
          </p:cNvSpPr>
          <p:nvPr>
            <p:ph sz="quarter" idx="15" hasCustomPrompt="1"/>
          </p:nvPr>
        </p:nvSpPr>
        <p:spPr>
          <a:xfrm>
            <a:off x="3394075" y="1409699"/>
            <a:ext cx="5400676" cy="4550461"/>
          </a:xfrm>
        </p:spPr>
        <p:txBody>
          <a:bodyPr/>
          <a:lstStyle>
            <a:lvl1pPr>
              <a:defRPr/>
            </a:lvl1pPr>
          </a:lstStyle>
          <a:p>
            <a:pPr lvl="0"/>
            <a:r>
              <a:rPr lang="sv-SE" dirty="0"/>
              <a:t>Insert chart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3" name="Date Placeholder 2"/>
          <p:cNvSpPr>
            <a:spLocks noGrp="1"/>
          </p:cNvSpPr>
          <p:nvPr>
            <p:ph type="dt" sz="half" idx="10"/>
          </p:nvPr>
        </p:nvSpPr>
        <p:spPr>
          <a:xfrm>
            <a:off x="0" y="6912000"/>
            <a:ext cx="0" cy="0"/>
          </a:xfrm>
        </p:spPr>
        <p:txBody>
          <a:bodyPr/>
          <a:lstStyle>
            <a:lvl1pPr>
              <a:defRPr sz="100">
                <a:noFill/>
              </a:defRPr>
            </a:lvl1pPr>
          </a:lstStyle>
          <a:p>
            <a:r>
              <a:rPr lang="sv-SE" dirty="0"/>
              <a:t>2017-04-06</a:t>
            </a:r>
          </a:p>
        </p:txBody>
      </p:sp>
      <p:sp>
        <p:nvSpPr>
          <p:cNvPr id="4" name="FLD_Footer"/>
          <p:cNvSpPr>
            <a:spLocks noGrp="1"/>
          </p:cNvSpPr>
          <p:nvPr>
            <p:ph type="ftr" sz="quarter" idx="11"/>
          </p:nvPr>
        </p:nvSpPr>
        <p:spPr/>
        <p:txBody>
          <a:bodyPr/>
          <a:lstStyle/>
          <a:p>
            <a:r>
              <a:rPr lang="sv-SE" dirty="0"/>
              <a:t>Statusmöte 7 april</a:t>
            </a:r>
          </a:p>
        </p:txBody>
      </p:sp>
      <p:sp>
        <p:nvSpPr>
          <p:cNvPr id="5" name="Slide Number Placeholder 4"/>
          <p:cNvSpPr>
            <a:spLocks noGrp="1"/>
          </p:cNvSpPr>
          <p:nvPr>
            <p:ph type="sldNum" sz="quarter" idx="12"/>
          </p:nvPr>
        </p:nvSpPr>
        <p:spPr/>
        <p:txBody>
          <a:bodyPr/>
          <a:lstStyle/>
          <a:p>
            <a:fld id="{45D37B1E-C366-494F-A587-962AD9AABC83}" type="slidenum">
              <a:rPr lang="sv-SE"/>
              <a:pPr/>
              <a:t>‹#›</a:t>
            </a:fld>
            <a:endParaRPr lang="sv-SE" dirty="0"/>
          </a:p>
        </p:txBody>
      </p:sp>
      <p:sp>
        <p:nvSpPr>
          <p:cNvPr id="14" name="Freeform 5"/>
          <p:cNvSpPr>
            <a:spLocks noChangeAspect="1" noEditPoints="1"/>
          </p:cNvSpPr>
          <p:nvPr userDrawn="1"/>
        </p:nvSpPr>
        <p:spPr bwMode="auto">
          <a:xfrm>
            <a:off x="699434" y="6163200"/>
            <a:ext cx="360000" cy="360000"/>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sv-SE" dirty="0"/>
              <a:t> </a:t>
            </a:r>
          </a:p>
        </p:txBody>
      </p:sp>
    </p:spTree>
    <p:extLst>
      <p:ext uri="{BB962C8B-B14F-4D97-AF65-F5344CB8AC3E}">
        <p14:creationId xmlns:p14="http://schemas.microsoft.com/office/powerpoint/2010/main" val="2018782600"/>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content + note">
    <p:spTree>
      <p:nvGrpSpPr>
        <p:cNvPr id="1" name=""/>
        <p:cNvGrpSpPr/>
        <p:nvPr/>
      </p:nvGrpSpPr>
      <p:grpSpPr>
        <a:xfrm>
          <a:off x="0" y="0"/>
          <a:ext cx="0" cy="0"/>
          <a:chOff x="0" y="0"/>
          <a:chExt cx="0" cy="0"/>
        </a:xfrm>
      </p:grpSpPr>
      <p:sp>
        <p:nvSpPr>
          <p:cNvPr id="14" name="Ramme"/>
          <p:cNvSpPr/>
          <p:nvPr userDrawn="1"/>
        </p:nvSpPr>
        <p:spPr>
          <a:xfrm>
            <a:off x="0" y="0"/>
            <a:ext cx="12193200" cy="6858000"/>
          </a:xfrm>
          <a:custGeom>
            <a:avLst/>
            <a:gdLst>
              <a:gd name="connsiteX0" fmla="*/ 162000 w 12193200"/>
              <a:gd name="connsiteY0" fmla="*/ 162000 h 6858000"/>
              <a:gd name="connsiteX1" fmla="*/ 162000 w 12193200"/>
              <a:gd name="connsiteY1" fmla="*/ 6696000 h 6858000"/>
              <a:gd name="connsiteX2" fmla="*/ 12027600 w 12193200"/>
              <a:gd name="connsiteY2" fmla="*/ 6696000 h 6858000"/>
              <a:gd name="connsiteX3" fmla="*/ 12027600 w 12193200"/>
              <a:gd name="connsiteY3" fmla="*/ 162000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162000" y="162000"/>
                </a:moveTo>
                <a:lnTo>
                  <a:pt x="162000" y="6696000"/>
                </a:lnTo>
                <a:lnTo>
                  <a:pt x="12027600" y="6696000"/>
                </a:lnTo>
                <a:lnTo>
                  <a:pt x="12027600" y="162000"/>
                </a:lnTo>
                <a:close/>
                <a:moveTo>
                  <a:pt x="0" y="0"/>
                </a:moveTo>
                <a:lnTo>
                  <a:pt x="12193200" y="0"/>
                </a:lnTo>
                <a:lnTo>
                  <a:pt x="12193200" y="6858000"/>
                </a:lnTo>
                <a:lnTo>
                  <a:pt x="0" y="6858000"/>
                </a:ln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solidFill>
                <a:schemeClr val="tx1"/>
              </a:solidFill>
            </a:endParaRPr>
          </a:p>
        </p:txBody>
      </p:sp>
      <p:sp>
        <p:nvSpPr>
          <p:cNvPr id="6" name="Title 5"/>
          <p:cNvSpPr>
            <a:spLocks noGrp="1"/>
          </p:cNvSpPr>
          <p:nvPr>
            <p:ph type="title" hasCustomPrompt="1"/>
          </p:nvPr>
        </p:nvSpPr>
        <p:spPr/>
        <p:txBody>
          <a:bodyPr/>
          <a:lstStyle>
            <a:lvl1pPr>
              <a:defRPr/>
            </a:lvl1pPr>
          </a:lstStyle>
          <a:p>
            <a:r>
              <a:rPr lang="sv-SE" dirty="0"/>
              <a:t>Click to add title in max 1 line</a:t>
            </a:r>
            <a:endParaRPr lang="sv-SE" noProof="0" dirty="0"/>
          </a:p>
        </p:txBody>
      </p:sp>
      <p:sp>
        <p:nvSpPr>
          <p:cNvPr id="12" name="Content Placeholder 2"/>
          <p:cNvSpPr>
            <a:spLocks noGrp="1"/>
          </p:cNvSpPr>
          <p:nvPr>
            <p:ph sz="quarter" idx="15" hasCustomPrompt="1"/>
          </p:nvPr>
        </p:nvSpPr>
        <p:spPr>
          <a:xfrm>
            <a:off x="693737" y="1409699"/>
            <a:ext cx="10799761" cy="4032251"/>
          </a:xfrm>
        </p:spPr>
        <p:txBody>
          <a:bodyPr/>
          <a:lstStyle>
            <a:lvl1pPr>
              <a:defRPr/>
            </a:lvl1pPr>
          </a:lstStyle>
          <a:p>
            <a:pPr lvl="0"/>
            <a:r>
              <a:rPr lang="sv-SE" dirty="0"/>
              <a:t>Insert chart or table</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10" name="Text Placeholder 9"/>
          <p:cNvSpPr>
            <a:spLocks noGrp="1"/>
          </p:cNvSpPr>
          <p:nvPr>
            <p:ph type="body" sz="quarter" idx="14" hasCustomPrompt="1"/>
          </p:nvPr>
        </p:nvSpPr>
        <p:spPr>
          <a:xfrm>
            <a:off x="693738" y="5531239"/>
            <a:ext cx="10799762" cy="540697"/>
          </a:xfrm>
        </p:spPr>
        <p:txBody>
          <a:bodyPr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sv-SE" dirty="0"/>
              <a:t>Click to add note text</a:t>
            </a:r>
            <a:endParaRPr lang="sv-SE"/>
          </a:p>
        </p:txBody>
      </p:sp>
      <p:sp>
        <p:nvSpPr>
          <p:cNvPr id="5" name="Slide Number Placeholder 4"/>
          <p:cNvSpPr>
            <a:spLocks noGrp="1"/>
          </p:cNvSpPr>
          <p:nvPr>
            <p:ph type="sldNum" sz="quarter" idx="12"/>
          </p:nvPr>
        </p:nvSpPr>
        <p:spPr/>
        <p:txBody>
          <a:bodyPr/>
          <a:lstStyle/>
          <a:p>
            <a:fld id="{45D37B1E-C366-494F-A587-962AD9AABC83}" type="slidenum">
              <a:rPr lang="sv-SE"/>
              <a:pPr/>
              <a:t>‹#›</a:t>
            </a:fld>
            <a:endParaRPr lang="sv-SE" dirty="0"/>
          </a:p>
        </p:txBody>
      </p:sp>
      <p:sp>
        <p:nvSpPr>
          <p:cNvPr id="3" name="Date Placeholder 2"/>
          <p:cNvSpPr>
            <a:spLocks noGrp="1"/>
          </p:cNvSpPr>
          <p:nvPr>
            <p:ph type="dt" sz="half" idx="10"/>
          </p:nvPr>
        </p:nvSpPr>
        <p:spPr>
          <a:xfrm>
            <a:off x="0" y="6912000"/>
            <a:ext cx="0" cy="0"/>
          </a:xfrm>
        </p:spPr>
        <p:txBody>
          <a:bodyPr/>
          <a:lstStyle>
            <a:lvl1pPr>
              <a:defRPr sz="100">
                <a:noFill/>
              </a:defRPr>
            </a:lvl1pPr>
          </a:lstStyle>
          <a:p>
            <a:r>
              <a:rPr lang="sv-SE" dirty="0"/>
              <a:t>2017-04-06</a:t>
            </a:r>
          </a:p>
        </p:txBody>
      </p:sp>
      <p:sp>
        <p:nvSpPr>
          <p:cNvPr id="4" name="FLD_Footer"/>
          <p:cNvSpPr>
            <a:spLocks noGrp="1"/>
          </p:cNvSpPr>
          <p:nvPr>
            <p:ph type="ftr" sz="quarter" idx="11"/>
          </p:nvPr>
        </p:nvSpPr>
        <p:spPr/>
        <p:txBody>
          <a:bodyPr/>
          <a:lstStyle/>
          <a:p>
            <a:r>
              <a:rPr lang="sv-SE" dirty="0"/>
              <a:t>Statusmöte 7 april</a:t>
            </a:r>
          </a:p>
        </p:txBody>
      </p:sp>
      <p:sp>
        <p:nvSpPr>
          <p:cNvPr id="11" name="Freeform 5"/>
          <p:cNvSpPr>
            <a:spLocks noChangeAspect="1" noEditPoints="1"/>
          </p:cNvSpPr>
          <p:nvPr userDrawn="1"/>
        </p:nvSpPr>
        <p:spPr bwMode="auto">
          <a:xfrm>
            <a:off x="699434" y="6163200"/>
            <a:ext cx="360000" cy="360000"/>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sv-SE" dirty="0"/>
              <a:t> </a:t>
            </a:r>
          </a:p>
        </p:txBody>
      </p:sp>
    </p:spTree>
    <p:extLst>
      <p:ext uri="{BB962C8B-B14F-4D97-AF65-F5344CB8AC3E}">
        <p14:creationId xmlns:p14="http://schemas.microsoft.com/office/powerpoint/2010/main" val="3501748825"/>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11" name="Baggrund"/>
          <p:cNvSpPr/>
          <p:nvPr userDrawn="1"/>
        </p:nvSpPr>
        <p:spPr>
          <a:xfrm>
            <a:off x="0" y="0"/>
            <a:ext cx="12192000" cy="6857999"/>
          </a:xfrm>
          <a:prstGeom prst="rect">
            <a:avLst/>
          </a:prstGeom>
          <a:solidFill>
            <a:srgbClr val="F4294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p>
        </p:txBody>
      </p:sp>
      <p:sp>
        <p:nvSpPr>
          <p:cNvPr id="8" name="Picture Placeholder 1"/>
          <p:cNvSpPr>
            <a:spLocks noGrp="1"/>
          </p:cNvSpPr>
          <p:nvPr>
            <p:ph type="pic" sz="quarter" idx="13" hasCustomPrompt="1"/>
          </p:nvPr>
        </p:nvSpPr>
        <p:spPr>
          <a:xfrm>
            <a:off x="162000" y="162000"/>
            <a:ext cx="5932800" cy="6534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p>
        </p:txBody>
      </p:sp>
      <p:sp>
        <p:nvSpPr>
          <p:cNvPr id="13" name="Picture Placeholder 12"/>
          <p:cNvSpPr>
            <a:spLocks noGrp="1"/>
          </p:cNvSpPr>
          <p:nvPr>
            <p:ph type="pic" sz="quarter" idx="16" hasCustomPrompt="1"/>
          </p:nvPr>
        </p:nvSpPr>
        <p:spPr>
          <a:xfrm>
            <a:off x="6094801" y="162000"/>
            <a:ext cx="5936400" cy="6534000"/>
          </a:xfrm>
          <a:custGeom>
            <a:avLst/>
            <a:gdLst>
              <a:gd name="connsiteX0" fmla="*/ 0 w 5936400"/>
              <a:gd name="connsiteY0" fmla="*/ 0 h 6534000"/>
              <a:gd name="connsiteX1" fmla="*/ 5936400 w 5936400"/>
              <a:gd name="connsiteY1" fmla="*/ 0 h 6534000"/>
              <a:gd name="connsiteX2" fmla="*/ 5936400 w 5936400"/>
              <a:gd name="connsiteY2" fmla="*/ 4950428 h 6534000"/>
              <a:gd name="connsiteX3" fmla="*/ 3250799 w 5936400"/>
              <a:gd name="connsiteY3" fmla="*/ 4950428 h 6534000"/>
              <a:gd name="connsiteX4" fmla="*/ 3250799 w 5936400"/>
              <a:gd name="connsiteY4" fmla="*/ 5942102 h 6534000"/>
              <a:gd name="connsiteX5" fmla="*/ 5936400 w 5936400"/>
              <a:gd name="connsiteY5" fmla="*/ 5942102 h 6534000"/>
              <a:gd name="connsiteX6" fmla="*/ 5936400 w 5936400"/>
              <a:gd name="connsiteY6" fmla="*/ 6534000 h 6534000"/>
              <a:gd name="connsiteX7" fmla="*/ 0 w 5936400"/>
              <a:gd name="connsiteY7" fmla="*/ 6534000 h 65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36400" h="6534000">
                <a:moveTo>
                  <a:pt x="0" y="0"/>
                </a:moveTo>
                <a:lnTo>
                  <a:pt x="5936400" y="0"/>
                </a:lnTo>
                <a:lnTo>
                  <a:pt x="5936400" y="4950428"/>
                </a:lnTo>
                <a:lnTo>
                  <a:pt x="3250799" y="4950428"/>
                </a:lnTo>
                <a:lnTo>
                  <a:pt x="3250799" y="5942102"/>
                </a:lnTo>
                <a:lnTo>
                  <a:pt x="5936400" y="5942102"/>
                </a:lnTo>
                <a:lnTo>
                  <a:pt x="5936400" y="6534000"/>
                </a:lnTo>
                <a:lnTo>
                  <a:pt x="0" y="6534000"/>
                </a:lnTo>
                <a:close/>
              </a:path>
            </a:pathLst>
          </a:custGeom>
          <a:solidFill>
            <a:schemeClr val="bg1">
              <a:lumMod val="75000"/>
            </a:schemeClr>
          </a:solidFill>
        </p:spPr>
        <p:txBody>
          <a:bodyPr wrap="square" tIns="1188000" anchor="ctr" anchorCtr="0">
            <a:noAutofit/>
          </a:bodyPr>
          <a:lstStyle>
            <a:lvl1pPr marL="0" indent="0" algn="ctr">
              <a:buNone/>
              <a:defRPr/>
            </a:lvl1pPr>
          </a:lstStyle>
          <a:p>
            <a:r>
              <a:rPr lang="sv-SE" dirty="0"/>
              <a:t>Click here, and insert picture via Images-button in the ribbon</a:t>
            </a:r>
          </a:p>
        </p:txBody>
      </p:sp>
      <p:sp>
        <p:nvSpPr>
          <p:cNvPr id="7" name="Title 6"/>
          <p:cNvSpPr>
            <a:spLocks noGrp="1"/>
          </p:cNvSpPr>
          <p:nvPr>
            <p:ph type="title" hasCustomPrompt="1"/>
          </p:nvPr>
        </p:nvSpPr>
        <p:spPr>
          <a:xfrm>
            <a:off x="656568" y="391028"/>
            <a:ext cx="5278565" cy="1285875"/>
          </a:xfrm>
        </p:spPr>
        <p:txBody>
          <a:bodyPr/>
          <a:lstStyle>
            <a:lvl1pPr>
              <a:defRPr>
                <a:solidFill>
                  <a:srgbClr val="FF0000"/>
                </a:solidFill>
              </a:defRPr>
            </a:lvl1pPr>
          </a:lstStyle>
          <a:p>
            <a:r>
              <a:rPr lang="sv-SE" dirty="0"/>
              <a:t>Click to add title in max 2 lines</a:t>
            </a:r>
            <a:endParaRPr lang="sv-SE"/>
          </a:p>
        </p:txBody>
      </p:sp>
      <p:sp>
        <p:nvSpPr>
          <p:cNvPr id="3" name="Date Placeholder 2"/>
          <p:cNvSpPr>
            <a:spLocks noGrp="1"/>
          </p:cNvSpPr>
          <p:nvPr>
            <p:ph type="dt" sz="half" idx="10"/>
          </p:nvPr>
        </p:nvSpPr>
        <p:spPr>
          <a:xfrm>
            <a:off x="0" y="6912000"/>
            <a:ext cx="0" cy="0"/>
          </a:xfrm>
        </p:spPr>
        <p:txBody>
          <a:bodyPr/>
          <a:lstStyle>
            <a:lvl1pPr>
              <a:defRPr sz="100">
                <a:noFill/>
              </a:defRPr>
            </a:lvl1pPr>
          </a:lstStyle>
          <a:p>
            <a:r>
              <a:rPr lang="sv-SE" dirty="0"/>
              <a:t>2017-04-06</a:t>
            </a:r>
          </a:p>
        </p:txBody>
      </p:sp>
      <p:sp>
        <p:nvSpPr>
          <p:cNvPr id="4" name="FLD_Footer"/>
          <p:cNvSpPr>
            <a:spLocks noGrp="1"/>
          </p:cNvSpPr>
          <p:nvPr>
            <p:ph type="ftr" sz="quarter" idx="11"/>
          </p:nvPr>
        </p:nvSpPr>
        <p:spPr>
          <a:xfrm>
            <a:off x="0" y="6912000"/>
            <a:ext cx="0" cy="0"/>
          </a:xfrm>
        </p:spPr>
        <p:txBody>
          <a:bodyPr/>
          <a:lstStyle>
            <a:lvl1pPr>
              <a:defRPr sz="100">
                <a:noFill/>
              </a:defRPr>
            </a:lvl1pPr>
          </a:lstStyle>
          <a:p>
            <a:r>
              <a:rPr lang="sv-SE" dirty="0"/>
              <a:t>Statusmöte 7 april</a:t>
            </a:r>
          </a:p>
        </p:txBody>
      </p:sp>
      <p:sp>
        <p:nvSpPr>
          <p:cNvPr id="5" name="Slide Number Placeholder 4"/>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sv-SE" smtClean="0"/>
              <a:pPr/>
              <a:t>‹#›</a:t>
            </a:fld>
            <a:endParaRPr lang="sv-SE" dirty="0"/>
          </a:p>
        </p:txBody>
      </p:sp>
      <p:sp>
        <p:nvSpPr>
          <p:cNvPr id="14" name="#nordicsolutions"/>
          <p:cNvSpPr/>
          <p:nvPr userDrawn="1"/>
        </p:nvSpPr>
        <p:spPr>
          <a:xfrm>
            <a:off x="9345600" y="5112428"/>
            <a:ext cx="2843917" cy="991674"/>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bg2"/>
                </a:solidFill>
              </a:rPr>
              <a:t>#nordicsolutions</a:t>
            </a:r>
            <a:br>
              <a:rPr lang="da-DK" sz="2200" b="1" dirty="0">
                <a:solidFill>
                  <a:schemeClr val="bg2"/>
                </a:solidFill>
              </a:rPr>
            </a:br>
            <a:r>
              <a:rPr lang="sv-SE" sz="2200" b="1" dirty="0">
                <a:solidFill>
                  <a:schemeClr val="bg2"/>
                </a:solidFill>
              </a:rPr>
              <a:t>to global challenges</a:t>
            </a:r>
          </a:p>
        </p:txBody>
      </p:sp>
    </p:spTree>
    <p:extLst>
      <p:ext uri="{BB962C8B-B14F-4D97-AF65-F5344CB8AC3E}">
        <p14:creationId xmlns:p14="http://schemas.microsoft.com/office/powerpoint/2010/main" val="1234983223"/>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7" name="Baggrund"/>
          <p:cNvSpPr/>
          <p:nvPr userDrawn="1"/>
        </p:nvSpPr>
        <p:spPr>
          <a:xfrm>
            <a:off x="0" y="0"/>
            <a:ext cx="12192000" cy="6857999"/>
          </a:xfrm>
          <a:prstGeom prst="rect">
            <a:avLst/>
          </a:prstGeom>
          <a:solidFill>
            <a:srgbClr val="F4294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p>
        </p:txBody>
      </p:sp>
      <p:sp>
        <p:nvSpPr>
          <p:cNvPr id="18" name="#nordicsolutions"/>
          <p:cNvSpPr/>
          <p:nvPr userDrawn="1"/>
        </p:nvSpPr>
        <p:spPr>
          <a:xfrm>
            <a:off x="9345600" y="5112428"/>
            <a:ext cx="2843917" cy="991674"/>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bg2"/>
                </a:solidFill>
              </a:rPr>
              <a:t>#nordicsolutions</a:t>
            </a:r>
            <a:br>
              <a:rPr lang="da-DK" sz="2200" b="1" dirty="0">
                <a:solidFill>
                  <a:schemeClr val="bg2"/>
                </a:solidFill>
              </a:rPr>
            </a:br>
            <a:r>
              <a:rPr lang="sv-SE" sz="2200" b="1" dirty="0">
                <a:solidFill>
                  <a:schemeClr val="bg2"/>
                </a:solidFill>
              </a:rPr>
              <a:t>to global challenges</a:t>
            </a:r>
          </a:p>
        </p:txBody>
      </p:sp>
      <p:sp>
        <p:nvSpPr>
          <p:cNvPr id="6" name="Title 5"/>
          <p:cNvSpPr>
            <a:spLocks noGrp="1"/>
          </p:cNvSpPr>
          <p:nvPr>
            <p:ph type="title" hasCustomPrompt="1"/>
          </p:nvPr>
        </p:nvSpPr>
        <p:spPr>
          <a:xfrm>
            <a:off x="656568" y="391028"/>
            <a:ext cx="4736133" cy="1285875"/>
          </a:xfrm>
        </p:spPr>
        <p:txBody>
          <a:bodyPr/>
          <a:lstStyle>
            <a:lvl1pPr>
              <a:defRPr>
                <a:solidFill>
                  <a:srgbClr val="FFF0BE"/>
                </a:solidFill>
              </a:defRPr>
            </a:lvl1pPr>
          </a:lstStyle>
          <a:p>
            <a:r>
              <a:rPr lang="sv-SE" dirty="0"/>
              <a:t>Click to add title in max 2 lines</a:t>
            </a:r>
            <a:endParaRPr lang="sv-SE"/>
          </a:p>
        </p:txBody>
      </p:sp>
      <p:sp>
        <p:nvSpPr>
          <p:cNvPr id="10" name="Content Placeholder 2"/>
          <p:cNvSpPr>
            <a:spLocks noGrp="1"/>
          </p:cNvSpPr>
          <p:nvPr>
            <p:ph sz="quarter" idx="15" hasCustomPrompt="1"/>
          </p:nvPr>
        </p:nvSpPr>
        <p:spPr>
          <a:xfrm>
            <a:off x="693737" y="1920240"/>
            <a:ext cx="4698964" cy="4029710"/>
          </a:xfrm>
        </p:spPr>
        <p:txBody>
          <a:bodyPr/>
          <a:lstStyle>
            <a:lvl1pPr>
              <a:lnSpc>
                <a:spcPct val="95000"/>
              </a:lnSpc>
              <a:defRPr sz="2200">
                <a:solidFill>
                  <a:srgbClr val="FFF0BE"/>
                </a:solidFill>
              </a:defRPr>
            </a:lvl1pPr>
            <a:lvl2pPr>
              <a:lnSpc>
                <a:spcPct val="95000"/>
              </a:lnSpc>
              <a:defRPr sz="2200">
                <a:solidFill>
                  <a:srgbClr val="FFF0BE"/>
                </a:solidFill>
              </a:defRPr>
            </a:lvl2pPr>
            <a:lvl3pPr>
              <a:lnSpc>
                <a:spcPct val="95000"/>
              </a:lnSpc>
              <a:defRPr sz="2200">
                <a:solidFill>
                  <a:srgbClr val="FFF0BE"/>
                </a:solidFill>
              </a:defRPr>
            </a:lvl3pPr>
            <a:lvl4pPr>
              <a:lnSpc>
                <a:spcPct val="95000"/>
              </a:lnSpc>
              <a:defRPr sz="2200">
                <a:solidFill>
                  <a:srgbClr val="FFF0BE"/>
                </a:solidFill>
              </a:defRPr>
            </a:lvl4pPr>
            <a:lvl5pPr>
              <a:lnSpc>
                <a:spcPct val="95000"/>
              </a:lnSpc>
              <a:defRPr sz="2200">
                <a:solidFill>
                  <a:srgbClr val="FFF0BE"/>
                </a:solidFill>
              </a:defRPr>
            </a:lvl5pPr>
            <a:lvl6pPr>
              <a:lnSpc>
                <a:spcPct val="95000"/>
              </a:lnSpc>
              <a:defRPr sz="1800">
                <a:solidFill>
                  <a:srgbClr val="ADCFF1"/>
                </a:solidFill>
              </a:defRPr>
            </a:lvl6pPr>
            <a:lvl7pPr>
              <a:lnSpc>
                <a:spcPct val="95000"/>
              </a:lnSpc>
              <a:defRPr sz="1800">
                <a:solidFill>
                  <a:srgbClr val="ADCFF1"/>
                </a:solidFill>
              </a:defRPr>
            </a:lvl7pPr>
            <a:lvl8pPr>
              <a:lnSpc>
                <a:spcPct val="95000"/>
              </a:lnSpc>
              <a:defRPr sz="1800">
                <a:solidFill>
                  <a:srgbClr val="ADCFF1"/>
                </a:solidFill>
              </a:defRPr>
            </a:lvl8pPr>
            <a:lvl9pPr>
              <a:lnSpc>
                <a:spcPct val="95000"/>
              </a:lnSpc>
              <a:defRPr sz="1800">
                <a:solidFill>
                  <a:srgbClr val="ADCFF1"/>
                </a:solidFill>
              </a:defRPr>
            </a:lvl9pPr>
          </a:lstStyle>
          <a:p>
            <a:pPr lvl="0"/>
            <a:r>
              <a:rPr lang="sv-SE" dirty="0"/>
              <a:t>Click to add chart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3" name="Date Placeholder 2"/>
          <p:cNvSpPr>
            <a:spLocks noGrp="1"/>
          </p:cNvSpPr>
          <p:nvPr>
            <p:ph type="dt" sz="half" idx="10"/>
          </p:nvPr>
        </p:nvSpPr>
        <p:spPr>
          <a:xfrm>
            <a:off x="0" y="6912000"/>
            <a:ext cx="0" cy="0"/>
          </a:xfrm>
        </p:spPr>
        <p:txBody>
          <a:bodyPr/>
          <a:lstStyle>
            <a:lvl1pPr>
              <a:defRPr sz="100">
                <a:noFill/>
              </a:defRPr>
            </a:lvl1pPr>
          </a:lstStyle>
          <a:p>
            <a:r>
              <a:rPr lang="sv-SE" dirty="0"/>
              <a:t>2017-04-06</a:t>
            </a:r>
          </a:p>
        </p:txBody>
      </p:sp>
      <p:sp>
        <p:nvSpPr>
          <p:cNvPr id="4" name="FLD_Footer" hidden="1"/>
          <p:cNvSpPr>
            <a:spLocks noGrp="1"/>
          </p:cNvSpPr>
          <p:nvPr>
            <p:ph type="ftr" sz="quarter" idx="11"/>
          </p:nvPr>
        </p:nvSpPr>
        <p:spPr>
          <a:xfrm>
            <a:off x="0" y="6912000"/>
            <a:ext cx="0" cy="0"/>
          </a:xfrm>
        </p:spPr>
        <p:txBody>
          <a:bodyPr/>
          <a:lstStyle>
            <a:lvl1pPr>
              <a:defRPr sz="100">
                <a:noFill/>
              </a:defRPr>
            </a:lvl1pPr>
          </a:lstStyle>
          <a:p>
            <a:r>
              <a:rPr lang="sv-SE" dirty="0"/>
              <a:t>Statusmöte 7 april</a:t>
            </a:r>
          </a:p>
        </p:txBody>
      </p:sp>
      <p:sp>
        <p:nvSpPr>
          <p:cNvPr id="5" name="Slide Number Placeholder 4" hidden="1"/>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sv-SE" smtClean="0"/>
              <a:pPr/>
              <a:t>‹#›</a:t>
            </a:fld>
            <a:endParaRPr lang="sv-SE" dirty="0"/>
          </a:p>
        </p:txBody>
      </p:sp>
      <p:sp>
        <p:nvSpPr>
          <p:cNvPr id="11" name="Freeform 5"/>
          <p:cNvSpPr>
            <a:spLocks noChangeAspect="1" noEditPoints="1"/>
          </p:cNvSpPr>
          <p:nvPr userDrawn="1"/>
        </p:nvSpPr>
        <p:spPr bwMode="auto">
          <a:xfrm>
            <a:off x="699434" y="6163200"/>
            <a:ext cx="360000" cy="360000"/>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FF0BE"/>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19" name="Picture Placeholder 18"/>
          <p:cNvSpPr>
            <a:spLocks noGrp="1"/>
          </p:cNvSpPr>
          <p:nvPr>
            <p:ph type="pic" sz="quarter" idx="16" hasCustomPrompt="1"/>
          </p:nvPr>
        </p:nvSpPr>
        <p:spPr>
          <a:xfrm>
            <a:off x="6094801" y="162000"/>
            <a:ext cx="5936400" cy="6534000"/>
          </a:xfrm>
          <a:custGeom>
            <a:avLst/>
            <a:gdLst>
              <a:gd name="connsiteX0" fmla="*/ 0 w 5936400"/>
              <a:gd name="connsiteY0" fmla="*/ 0 h 6534000"/>
              <a:gd name="connsiteX1" fmla="*/ 5936400 w 5936400"/>
              <a:gd name="connsiteY1" fmla="*/ 0 h 6534000"/>
              <a:gd name="connsiteX2" fmla="*/ 5936400 w 5936400"/>
              <a:gd name="connsiteY2" fmla="*/ 4950428 h 6534000"/>
              <a:gd name="connsiteX3" fmla="*/ 3250799 w 5936400"/>
              <a:gd name="connsiteY3" fmla="*/ 4950428 h 6534000"/>
              <a:gd name="connsiteX4" fmla="*/ 3250799 w 5936400"/>
              <a:gd name="connsiteY4" fmla="*/ 5942102 h 6534000"/>
              <a:gd name="connsiteX5" fmla="*/ 5936400 w 5936400"/>
              <a:gd name="connsiteY5" fmla="*/ 5942102 h 6534000"/>
              <a:gd name="connsiteX6" fmla="*/ 5936400 w 5936400"/>
              <a:gd name="connsiteY6" fmla="*/ 6534000 h 6534000"/>
              <a:gd name="connsiteX7" fmla="*/ 0 w 5936400"/>
              <a:gd name="connsiteY7" fmla="*/ 6534000 h 65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36400" h="6534000">
                <a:moveTo>
                  <a:pt x="0" y="0"/>
                </a:moveTo>
                <a:lnTo>
                  <a:pt x="5936400" y="0"/>
                </a:lnTo>
                <a:lnTo>
                  <a:pt x="5936400" y="4950428"/>
                </a:lnTo>
                <a:lnTo>
                  <a:pt x="3250799" y="4950428"/>
                </a:lnTo>
                <a:lnTo>
                  <a:pt x="3250799" y="5942102"/>
                </a:lnTo>
                <a:lnTo>
                  <a:pt x="5936400" y="5942102"/>
                </a:lnTo>
                <a:lnTo>
                  <a:pt x="5936400" y="6534000"/>
                </a:lnTo>
                <a:lnTo>
                  <a:pt x="0" y="6534000"/>
                </a:lnTo>
                <a:close/>
              </a:path>
            </a:pathLst>
          </a:custGeom>
          <a:solidFill>
            <a:schemeClr val="bg1">
              <a:lumMod val="85000"/>
            </a:schemeClr>
          </a:solidFill>
        </p:spPr>
        <p:txBody>
          <a:bodyPr wrap="square" tIns="1188000" anchor="ctr" anchorCtr="0">
            <a:noAutofit/>
          </a:bodyPr>
          <a:lstStyle>
            <a:lvl1pPr marL="0" indent="0" algn="ctr">
              <a:buNone/>
              <a:defRPr/>
            </a:lvl1pPr>
          </a:lstStyle>
          <a:p>
            <a:r>
              <a:rPr lang="sv-SE" dirty="0"/>
              <a:t>Click here, and insert picture via Images-button in the ribbon</a:t>
            </a:r>
          </a:p>
        </p:txBody>
      </p:sp>
    </p:spTree>
    <p:extLst>
      <p:ext uri="{BB962C8B-B14F-4D97-AF65-F5344CB8AC3E}">
        <p14:creationId xmlns:p14="http://schemas.microsoft.com/office/powerpoint/2010/main" val="918649105"/>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image I">
    <p:spTree>
      <p:nvGrpSpPr>
        <p:cNvPr id="1" name=""/>
        <p:cNvGrpSpPr/>
        <p:nvPr/>
      </p:nvGrpSpPr>
      <p:grpSpPr>
        <a:xfrm>
          <a:off x="0" y="0"/>
          <a:ext cx="0" cy="0"/>
          <a:chOff x="0" y="0"/>
          <a:chExt cx="0" cy="0"/>
        </a:xfrm>
      </p:grpSpPr>
      <p:sp>
        <p:nvSpPr>
          <p:cNvPr id="13" name="Baggrund"/>
          <p:cNvSpPr/>
          <p:nvPr userDrawn="1"/>
        </p:nvSpPr>
        <p:spPr>
          <a:xfrm>
            <a:off x="6094412" y="0"/>
            <a:ext cx="6097587" cy="6857999"/>
          </a:xfrm>
          <a:prstGeom prst="rect">
            <a:avLst/>
          </a:prstGeom>
          <a:solidFill>
            <a:srgbClr val="F4294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p>
        </p:txBody>
      </p:sp>
      <p:sp>
        <p:nvSpPr>
          <p:cNvPr id="12" name="Picture Placeholder 11"/>
          <p:cNvSpPr>
            <a:spLocks noGrp="1"/>
          </p:cNvSpPr>
          <p:nvPr>
            <p:ph type="pic" sz="quarter" idx="19" hasCustomPrompt="1"/>
          </p:nvPr>
        </p:nvSpPr>
        <p:spPr>
          <a:xfrm>
            <a:off x="6094801" y="162000"/>
            <a:ext cx="5936400" cy="6534000"/>
          </a:xfrm>
          <a:custGeom>
            <a:avLst/>
            <a:gdLst>
              <a:gd name="connsiteX0" fmla="*/ 0 w 5936400"/>
              <a:gd name="connsiteY0" fmla="*/ 0 h 6534000"/>
              <a:gd name="connsiteX1" fmla="*/ 5936400 w 5936400"/>
              <a:gd name="connsiteY1" fmla="*/ 0 h 6534000"/>
              <a:gd name="connsiteX2" fmla="*/ 5936400 w 5936400"/>
              <a:gd name="connsiteY2" fmla="*/ 4950428 h 6534000"/>
              <a:gd name="connsiteX3" fmla="*/ 3250799 w 5936400"/>
              <a:gd name="connsiteY3" fmla="*/ 4950428 h 6534000"/>
              <a:gd name="connsiteX4" fmla="*/ 3250799 w 5936400"/>
              <a:gd name="connsiteY4" fmla="*/ 5942102 h 6534000"/>
              <a:gd name="connsiteX5" fmla="*/ 5936400 w 5936400"/>
              <a:gd name="connsiteY5" fmla="*/ 5942102 h 6534000"/>
              <a:gd name="connsiteX6" fmla="*/ 5936400 w 5936400"/>
              <a:gd name="connsiteY6" fmla="*/ 6534000 h 6534000"/>
              <a:gd name="connsiteX7" fmla="*/ 0 w 5936400"/>
              <a:gd name="connsiteY7" fmla="*/ 6534000 h 65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36400" h="6534000">
                <a:moveTo>
                  <a:pt x="0" y="0"/>
                </a:moveTo>
                <a:lnTo>
                  <a:pt x="5936400" y="0"/>
                </a:lnTo>
                <a:lnTo>
                  <a:pt x="5936400" y="4950428"/>
                </a:lnTo>
                <a:lnTo>
                  <a:pt x="3250799" y="4950428"/>
                </a:lnTo>
                <a:lnTo>
                  <a:pt x="3250799" y="5942102"/>
                </a:lnTo>
                <a:lnTo>
                  <a:pt x="5936400" y="5942102"/>
                </a:lnTo>
                <a:lnTo>
                  <a:pt x="5936400" y="6534000"/>
                </a:lnTo>
                <a:lnTo>
                  <a:pt x="0" y="6534000"/>
                </a:lnTo>
                <a:close/>
              </a:path>
            </a:pathLst>
          </a:custGeom>
          <a:solidFill>
            <a:schemeClr val="bg1">
              <a:lumMod val="85000"/>
            </a:schemeClr>
          </a:solidFill>
        </p:spPr>
        <p:txBody>
          <a:bodyPr wrap="square" tIns="1188000" anchor="ctr" anchorCtr="0">
            <a:noAutofit/>
          </a:bodyPr>
          <a:lstStyle>
            <a:lvl1pPr marL="0" indent="0" algn="ctr">
              <a:buNone/>
              <a:defRPr/>
            </a:lvl1pPr>
          </a:lstStyle>
          <a:p>
            <a:r>
              <a:rPr lang="sv-SE" dirty="0"/>
              <a:t>Click here, and insert picture via Images-button in the ribbon</a:t>
            </a:r>
          </a:p>
        </p:txBody>
      </p:sp>
      <p:sp>
        <p:nvSpPr>
          <p:cNvPr id="6" name="Title 1"/>
          <p:cNvSpPr>
            <a:spLocks noGrp="1"/>
          </p:cNvSpPr>
          <p:nvPr>
            <p:ph type="title" hasCustomPrompt="1"/>
          </p:nvPr>
        </p:nvSpPr>
        <p:spPr>
          <a:xfrm>
            <a:off x="656568" y="391028"/>
            <a:ext cx="5086955" cy="1285875"/>
          </a:xfrm>
        </p:spPr>
        <p:txBody>
          <a:bodyPr/>
          <a:lstStyle>
            <a:lvl1pPr>
              <a:defRPr baseline="0">
                <a:solidFill>
                  <a:schemeClr val="tx1"/>
                </a:solidFill>
              </a:defRPr>
            </a:lvl1pPr>
          </a:lstStyle>
          <a:p>
            <a:r>
              <a:rPr lang="sv-SE" dirty="0"/>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a:lstStyle/>
          <a:p>
            <a:pPr lvl="0"/>
            <a:r>
              <a:rPr lang="sv-SE" dirty="0"/>
              <a:t>Click to add text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2" name="Date Placeholder 1" hidden="1"/>
          <p:cNvSpPr>
            <a:spLocks noGrp="1"/>
          </p:cNvSpPr>
          <p:nvPr>
            <p:ph type="dt" sz="half" idx="16"/>
          </p:nvPr>
        </p:nvSpPr>
        <p:spPr>
          <a:xfrm>
            <a:off x="0" y="6912000"/>
            <a:ext cx="0" cy="0"/>
          </a:xfrm>
        </p:spPr>
        <p:txBody>
          <a:bodyPr/>
          <a:lstStyle>
            <a:lvl1pPr>
              <a:defRPr sz="100">
                <a:noFill/>
              </a:defRPr>
            </a:lvl1pPr>
          </a:lstStyle>
          <a:p>
            <a:r>
              <a:rPr lang="sv-SE" dirty="0"/>
              <a:t>2017-04-06</a:t>
            </a:r>
          </a:p>
        </p:txBody>
      </p:sp>
      <p:sp>
        <p:nvSpPr>
          <p:cNvPr id="7" name="FLD_Footer" hidden="1"/>
          <p:cNvSpPr>
            <a:spLocks noGrp="1"/>
          </p:cNvSpPr>
          <p:nvPr>
            <p:ph type="ftr" sz="quarter" idx="17"/>
          </p:nvPr>
        </p:nvSpPr>
        <p:spPr>
          <a:xfrm>
            <a:off x="0" y="6912000"/>
            <a:ext cx="0" cy="0"/>
          </a:xfrm>
        </p:spPr>
        <p:txBody>
          <a:bodyPr/>
          <a:lstStyle>
            <a:lvl1pPr>
              <a:defRPr>
                <a:noFill/>
              </a:defRPr>
            </a:lvl1pPr>
          </a:lstStyle>
          <a:p>
            <a:r>
              <a:rPr lang="sv-SE" dirty="0"/>
              <a:t>Statusmöte 7 april</a:t>
            </a:r>
          </a:p>
        </p:txBody>
      </p:sp>
      <p:sp>
        <p:nvSpPr>
          <p:cNvPr id="8" name="Slide Number Placeholder 7"/>
          <p:cNvSpPr>
            <a:spLocks noGrp="1"/>
          </p:cNvSpPr>
          <p:nvPr>
            <p:ph type="sldNum" sz="quarter" idx="18"/>
          </p:nvPr>
        </p:nvSpPr>
        <p:spPr>
          <a:xfrm>
            <a:off x="0" y="6912000"/>
            <a:ext cx="0" cy="0"/>
          </a:xfrm>
        </p:spPr>
        <p:txBody>
          <a:bodyPr/>
          <a:lstStyle/>
          <a:p>
            <a:fld id="{45D37B1E-C366-494F-A587-962AD9AABC83}" type="slidenum">
              <a:rPr lang="sv-SE"/>
              <a:pPr/>
              <a:t>‹#›</a:t>
            </a:fld>
            <a:endParaRPr lang="sv-SE" dirty="0"/>
          </a:p>
        </p:txBody>
      </p:sp>
      <p:sp>
        <p:nvSpPr>
          <p:cNvPr id="14" name="#nordicsolutions"/>
          <p:cNvSpPr/>
          <p:nvPr userDrawn="1"/>
        </p:nvSpPr>
        <p:spPr>
          <a:xfrm>
            <a:off x="9345600" y="5112428"/>
            <a:ext cx="2843917" cy="991674"/>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bg2"/>
                </a:solidFill>
              </a:rPr>
              <a:t>#nordicsolutions</a:t>
            </a:r>
            <a:br>
              <a:rPr lang="da-DK" sz="2200" b="1" dirty="0">
                <a:solidFill>
                  <a:schemeClr val="bg2"/>
                </a:solidFill>
              </a:rPr>
            </a:br>
            <a:r>
              <a:rPr lang="sv-SE" sz="2200" b="1" dirty="0">
                <a:solidFill>
                  <a:schemeClr val="bg2"/>
                </a:solidFill>
              </a:rPr>
              <a:t>to global challenges</a:t>
            </a:r>
          </a:p>
        </p:txBody>
      </p:sp>
    </p:spTree>
    <p:extLst>
      <p:ext uri="{BB962C8B-B14F-4D97-AF65-F5344CB8AC3E}">
        <p14:creationId xmlns:p14="http://schemas.microsoft.com/office/powerpoint/2010/main" val="3176105163"/>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II">
    <p:spTree>
      <p:nvGrpSpPr>
        <p:cNvPr id="1" name=""/>
        <p:cNvGrpSpPr/>
        <p:nvPr/>
      </p:nvGrpSpPr>
      <p:grpSpPr>
        <a:xfrm>
          <a:off x="0" y="0"/>
          <a:ext cx="0" cy="0"/>
          <a:chOff x="0" y="0"/>
          <a:chExt cx="0" cy="0"/>
        </a:xfrm>
      </p:grpSpPr>
      <p:sp>
        <p:nvSpPr>
          <p:cNvPr id="13" name="Baggrund"/>
          <p:cNvSpPr/>
          <p:nvPr userDrawn="1"/>
        </p:nvSpPr>
        <p:spPr>
          <a:xfrm>
            <a:off x="8794750" y="0"/>
            <a:ext cx="3397249" cy="6857999"/>
          </a:xfrm>
          <a:prstGeom prst="rect">
            <a:avLst/>
          </a:prstGeom>
          <a:solidFill>
            <a:srgbClr val="F4294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p>
        </p:txBody>
      </p:sp>
      <p:sp>
        <p:nvSpPr>
          <p:cNvPr id="14" name="#nordicsolutions"/>
          <p:cNvSpPr/>
          <p:nvPr userDrawn="1"/>
        </p:nvSpPr>
        <p:spPr>
          <a:xfrm>
            <a:off x="9345600" y="5112428"/>
            <a:ext cx="2843917" cy="991674"/>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bg2"/>
                </a:solidFill>
              </a:rPr>
              <a:t>#nordicsolutions</a:t>
            </a:r>
            <a:br>
              <a:rPr lang="da-DK" sz="2200" b="1" dirty="0">
                <a:solidFill>
                  <a:schemeClr val="bg2"/>
                </a:solidFill>
              </a:rPr>
            </a:br>
            <a:r>
              <a:rPr lang="sv-SE" sz="2200" b="1" dirty="0">
                <a:solidFill>
                  <a:schemeClr val="bg2"/>
                </a:solidFill>
              </a:rPr>
              <a:t>to global challenges</a:t>
            </a:r>
          </a:p>
        </p:txBody>
      </p:sp>
      <p:sp>
        <p:nvSpPr>
          <p:cNvPr id="6" name="Title 1"/>
          <p:cNvSpPr>
            <a:spLocks noGrp="1"/>
          </p:cNvSpPr>
          <p:nvPr>
            <p:ph type="title" hasCustomPrompt="1"/>
          </p:nvPr>
        </p:nvSpPr>
        <p:spPr>
          <a:xfrm>
            <a:off x="656568" y="391028"/>
            <a:ext cx="7795777" cy="1285875"/>
          </a:xfrm>
        </p:spPr>
        <p:txBody>
          <a:bodyPr/>
          <a:lstStyle>
            <a:lvl1pPr>
              <a:defRPr baseline="0">
                <a:solidFill>
                  <a:schemeClr val="tx1"/>
                </a:solidFill>
              </a:defRPr>
            </a:lvl1pPr>
          </a:lstStyle>
          <a:p>
            <a:r>
              <a:rPr lang="sv-SE" dirty="0"/>
              <a:t>Click to add title in max 2 lines</a:t>
            </a:r>
            <a:endParaRPr lang="sv-SE"/>
          </a:p>
        </p:txBody>
      </p:sp>
      <p:sp>
        <p:nvSpPr>
          <p:cNvPr id="10" name="Text Placeholder 2"/>
          <p:cNvSpPr>
            <a:spLocks noGrp="1"/>
          </p:cNvSpPr>
          <p:nvPr>
            <p:ph type="body" sz="quarter" idx="15" hasCustomPrompt="1"/>
          </p:nvPr>
        </p:nvSpPr>
        <p:spPr>
          <a:xfrm>
            <a:off x="693738" y="2417762"/>
            <a:ext cx="7740144" cy="3532187"/>
          </a:xfrm>
        </p:spPr>
        <p:txBody>
          <a:bodyPr/>
          <a:lstStyle/>
          <a:p>
            <a:pPr lvl="0"/>
            <a:r>
              <a:rPr lang="sv-SE" dirty="0"/>
              <a:t>Click to add text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12" name="Picture Placeholder 11"/>
          <p:cNvSpPr>
            <a:spLocks noGrp="1"/>
          </p:cNvSpPr>
          <p:nvPr>
            <p:ph type="pic" sz="quarter" idx="14" hasCustomPrompt="1"/>
          </p:nvPr>
        </p:nvSpPr>
        <p:spPr>
          <a:xfrm>
            <a:off x="8794750" y="162000"/>
            <a:ext cx="3236400" cy="6534000"/>
          </a:xfrm>
          <a:custGeom>
            <a:avLst/>
            <a:gdLst>
              <a:gd name="connsiteX0" fmla="*/ 0 w 3236400"/>
              <a:gd name="connsiteY0" fmla="*/ 0 h 6534000"/>
              <a:gd name="connsiteX1" fmla="*/ 3236400 w 3236400"/>
              <a:gd name="connsiteY1" fmla="*/ 0 h 6534000"/>
              <a:gd name="connsiteX2" fmla="*/ 3236400 w 3236400"/>
              <a:gd name="connsiteY2" fmla="*/ 4950428 h 6534000"/>
              <a:gd name="connsiteX3" fmla="*/ 550850 w 3236400"/>
              <a:gd name="connsiteY3" fmla="*/ 4950428 h 6534000"/>
              <a:gd name="connsiteX4" fmla="*/ 550850 w 3236400"/>
              <a:gd name="connsiteY4" fmla="*/ 5942102 h 6534000"/>
              <a:gd name="connsiteX5" fmla="*/ 3236400 w 3236400"/>
              <a:gd name="connsiteY5" fmla="*/ 5942102 h 6534000"/>
              <a:gd name="connsiteX6" fmla="*/ 3236400 w 3236400"/>
              <a:gd name="connsiteY6" fmla="*/ 6534000 h 6534000"/>
              <a:gd name="connsiteX7" fmla="*/ 0 w 3236400"/>
              <a:gd name="connsiteY7" fmla="*/ 6534000 h 65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6400" h="6534000">
                <a:moveTo>
                  <a:pt x="0" y="0"/>
                </a:moveTo>
                <a:lnTo>
                  <a:pt x="3236400" y="0"/>
                </a:lnTo>
                <a:lnTo>
                  <a:pt x="3236400" y="4950428"/>
                </a:lnTo>
                <a:lnTo>
                  <a:pt x="550850" y="4950428"/>
                </a:lnTo>
                <a:lnTo>
                  <a:pt x="550850" y="5942102"/>
                </a:lnTo>
                <a:lnTo>
                  <a:pt x="3236400" y="5942102"/>
                </a:lnTo>
                <a:lnTo>
                  <a:pt x="3236400" y="6534000"/>
                </a:lnTo>
                <a:lnTo>
                  <a:pt x="0" y="6534000"/>
                </a:lnTo>
                <a:close/>
              </a:path>
            </a:pathLst>
          </a:custGeom>
          <a:solidFill>
            <a:schemeClr val="bg1">
              <a:lumMod val="85000"/>
            </a:schemeClr>
          </a:solidFill>
        </p:spPr>
        <p:txBody>
          <a:bodyPr wrap="square" tIns="144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p>
        </p:txBody>
      </p:sp>
      <p:sp>
        <p:nvSpPr>
          <p:cNvPr id="2" name="Date Placeholder 1" hidden="1"/>
          <p:cNvSpPr>
            <a:spLocks noGrp="1"/>
          </p:cNvSpPr>
          <p:nvPr>
            <p:ph type="dt" sz="half" idx="16"/>
          </p:nvPr>
        </p:nvSpPr>
        <p:spPr>
          <a:xfrm>
            <a:off x="0" y="6912000"/>
            <a:ext cx="0" cy="0"/>
          </a:xfrm>
        </p:spPr>
        <p:txBody>
          <a:bodyPr/>
          <a:lstStyle>
            <a:lvl1pPr>
              <a:defRPr sz="100">
                <a:noFill/>
              </a:defRPr>
            </a:lvl1pPr>
          </a:lstStyle>
          <a:p>
            <a:r>
              <a:rPr lang="sv-SE" dirty="0"/>
              <a:t>2017-04-06</a:t>
            </a:r>
          </a:p>
        </p:txBody>
      </p:sp>
      <p:sp>
        <p:nvSpPr>
          <p:cNvPr id="7" name="FLD_Footer"/>
          <p:cNvSpPr>
            <a:spLocks noGrp="1"/>
          </p:cNvSpPr>
          <p:nvPr>
            <p:ph type="ftr" sz="quarter" idx="17"/>
          </p:nvPr>
        </p:nvSpPr>
        <p:spPr/>
        <p:txBody>
          <a:bodyPr/>
          <a:lstStyle/>
          <a:p>
            <a:r>
              <a:rPr lang="sv-SE" dirty="0"/>
              <a:t>Statusmöte 7 april</a:t>
            </a:r>
          </a:p>
        </p:txBody>
      </p:sp>
      <p:sp>
        <p:nvSpPr>
          <p:cNvPr id="8" name="Slide Number Placeholder 7"/>
          <p:cNvSpPr>
            <a:spLocks noGrp="1"/>
          </p:cNvSpPr>
          <p:nvPr>
            <p:ph type="sldNum" sz="quarter" idx="18"/>
          </p:nvPr>
        </p:nvSpPr>
        <p:spPr/>
        <p:txBody>
          <a:bodyPr/>
          <a:lstStyle/>
          <a:p>
            <a:fld id="{45D37B1E-C366-494F-A587-962AD9AABC83}" type="slidenum">
              <a:rPr lang="sv-SE"/>
              <a:pPr/>
              <a:t>‹#›</a:t>
            </a:fld>
            <a:endParaRPr lang="sv-SE" dirty="0"/>
          </a:p>
        </p:txBody>
      </p:sp>
    </p:spTree>
    <p:extLst>
      <p:ext uri="{BB962C8B-B14F-4D97-AF65-F5344CB8AC3E}">
        <p14:creationId xmlns:p14="http://schemas.microsoft.com/office/powerpoint/2010/main" val="451980969"/>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14" name="Baggrund"/>
          <p:cNvSpPr/>
          <p:nvPr userDrawn="1"/>
        </p:nvSpPr>
        <p:spPr>
          <a:xfrm>
            <a:off x="6094412" y="0"/>
            <a:ext cx="6097587" cy="6857999"/>
          </a:xfrm>
          <a:prstGeom prst="rect">
            <a:avLst/>
          </a:prstGeom>
          <a:solidFill>
            <a:srgbClr val="F4294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p>
        </p:txBody>
      </p:sp>
      <p:sp>
        <p:nvSpPr>
          <p:cNvPr id="15" name="#nordicsolutions"/>
          <p:cNvSpPr/>
          <p:nvPr userDrawn="1"/>
        </p:nvSpPr>
        <p:spPr>
          <a:xfrm>
            <a:off x="9345600" y="5112428"/>
            <a:ext cx="2843917" cy="991674"/>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bg2"/>
                </a:solidFill>
              </a:rPr>
              <a:t>#nordicsolutions</a:t>
            </a:r>
            <a:br>
              <a:rPr lang="da-DK" sz="2200" b="1" dirty="0">
                <a:solidFill>
                  <a:schemeClr val="bg2"/>
                </a:solidFill>
              </a:rPr>
            </a:br>
            <a:r>
              <a:rPr lang="sv-SE" sz="2200" b="1" dirty="0">
                <a:solidFill>
                  <a:schemeClr val="bg2"/>
                </a:solidFill>
              </a:rPr>
              <a:t>to global challenges</a:t>
            </a:r>
          </a:p>
        </p:txBody>
      </p:sp>
      <p:sp>
        <p:nvSpPr>
          <p:cNvPr id="6" name="Title 1"/>
          <p:cNvSpPr>
            <a:spLocks noGrp="1"/>
          </p:cNvSpPr>
          <p:nvPr>
            <p:ph type="title" hasCustomPrompt="1"/>
          </p:nvPr>
        </p:nvSpPr>
        <p:spPr>
          <a:xfrm>
            <a:off x="656568" y="391028"/>
            <a:ext cx="5086955" cy="1285875"/>
          </a:xfrm>
        </p:spPr>
        <p:txBody>
          <a:bodyPr/>
          <a:lstStyle>
            <a:lvl1pPr>
              <a:defRPr baseline="0">
                <a:solidFill>
                  <a:schemeClr val="tx1"/>
                </a:solidFill>
              </a:defRPr>
            </a:lvl1pPr>
          </a:lstStyle>
          <a:p>
            <a:r>
              <a:rPr lang="sv-SE" dirty="0"/>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a:lstStyle/>
          <a:p>
            <a:pPr lvl="0"/>
            <a:r>
              <a:rPr lang="sv-SE" dirty="0"/>
              <a:t>Click to add text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9" name="Picture Placeholder 3"/>
          <p:cNvSpPr>
            <a:spLocks noGrp="1"/>
          </p:cNvSpPr>
          <p:nvPr>
            <p:ph type="pic" sz="quarter" idx="14" hasCustomPrompt="1"/>
          </p:nvPr>
        </p:nvSpPr>
        <p:spPr>
          <a:xfrm>
            <a:off x="6094800" y="162000"/>
            <a:ext cx="5925600" cy="3265200"/>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p>
        </p:txBody>
      </p:sp>
      <p:sp>
        <p:nvSpPr>
          <p:cNvPr id="13" name="Picture Placeholder 12"/>
          <p:cNvSpPr>
            <a:spLocks noGrp="1"/>
          </p:cNvSpPr>
          <p:nvPr>
            <p:ph type="pic" sz="quarter" idx="16" hasCustomPrompt="1"/>
          </p:nvPr>
        </p:nvSpPr>
        <p:spPr>
          <a:xfrm>
            <a:off x="6094800" y="3425824"/>
            <a:ext cx="5925600" cy="3268800"/>
          </a:xfrm>
          <a:custGeom>
            <a:avLst/>
            <a:gdLst>
              <a:gd name="connsiteX0" fmla="*/ 0 w 5925600"/>
              <a:gd name="connsiteY0" fmla="*/ 0 h 3268800"/>
              <a:gd name="connsiteX1" fmla="*/ 5925600 w 5925600"/>
              <a:gd name="connsiteY1" fmla="*/ 0 h 3268800"/>
              <a:gd name="connsiteX2" fmla="*/ 5925600 w 5925600"/>
              <a:gd name="connsiteY2" fmla="*/ 1686604 h 3268800"/>
              <a:gd name="connsiteX3" fmla="*/ 3250800 w 5925600"/>
              <a:gd name="connsiteY3" fmla="*/ 1686604 h 3268800"/>
              <a:gd name="connsiteX4" fmla="*/ 3250800 w 5925600"/>
              <a:gd name="connsiteY4" fmla="*/ 2678278 h 3268800"/>
              <a:gd name="connsiteX5" fmla="*/ 5925600 w 5925600"/>
              <a:gd name="connsiteY5" fmla="*/ 2678278 h 3268800"/>
              <a:gd name="connsiteX6" fmla="*/ 5925600 w 5925600"/>
              <a:gd name="connsiteY6" fmla="*/ 3268800 h 3268800"/>
              <a:gd name="connsiteX7" fmla="*/ 0 w 5925600"/>
              <a:gd name="connsiteY7" fmla="*/ 3268800 h 32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5600" h="3268800">
                <a:moveTo>
                  <a:pt x="0" y="0"/>
                </a:moveTo>
                <a:lnTo>
                  <a:pt x="5925600" y="0"/>
                </a:lnTo>
                <a:lnTo>
                  <a:pt x="5925600" y="1686604"/>
                </a:lnTo>
                <a:lnTo>
                  <a:pt x="3250800" y="1686604"/>
                </a:lnTo>
                <a:lnTo>
                  <a:pt x="3250800" y="2678278"/>
                </a:lnTo>
                <a:lnTo>
                  <a:pt x="5925600" y="2678278"/>
                </a:lnTo>
                <a:lnTo>
                  <a:pt x="5925600" y="3268800"/>
                </a:lnTo>
                <a:lnTo>
                  <a:pt x="0" y="3268800"/>
                </a:lnTo>
                <a:close/>
              </a:path>
            </a:pathLst>
          </a:custGeom>
          <a:solidFill>
            <a:schemeClr val="bg1">
              <a:lumMod val="85000"/>
            </a:schemeClr>
          </a:solidFill>
        </p:spPr>
        <p:txBody>
          <a:bodyPr wrap="square" tIns="0" bIns="1188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p>
        </p:txBody>
      </p:sp>
      <p:sp>
        <p:nvSpPr>
          <p:cNvPr id="2" name="Date Placeholder 1" hidden="1"/>
          <p:cNvSpPr>
            <a:spLocks noGrp="1"/>
          </p:cNvSpPr>
          <p:nvPr>
            <p:ph type="dt" sz="half" idx="17"/>
          </p:nvPr>
        </p:nvSpPr>
        <p:spPr>
          <a:xfrm>
            <a:off x="0" y="6912000"/>
            <a:ext cx="0" cy="0"/>
          </a:xfrm>
        </p:spPr>
        <p:txBody>
          <a:bodyPr/>
          <a:lstStyle>
            <a:lvl1pPr>
              <a:defRPr sz="100">
                <a:solidFill>
                  <a:schemeClr val="bg1"/>
                </a:solidFill>
              </a:defRPr>
            </a:lvl1pPr>
          </a:lstStyle>
          <a:p>
            <a:r>
              <a:rPr lang="sv-SE" dirty="0"/>
              <a:t>2017-04-06</a:t>
            </a:r>
          </a:p>
        </p:txBody>
      </p:sp>
      <p:sp>
        <p:nvSpPr>
          <p:cNvPr id="7" name="FLD_Footer" hidden="1"/>
          <p:cNvSpPr>
            <a:spLocks noGrp="1"/>
          </p:cNvSpPr>
          <p:nvPr>
            <p:ph type="ftr" sz="quarter" idx="18"/>
          </p:nvPr>
        </p:nvSpPr>
        <p:spPr>
          <a:xfrm>
            <a:off x="0" y="6912000"/>
            <a:ext cx="0" cy="0"/>
          </a:xfrm>
        </p:spPr>
        <p:txBody>
          <a:bodyPr/>
          <a:lstStyle>
            <a:lvl1pPr>
              <a:defRPr>
                <a:noFill/>
              </a:defRPr>
            </a:lvl1pPr>
          </a:lstStyle>
          <a:p>
            <a:r>
              <a:rPr lang="sv-SE" dirty="0"/>
              <a:t>Statusmöte 7 april</a:t>
            </a:r>
          </a:p>
        </p:txBody>
      </p:sp>
      <p:sp>
        <p:nvSpPr>
          <p:cNvPr id="8" name="Slide Number Placeholder 7" hidden="1"/>
          <p:cNvSpPr>
            <a:spLocks noGrp="1"/>
          </p:cNvSpPr>
          <p:nvPr>
            <p:ph type="sldNum" sz="quarter" idx="19"/>
          </p:nvPr>
        </p:nvSpPr>
        <p:spPr>
          <a:xfrm>
            <a:off x="0" y="6912000"/>
            <a:ext cx="0" cy="0"/>
          </a:xfrm>
        </p:spPr>
        <p:txBody>
          <a:bodyPr/>
          <a:lstStyle>
            <a:lvl1pPr>
              <a:defRPr>
                <a:noFill/>
              </a:defRPr>
            </a:lvl1pPr>
          </a:lstStyle>
          <a:p>
            <a:fld id="{45D37B1E-C366-494F-A587-962AD9AABC83}" type="slidenum">
              <a:rPr lang="sv-SE" smtClean="0"/>
              <a:pPr/>
              <a:t>‹#›</a:t>
            </a:fld>
            <a:endParaRPr lang="sv-SE" dirty="0"/>
          </a:p>
        </p:txBody>
      </p:sp>
    </p:spTree>
    <p:extLst>
      <p:ext uri="{BB962C8B-B14F-4D97-AF65-F5344CB8AC3E}">
        <p14:creationId xmlns:p14="http://schemas.microsoft.com/office/powerpoint/2010/main" val="471678429"/>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15" name="Baggrund"/>
          <p:cNvSpPr/>
          <p:nvPr userDrawn="1"/>
        </p:nvSpPr>
        <p:spPr>
          <a:xfrm>
            <a:off x="6094412" y="0"/>
            <a:ext cx="6097587" cy="6857999"/>
          </a:xfrm>
          <a:prstGeom prst="rect">
            <a:avLst/>
          </a:prstGeom>
          <a:solidFill>
            <a:srgbClr val="F4294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p>
        </p:txBody>
      </p:sp>
      <p:sp>
        <p:nvSpPr>
          <p:cNvPr id="16" name="#nordicsolutions"/>
          <p:cNvSpPr/>
          <p:nvPr userDrawn="1"/>
        </p:nvSpPr>
        <p:spPr>
          <a:xfrm>
            <a:off x="9345600" y="5112428"/>
            <a:ext cx="2843917" cy="991674"/>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bg2"/>
                </a:solidFill>
              </a:rPr>
              <a:t>#nordicsolutions</a:t>
            </a:r>
            <a:br>
              <a:rPr lang="da-DK" sz="2200" b="1" dirty="0">
                <a:solidFill>
                  <a:schemeClr val="bg2"/>
                </a:solidFill>
              </a:rPr>
            </a:br>
            <a:r>
              <a:rPr lang="sv-SE" sz="2200" b="1" dirty="0">
                <a:solidFill>
                  <a:schemeClr val="bg2"/>
                </a:solidFill>
              </a:rPr>
              <a:t>to global challenges</a:t>
            </a:r>
          </a:p>
        </p:txBody>
      </p:sp>
      <p:sp>
        <p:nvSpPr>
          <p:cNvPr id="6" name="Title 1"/>
          <p:cNvSpPr>
            <a:spLocks noGrp="1"/>
          </p:cNvSpPr>
          <p:nvPr>
            <p:ph type="title" hasCustomPrompt="1"/>
          </p:nvPr>
        </p:nvSpPr>
        <p:spPr>
          <a:xfrm>
            <a:off x="656568" y="391028"/>
            <a:ext cx="5086955" cy="1285875"/>
          </a:xfrm>
        </p:spPr>
        <p:txBody>
          <a:bodyPr/>
          <a:lstStyle>
            <a:lvl1pPr>
              <a:defRPr baseline="0">
                <a:solidFill>
                  <a:schemeClr val="tx1"/>
                </a:solidFill>
              </a:defRPr>
            </a:lvl1pPr>
          </a:lstStyle>
          <a:p>
            <a:r>
              <a:rPr lang="sv-SE" dirty="0"/>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a:lstStyle/>
          <a:p>
            <a:pPr lvl="0"/>
            <a:r>
              <a:rPr lang="sv-SE" dirty="0"/>
              <a:t>Click to add text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9" name="Picture Placeholder 3"/>
          <p:cNvSpPr>
            <a:spLocks noGrp="1"/>
          </p:cNvSpPr>
          <p:nvPr>
            <p:ph type="pic" sz="quarter" idx="14" hasCustomPrompt="1"/>
          </p:nvPr>
        </p:nvSpPr>
        <p:spPr>
          <a:xfrm>
            <a:off x="6094800" y="162000"/>
            <a:ext cx="5925600" cy="3265200"/>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p>
        </p:txBody>
      </p:sp>
      <p:sp>
        <p:nvSpPr>
          <p:cNvPr id="11" name="Picture Placeholder 4"/>
          <p:cNvSpPr>
            <a:spLocks noGrp="1"/>
          </p:cNvSpPr>
          <p:nvPr>
            <p:ph type="pic" sz="quarter" idx="16" hasCustomPrompt="1"/>
          </p:nvPr>
        </p:nvSpPr>
        <p:spPr>
          <a:xfrm>
            <a:off x="6094801" y="3425823"/>
            <a:ext cx="2699950" cy="3268800"/>
          </a:xfrm>
          <a:solidFill>
            <a:schemeClr val="bg1">
              <a:lumMod val="85000"/>
            </a:schemeClr>
          </a:solidFill>
        </p:spPr>
        <p:txBody>
          <a:bodyPr tIns="0" bIns="1584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p>
        </p:txBody>
      </p:sp>
      <p:sp>
        <p:nvSpPr>
          <p:cNvPr id="14" name="Picture Placeholder 13"/>
          <p:cNvSpPr>
            <a:spLocks noGrp="1"/>
          </p:cNvSpPr>
          <p:nvPr>
            <p:ph type="pic" sz="quarter" idx="17" hasCustomPrompt="1"/>
          </p:nvPr>
        </p:nvSpPr>
        <p:spPr>
          <a:xfrm>
            <a:off x="8794751" y="3425823"/>
            <a:ext cx="3236400" cy="3268800"/>
          </a:xfrm>
          <a:custGeom>
            <a:avLst/>
            <a:gdLst>
              <a:gd name="connsiteX0" fmla="*/ 0 w 3236400"/>
              <a:gd name="connsiteY0" fmla="*/ 0 h 3268800"/>
              <a:gd name="connsiteX1" fmla="*/ 3236400 w 3236400"/>
              <a:gd name="connsiteY1" fmla="*/ 0 h 3268800"/>
              <a:gd name="connsiteX2" fmla="*/ 3236400 w 3236400"/>
              <a:gd name="connsiteY2" fmla="*/ 1686605 h 3268800"/>
              <a:gd name="connsiteX3" fmla="*/ 550849 w 3236400"/>
              <a:gd name="connsiteY3" fmla="*/ 1686605 h 3268800"/>
              <a:gd name="connsiteX4" fmla="*/ 550849 w 3236400"/>
              <a:gd name="connsiteY4" fmla="*/ 2678279 h 3268800"/>
              <a:gd name="connsiteX5" fmla="*/ 3236400 w 3236400"/>
              <a:gd name="connsiteY5" fmla="*/ 2678279 h 3268800"/>
              <a:gd name="connsiteX6" fmla="*/ 3236400 w 3236400"/>
              <a:gd name="connsiteY6" fmla="*/ 3268800 h 3268800"/>
              <a:gd name="connsiteX7" fmla="*/ 0 w 3236400"/>
              <a:gd name="connsiteY7" fmla="*/ 3268800 h 32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6400" h="3268800">
                <a:moveTo>
                  <a:pt x="0" y="0"/>
                </a:moveTo>
                <a:lnTo>
                  <a:pt x="3236400" y="0"/>
                </a:lnTo>
                <a:lnTo>
                  <a:pt x="3236400" y="1686605"/>
                </a:lnTo>
                <a:lnTo>
                  <a:pt x="550849" y="1686605"/>
                </a:lnTo>
                <a:lnTo>
                  <a:pt x="550849" y="2678279"/>
                </a:lnTo>
                <a:lnTo>
                  <a:pt x="3236400" y="2678279"/>
                </a:lnTo>
                <a:lnTo>
                  <a:pt x="3236400" y="3268800"/>
                </a:lnTo>
                <a:lnTo>
                  <a:pt x="0" y="3268800"/>
                </a:lnTo>
                <a:close/>
              </a:path>
            </a:pathLst>
          </a:custGeom>
          <a:solidFill>
            <a:schemeClr val="bg1">
              <a:lumMod val="75000"/>
            </a:schemeClr>
          </a:solidFill>
        </p:spPr>
        <p:txBody>
          <a:bodyPr wrap="square" tIns="0" bIns="1584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p>
        </p:txBody>
      </p:sp>
      <p:sp>
        <p:nvSpPr>
          <p:cNvPr id="2" name="Date Placeholder 1" hidden="1"/>
          <p:cNvSpPr>
            <a:spLocks noGrp="1"/>
          </p:cNvSpPr>
          <p:nvPr>
            <p:ph type="dt" sz="half" idx="18"/>
          </p:nvPr>
        </p:nvSpPr>
        <p:spPr>
          <a:xfrm>
            <a:off x="0" y="6912000"/>
            <a:ext cx="0" cy="0"/>
          </a:xfrm>
        </p:spPr>
        <p:txBody>
          <a:bodyPr/>
          <a:lstStyle>
            <a:lvl1pPr>
              <a:defRPr sz="100">
                <a:noFill/>
              </a:defRPr>
            </a:lvl1pPr>
          </a:lstStyle>
          <a:p>
            <a:r>
              <a:rPr lang="sv-SE" dirty="0"/>
              <a:t>2017-04-06</a:t>
            </a:r>
          </a:p>
        </p:txBody>
      </p:sp>
      <p:sp>
        <p:nvSpPr>
          <p:cNvPr id="7" name="FLD_Footer" hidden="1"/>
          <p:cNvSpPr>
            <a:spLocks noGrp="1"/>
          </p:cNvSpPr>
          <p:nvPr>
            <p:ph type="ftr" sz="quarter" idx="19"/>
          </p:nvPr>
        </p:nvSpPr>
        <p:spPr>
          <a:xfrm>
            <a:off x="0" y="6912000"/>
            <a:ext cx="0" cy="0"/>
          </a:xfrm>
        </p:spPr>
        <p:txBody>
          <a:bodyPr/>
          <a:lstStyle>
            <a:lvl1pPr>
              <a:defRPr>
                <a:noFill/>
              </a:defRPr>
            </a:lvl1pPr>
          </a:lstStyle>
          <a:p>
            <a:r>
              <a:rPr lang="sv-SE" dirty="0"/>
              <a:t>Statusmöte 7 april</a:t>
            </a:r>
          </a:p>
        </p:txBody>
      </p:sp>
      <p:sp>
        <p:nvSpPr>
          <p:cNvPr id="8" name="Slide Number Placeholder 7" hidden="1"/>
          <p:cNvSpPr>
            <a:spLocks noGrp="1"/>
          </p:cNvSpPr>
          <p:nvPr>
            <p:ph type="sldNum" sz="quarter" idx="20"/>
          </p:nvPr>
        </p:nvSpPr>
        <p:spPr>
          <a:xfrm>
            <a:off x="0" y="6912000"/>
            <a:ext cx="0" cy="0"/>
          </a:xfrm>
        </p:spPr>
        <p:txBody>
          <a:bodyPr/>
          <a:lstStyle>
            <a:lvl1pPr>
              <a:defRPr>
                <a:noFill/>
              </a:defRPr>
            </a:lvl1pPr>
          </a:lstStyle>
          <a:p>
            <a:fld id="{45D37B1E-C366-494F-A587-962AD9AABC83}" type="slidenum">
              <a:rPr lang="sv-SE" smtClean="0"/>
              <a:pPr/>
              <a:t>‹#›</a:t>
            </a:fld>
            <a:endParaRPr lang="sv-SE" dirty="0"/>
          </a:p>
        </p:txBody>
      </p:sp>
    </p:spTree>
    <p:extLst>
      <p:ext uri="{BB962C8B-B14F-4D97-AF65-F5344CB8AC3E}">
        <p14:creationId xmlns:p14="http://schemas.microsoft.com/office/powerpoint/2010/main" val="636768474"/>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image I">
    <p:spTree>
      <p:nvGrpSpPr>
        <p:cNvPr id="1" name=""/>
        <p:cNvGrpSpPr/>
        <p:nvPr/>
      </p:nvGrpSpPr>
      <p:grpSpPr>
        <a:xfrm>
          <a:off x="0" y="0"/>
          <a:ext cx="0" cy="0"/>
          <a:chOff x="0" y="0"/>
          <a:chExt cx="0" cy="0"/>
        </a:xfrm>
      </p:grpSpPr>
      <p:sp>
        <p:nvSpPr>
          <p:cNvPr id="12" name="Ramme"/>
          <p:cNvSpPr/>
          <p:nvPr userDrawn="1"/>
        </p:nvSpPr>
        <p:spPr>
          <a:xfrm>
            <a:off x="0" y="0"/>
            <a:ext cx="12193200"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solidFill>
                <a:schemeClr val="tx1"/>
              </a:solidFill>
            </a:endParaRPr>
          </a:p>
        </p:txBody>
      </p:sp>
      <p:sp>
        <p:nvSpPr>
          <p:cNvPr id="13" name="Picture Placeholder 12"/>
          <p:cNvSpPr>
            <a:spLocks noGrp="1"/>
          </p:cNvSpPr>
          <p:nvPr>
            <p:ph type="pic" sz="quarter" idx="13" hasCustomPrompt="1"/>
          </p:nvPr>
        </p:nvSpPr>
        <p:spPr>
          <a:xfrm>
            <a:off x="162000" y="162000"/>
            <a:ext cx="11865600" cy="6534000"/>
          </a:xfrm>
          <a:custGeom>
            <a:avLst/>
            <a:gdLst>
              <a:gd name="connsiteX0" fmla="*/ 0 w 11865600"/>
              <a:gd name="connsiteY0" fmla="*/ 0 h 6534000"/>
              <a:gd name="connsiteX1" fmla="*/ 11865600 w 11865600"/>
              <a:gd name="connsiteY1" fmla="*/ 0 h 6534000"/>
              <a:gd name="connsiteX2" fmla="*/ 11865600 w 11865600"/>
              <a:gd name="connsiteY2" fmla="*/ 3546000 h 6534000"/>
              <a:gd name="connsiteX3" fmla="*/ 9183600 w 11865600"/>
              <a:gd name="connsiteY3" fmla="*/ 3546000 h 6534000"/>
              <a:gd name="connsiteX4" fmla="*/ 9183600 w 11865600"/>
              <a:gd name="connsiteY4" fmla="*/ 4537674 h 6534000"/>
              <a:gd name="connsiteX5" fmla="*/ 11865600 w 11865600"/>
              <a:gd name="connsiteY5" fmla="*/ 4537674 h 6534000"/>
              <a:gd name="connsiteX6" fmla="*/ 11865600 w 11865600"/>
              <a:gd name="connsiteY6" fmla="*/ 6534000 h 6534000"/>
              <a:gd name="connsiteX7" fmla="*/ 0 w 11865600"/>
              <a:gd name="connsiteY7" fmla="*/ 6534000 h 65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5600" h="6534000">
                <a:moveTo>
                  <a:pt x="0" y="0"/>
                </a:moveTo>
                <a:lnTo>
                  <a:pt x="11865600" y="0"/>
                </a:lnTo>
                <a:lnTo>
                  <a:pt x="11865600" y="3546000"/>
                </a:lnTo>
                <a:lnTo>
                  <a:pt x="9183600" y="3546000"/>
                </a:lnTo>
                <a:lnTo>
                  <a:pt x="9183600" y="4537674"/>
                </a:lnTo>
                <a:lnTo>
                  <a:pt x="11865600" y="4537674"/>
                </a:lnTo>
                <a:lnTo>
                  <a:pt x="11865600" y="6534000"/>
                </a:lnTo>
                <a:lnTo>
                  <a:pt x="0" y="6534000"/>
                </a:lnTo>
                <a:close/>
              </a:path>
            </a:pathLst>
          </a:custGeom>
          <a:solidFill>
            <a:schemeClr val="bg1">
              <a:lumMod val="85000"/>
            </a:schemeClr>
          </a:solidFill>
        </p:spPr>
        <p:txBody>
          <a:bodyPr wrap="square">
            <a:noAutofit/>
          </a:bodyPr>
          <a:lstStyle>
            <a:lvl1pPr marL="0" indent="0" algn="ctr">
              <a:buNone/>
              <a:defRPr baseline="0"/>
            </a:lvl1pPr>
          </a:lstStyle>
          <a:p>
            <a:r>
              <a:rPr lang="sv-SE" dirty="0"/>
              <a:t>Click here, and insert picture via Images-button in the ribbon</a:t>
            </a:r>
          </a:p>
        </p:txBody>
      </p:sp>
      <p:sp>
        <p:nvSpPr>
          <p:cNvPr id="2" name="Title 1"/>
          <p:cNvSpPr>
            <a:spLocks noGrp="1"/>
          </p:cNvSpPr>
          <p:nvPr>
            <p:ph type="ctrTitle" hasCustomPrompt="1"/>
          </p:nvPr>
        </p:nvSpPr>
        <p:spPr>
          <a:xfrm>
            <a:off x="684000" y="1627200"/>
            <a:ext cx="8101014" cy="766364"/>
          </a:xfrm>
        </p:spPr>
        <p:txBody>
          <a:bodyPr anchor="t" anchorCtr="0">
            <a:spAutoFit/>
          </a:bodyPr>
          <a:lstStyle>
            <a:lvl1pPr algn="l">
              <a:lnSpc>
                <a:spcPct val="83000"/>
              </a:lnSpc>
              <a:defRPr sz="6000">
                <a:solidFill>
                  <a:srgbClr val="F42941"/>
                </a:solidFill>
              </a:defRPr>
            </a:lvl1pPr>
          </a:lstStyle>
          <a:p>
            <a:r>
              <a:rPr lang="sv-SE" dirty="0"/>
              <a:t>Click to add title</a:t>
            </a:r>
            <a:endParaRPr lang="sv-SE"/>
          </a:p>
        </p:txBody>
      </p:sp>
      <p:sp>
        <p:nvSpPr>
          <p:cNvPr id="3" name="USR_Name"/>
          <p:cNvSpPr>
            <a:spLocks noGrp="1"/>
          </p:cNvSpPr>
          <p:nvPr>
            <p:ph type="subTitle" idx="1" hasCustomPrompt="1"/>
          </p:nvPr>
        </p:nvSpPr>
        <p:spPr>
          <a:xfrm>
            <a:off x="6094413" y="6012943"/>
            <a:ext cx="5399086" cy="279799"/>
          </a:xfrm>
        </p:spPr>
        <p:txBody>
          <a:bodyPr anchor="b" anchorCtr="0"/>
          <a:lstStyle>
            <a:lvl1pPr marL="0" indent="0" algn="r">
              <a:buNone/>
              <a:defRPr sz="1350" baseline="0">
                <a:solidFill>
                  <a:srgbClr val="F4294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Anniina Kristinsson</a:t>
            </a:r>
          </a:p>
        </p:txBody>
      </p:sp>
      <p:sp>
        <p:nvSpPr>
          <p:cNvPr id="4" name="Date_DateCustomA"/>
          <p:cNvSpPr>
            <a:spLocks noGrp="1"/>
          </p:cNvSpPr>
          <p:nvPr>
            <p:ph type="dt" sz="half" idx="10"/>
          </p:nvPr>
        </p:nvSpPr>
        <p:spPr>
          <a:xfrm>
            <a:off x="6094413" y="6292743"/>
            <a:ext cx="5399087" cy="176724"/>
          </a:xfrm>
        </p:spPr>
        <p:txBody>
          <a:bodyPr/>
          <a:lstStyle>
            <a:lvl1pPr>
              <a:defRPr sz="1350">
                <a:solidFill>
                  <a:srgbClr val="F42941"/>
                </a:solidFill>
              </a:defRPr>
            </a:lvl1pPr>
          </a:lstStyle>
          <a:p>
            <a:r>
              <a:rPr lang="sv-SE" dirty="0"/>
              <a:t>6. april 2017</a:t>
            </a:r>
          </a:p>
        </p:txBody>
      </p:sp>
      <p:sp>
        <p:nvSpPr>
          <p:cNvPr id="5" name="Footer Placeholder 4"/>
          <p:cNvSpPr>
            <a:spLocks noGrp="1"/>
          </p:cNvSpPr>
          <p:nvPr>
            <p:ph type="ftr" sz="quarter" idx="11"/>
          </p:nvPr>
        </p:nvSpPr>
        <p:spPr>
          <a:xfrm>
            <a:off x="0" y="6912000"/>
            <a:ext cx="0" cy="0"/>
          </a:xfrm>
        </p:spPr>
        <p:txBody>
          <a:bodyPr/>
          <a:lstStyle>
            <a:lvl1pPr>
              <a:defRPr sz="100">
                <a:noFill/>
              </a:defRPr>
            </a:lvl1pPr>
          </a:lstStyle>
          <a:p>
            <a:endParaRPr lang="sv-SE" dirty="0"/>
          </a:p>
        </p:txBody>
      </p:sp>
      <p:sp>
        <p:nvSpPr>
          <p:cNvPr id="9" name="Text Placeholder 8"/>
          <p:cNvSpPr>
            <a:spLocks noGrp="1"/>
          </p:cNvSpPr>
          <p:nvPr>
            <p:ph type="body" sz="quarter" idx="14" hasCustomPrompt="1"/>
          </p:nvPr>
        </p:nvSpPr>
        <p:spPr>
          <a:xfrm>
            <a:off x="699434" y="6163200"/>
            <a:ext cx="360000" cy="360000"/>
          </a:xfrm>
          <a:blipFill>
            <a:blip r:embed="rId2"/>
            <a:stretch>
              <a:fillRect/>
            </a:stretch>
          </a:blipFill>
        </p:spPr>
        <p:txBody>
          <a:bodyPr/>
          <a:lstStyle>
            <a:lvl1pPr marL="0" indent="0">
              <a:buNone/>
              <a:defRPr sz="100">
                <a:noFill/>
              </a:defRPr>
            </a:lvl1pPr>
          </a:lstStyle>
          <a:p>
            <a:pPr lvl="0"/>
            <a:r>
              <a:rPr lang="sv-SE" dirty="0"/>
              <a:t>.</a:t>
            </a:r>
          </a:p>
        </p:txBody>
      </p:sp>
      <p:sp>
        <p:nvSpPr>
          <p:cNvPr id="14" name="#nordicsolutions"/>
          <p:cNvSpPr/>
          <p:nvPr userDrawn="1"/>
        </p:nvSpPr>
        <p:spPr>
          <a:xfrm>
            <a:off x="9345600" y="3708000"/>
            <a:ext cx="2843917" cy="991674"/>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bg2"/>
                </a:solidFill>
              </a:rPr>
              <a:t>#nordicsolutions</a:t>
            </a:r>
            <a:br>
              <a:rPr lang="da-DK" sz="2200" b="1" dirty="0">
                <a:solidFill>
                  <a:schemeClr val="bg2"/>
                </a:solidFill>
              </a:rPr>
            </a:br>
            <a:r>
              <a:rPr lang="sv-SE" sz="2200" b="1" dirty="0">
                <a:solidFill>
                  <a:schemeClr val="bg2"/>
                </a:solidFill>
              </a:rPr>
              <a:t>to global challenges</a:t>
            </a:r>
          </a:p>
        </p:txBody>
      </p:sp>
      <p:sp>
        <p:nvSpPr>
          <p:cNvPr id="15" name="Slide Number Placeholder 5"/>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sv-SE" smtClean="0"/>
              <a:pPr/>
              <a:t>‹#›</a:t>
            </a:fld>
            <a:endParaRPr lang="sv-SE" dirty="0"/>
          </a:p>
        </p:txBody>
      </p:sp>
    </p:spTree>
    <p:extLst>
      <p:ext uri="{BB962C8B-B14F-4D97-AF65-F5344CB8AC3E}">
        <p14:creationId xmlns:p14="http://schemas.microsoft.com/office/powerpoint/2010/main" val="837067730"/>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12" name="Baggrund"/>
          <p:cNvSpPr/>
          <p:nvPr userDrawn="1"/>
        </p:nvSpPr>
        <p:spPr>
          <a:xfrm>
            <a:off x="0" y="0"/>
            <a:ext cx="12192000" cy="6857999"/>
          </a:xfrm>
          <a:prstGeom prst="rect">
            <a:avLst/>
          </a:prstGeom>
          <a:solidFill>
            <a:srgbClr val="F4294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p>
        </p:txBody>
      </p:sp>
      <p:sp>
        <p:nvSpPr>
          <p:cNvPr id="13" name="#nordicsolutions"/>
          <p:cNvSpPr/>
          <p:nvPr userDrawn="1"/>
        </p:nvSpPr>
        <p:spPr>
          <a:xfrm>
            <a:off x="9345600" y="5112428"/>
            <a:ext cx="2843917" cy="991674"/>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bg2"/>
                </a:solidFill>
              </a:rPr>
              <a:t>#nordicsolutions</a:t>
            </a:r>
            <a:br>
              <a:rPr lang="da-DK" sz="2200" b="1" dirty="0">
                <a:solidFill>
                  <a:schemeClr val="bg2"/>
                </a:solidFill>
              </a:rPr>
            </a:br>
            <a:r>
              <a:rPr lang="sv-SE" sz="2200" b="1" dirty="0">
                <a:solidFill>
                  <a:schemeClr val="bg2"/>
                </a:solidFill>
              </a:rPr>
              <a:t>to global challenges</a:t>
            </a:r>
          </a:p>
        </p:txBody>
      </p:sp>
      <p:sp>
        <p:nvSpPr>
          <p:cNvPr id="11" name="Picture Placeholder 10"/>
          <p:cNvSpPr>
            <a:spLocks noGrp="1"/>
          </p:cNvSpPr>
          <p:nvPr>
            <p:ph type="pic" sz="quarter" idx="13" hasCustomPrompt="1"/>
          </p:nvPr>
        </p:nvSpPr>
        <p:spPr>
          <a:xfrm>
            <a:off x="162000" y="162000"/>
            <a:ext cx="11865600" cy="6534000"/>
          </a:xfrm>
          <a:custGeom>
            <a:avLst/>
            <a:gdLst>
              <a:gd name="connsiteX0" fmla="*/ 0 w 11865600"/>
              <a:gd name="connsiteY0" fmla="*/ 0 h 6534000"/>
              <a:gd name="connsiteX1" fmla="*/ 11865600 w 11865600"/>
              <a:gd name="connsiteY1" fmla="*/ 0 h 6534000"/>
              <a:gd name="connsiteX2" fmla="*/ 11865600 w 11865600"/>
              <a:gd name="connsiteY2" fmla="*/ 4950428 h 6534000"/>
              <a:gd name="connsiteX3" fmla="*/ 9183600 w 11865600"/>
              <a:gd name="connsiteY3" fmla="*/ 4950428 h 6534000"/>
              <a:gd name="connsiteX4" fmla="*/ 9183600 w 11865600"/>
              <a:gd name="connsiteY4" fmla="*/ 5942102 h 6534000"/>
              <a:gd name="connsiteX5" fmla="*/ 11865600 w 11865600"/>
              <a:gd name="connsiteY5" fmla="*/ 5942102 h 6534000"/>
              <a:gd name="connsiteX6" fmla="*/ 11865600 w 11865600"/>
              <a:gd name="connsiteY6" fmla="*/ 6534000 h 6534000"/>
              <a:gd name="connsiteX7" fmla="*/ 0 w 11865600"/>
              <a:gd name="connsiteY7" fmla="*/ 6534000 h 65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5600" h="6534000">
                <a:moveTo>
                  <a:pt x="0" y="0"/>
                </a:moveTo>
                <a:lnTo>
                  <a:pt x="11865600" y="0"/>
                </a:lnTo>
                <a:lnTo>
                  <a:pt x="11865600" y="4950428"/>
                </a:lnTo>
                <a:lnTo>
                  <a:pt x="9183600" y="4950428"/>
                </a:lnTo>
                <a:lnTo>
                  <a:pt x="9183600" y="5942102"/>
                </a:lnTo>
                <a:lnTo>
                  <a:pt x="11865600" y="5942102"/>
                </a:lnTo>
                <a:lnTo>
                  <a:pt x="11865600" y="6534000"/>
                </a:lnTo>
                <a:lnTo>
                  <a:pt x="0" y="6534000"/>
                </a:lnTo>
                <a:close/>
              </a:path>
            </a:pathLst>
          </a:custGeom>
          <a:solidFill>
            <a:schemeClr val="bg1">
              <a:lumMod val="85000"/>
            </a:schemeClr>
          </a:solidFill>
        </p:spPr>
        <p:txBody>
          <a:bodyPr wrap="square" tIns="972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p>
        </p:txBody>
      </p:sp>
      <p:sp>
        <p:nvSpPr>
          <p:cNvPr id="6" name="Title 5"/>
          <p:cNvSpPr>
            <a:spLocks noGrp="1"/>
          </p:cNvSpPr>
          <p:nvPr>
            <p:ph type="title" hasCustomPrompt="1"/>
          </p:nvPr>
        </p:nvSpPr>
        <p:spPr>
          <a:xfrm>
            <a:off x="656568" y="391028"/>
            <a:ext cx="5437845" cy="1346332"/>
          </a:xfrm>
        </p:spPr>
        <p:txBody>
          <a:bodyPr/>
          <a:lstStyle>
            <a:lvl1pPr>
              <a:defRPr baseline="0">
                <a:solidFill>
                  <a:srgbClr val="F42941"/>
                </a:solidFill>
              </a:defRPr>
            </a:lvl1pPr>
          </a:lstStyle>
          <a:p>
            <a:r>
              <a:rPr lang="sv-SE" dirty="0"/>
              <a:t>Click to add title</a:t>
            </a:r>
            <a:endParaRPr lang="sv-SE"/>
          </a:p>
        </p:txBody>
      </p:sp>
      <p:sp>
        <p:nvSpPr>
          <p:cNvPr id="2" name="Date Placeholder 1" hidden="1"/>
          <p:cNvSpPr>
            <a:spLocks noGrp="1"/>
          </p:cNvSpPr>
          <p:nvPr>
            <p:ph type="dt" sz="half" idx="14"/>
          </p:nvPr>
        </p:nvSpPr>
        <p:spPr>
          <a:xfrm>
            <a:off x="0" y="6912000"/>
            <a:ext cx="0" cy="0"/>
          </a:xfrm>
        </p:spPr>
        <p:txBody>
          <a:bodyPr/>
          <a:lstStyle>
            <a:lvl1pPr>
              <a:defRPr sz="100">
                <a:noFill/>
              </a:defRPr>
            </a:lvl1pPr>
          </a:lstStyle>
          <a:p>
            <a:r>
              <a:rPr lang="sv-SE" dirty="0"/>
              <a:t>2017-04-06</a:t>
            </a:r>
          </a:p>
        </p:txBody>
      </p:sp>
      <p:sp>
        <p:nvSpPr>
          <p:cNvPr id="7" name="FLD_Footer"/>
          <p:cNvSpPr>
            <a:spLocks noGrp="1"/>
          </p:cNvSpPr>
          <p:nvPr>
            <p:ph type="ftr" sz="quarter" idx="15"/>
          </p:nvPr>
        </p:nvSpPr>
        <p:spPr/>
        <p:txBody>
          <a:bodyPr/>
          <a:lstStyle>
            <a:lvl1pPr>
              <a:defRPr>
                <a:solidFill>
                  <a:srgbClr val="F42941"/>
                </a:solidFill>
              </a:defRPr>
            </a:lvl1pPr>
          </a:lstStyle>
          <a:p>
            <a:r>
              <a:rPr lang="sv-SE" dirty="0"/>
              <a:t>Statusmöte 7 april</a:t>
            </a:r>
          </a:p>
        </p:txBody>
      </p:sp>
      <p:sp>
        <p:nvSpPr>
          <p:cNvPr id="9" name="Slide Number Placeholder 8"/>
          <p:cNvSpPr>
            <a:spLocks noGrp="1"/>
          </p:cNvSpPr>
          <p:nvPr>
            <p:ph type="sldNum" sz="quarter" idx="16"/>
          </p:nvPr>
        </p:nvSpPr>
        <p:spPr/>
        <p:txBody>
          <a:bodyPr/>
          <a:lstStyle>
            <a:lvl1pPr>
              <a:defRPr>
                <a:solidFill>
                  <a:srgbClr val="F42941"/>
                </a:solidFill>
              </a:defRPr>
            </a:lvl1pPr>
          </a:lstStyle>
          <a:p>
            <a:fld id="{45D37B1E-C366-494F-A587-962AD9AABC83}" type="slidenum">
              <a:rPr lang="sv-SE" smtClean="0"/>
              <a:pPr/>
              <a:t>‹#›</a:t>
            </a:fld>
            <a:endParaRPr lang="sv-SE" dirty="0"/>
          </a:p>
        </p:txBody>
      </p:sp>
    </p:spTree>
    <p:extLst>
      <p:ext uri="{BB962C8B-B14F-4D97-AF65-F5344CB8AC3E}">
        <p14:creationId xmlns:p14="http://schemas.microsoft.com/office/powerpoint/2010/main" val="1757791736"/>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siness card">
    <p:spTree>
      <p:nvGrpSpPr>
        <p:cNvPr id="1" name=""/>
        <p:cNvGrpSpPr/>
        <p:nvPr/>
      </p:nvGrpSpPr>
      <p:grpSpPr>
        <a:xfrm>
          <a:off x="0" y="0"/>
          <a:ext cx="0" cy="0"/>
          <a:chOff x="0" y="0"/>
          <a:chExt cx="0" cy="0"/>
        </a:xfrm>
      </p:grpSpPr>
      <p:sp>
        <p:nvSpPr>
          <p:cNvPr id="21" name="Background"/>
          <p:cNvSpPr/>
          <p:nvPr userDrawn="1"/>
        </p:nvSpPr>
        <p:spPr>
          <a:xfrm>
            <a:off x="0" y="0"/>
            <a:ext cx="12189600"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p>
        </p:txBody>
      </p:sp>
      <p:sp>
        <p:nvSpPr>
          <p:cNvPr id="22" name="#nordicsolutions"/>
          <p:cNvSpPr/>
          <p:nvPr userDrawn="1"/>
        </p:nvSpPr>
        <p:spPr>
          <a:xfrm>
            <a:off x="9345600" y="5112428"/>
            <a:ext cx="2843917" cy="9916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accent1"/>
                </a:solidFill>
              </a:rPr>
              <a:t>#nordicsolutions</a:t>
            </a:r>
            <a:br>
              <a:rPr lang="da-DK" sz="2200" b="1" dirty="0">
                <a:solidFill>
                  <a:schemeClr val="accent1"/>
                </a:solidFill>
              </a:rPr>
            </a:br>
            <a:r>
              <a:rPr lang="sv-SE" sz="2200" b="1" dirty="0">
                <a:solidFill>
                  <a:schemeClr val="accent1"/>
                </a:solidFill>
              </a:rPr>
              <a:t>to global challenges</a:t>
            </a:r>
          </a:p>
        </p:txBody>
      </p:sp>
      <p:sp>
        <p:nvSpPr>
          <p:cNvPr id="11" name="USR_Name"/>
          <p:cNvSpPr>
            <a:spLocks noGrp="1"/>
          </p:cNvSpPr>
          <p:nvPr>
            <p:ph type="body" sz="quarter" idx="13" hasCustomPrompt="1"/>
          </p:nvPr>
        </p:nvSpPr>
        <p:spPr>
          <a:xfrm>
            <a:off x="3394074" y="1915152"/>
            <a:ext cx="8099423" cy="601488"/>
          </a:xfrm>
        </p:spPr>
        <p:txBody>
          <a:bodyPr anchor="b" anchorCtr="0"/>
          <a:lstStyle>
            <a:lvl1pPr marL="0" indent="0">
              <a:buFontTx/>
              <a:buNone/>
              <a:defRPr sz="2800" b="1">
                <a:solidFill>
                  <a:srgbClr val="FFF0BE"/>
                </a:solidFill>
              </a:defRPr>
            </a:lvl1pPr>
          </a:lstStyle>
          <a:p>
            <a:pPr lvl="0"/>
            <a:r>
              <a:rPr lang="sv-SE"/>
              <a:t>Anniina Kristinsson</a:t>
            </a:r>
          </a:p>
        </p:txBody>
      </p:sp>
      <p:sp>
        <p:nvSpPr>
          <p:cNvPr id="14" name="USR_Title"/>
          <p:cNvSpPr>
            <a:spLocks noGrp="1"/>
          </p:cNvSpPr>
          <p:nvPr>
            <p:ph type="body" sz="quarter" idx="14" hasCustomPrompt="1"/>
          </p:nvPr>
        </p:nvSpPr>
        <p:spPr>
          <a:xfrm>
            <a:off x="3394075" y="2630186"/>
            <a:ext cx="8099421" cy="445700"/>
          </a:xfrm>
        </p:spPr>
        <p:txBody>
          <a:bodyPr/>
          <a:lstStyle>
            <a:lvl1pPr marL="0" indent="0">
              <a:buNone/>
              <a:defRPr sz="2800">
                <a:solidFill>
                  <a:srgbClr val="FFF0BE"/>
                </a:solidFill>
              </a:defRPr>
            </a:lvl1pPr>
          </a:lstStyle>
          <a:p>
            <a:pPr lvl="0"/>
            <a:r>
              <a:rPr lang="sv-SE"/>
              <a:t>Rådgivare</a:t>
            </a:r>
          </a:p>
        </p:txBody>
      </p:sp>
      <p:sp>
        <p:nvSpPr>
          <p:cNvPr id="16" name="USR_Email"/>
          <p:cNvSpPr>
            <a:spLocks noGrp="1"/>
          </p:cNvSpPr>
          <p:nvPr>
            <p:ph type="body" sz="quarter" idx="15" hasCustomPrompt="1"/>
          </p:nvPr>
        </p:nvSpPr>
        <p:spPr>
          <a:xfrm>
            <a:off x="3394074" y="3166672"/>
            <a:ext cx="8099425" cy="484188"/>
          </a:xfrm>
        </p:spPr>
        <p:txBody>
          <a:bodyPr/>
          <a:lstStyle>
            <a:lvl1pPr marL="0" indent="0">
              <a:buNone/>
              <a:defRPr sz="2800" b="1" baseline="0">
                <a:solidFill>
                  <a:srgbClr val="FFF0BE"/>
                </a:solidFill>
              </a:defRPr>
            </a:lvl1pPr>
          </a:lstStyle>
          <a:p>
            <a:pPr lvl="0"/>
            <a:r>
              <a:rPr lang="sv-SE"/>
              <a:t>anpi@norden.org</a:t>
            </a:r>
          </a:p>
        </p:txBody>
      </p:sp>
      <p:sp>
        <p:nvSpPr>
          <p:cNvPr id="17" name="USR_DirectPhone"/>
          <p:cNvSpPr>
            <a:spLocks noGrp="1"/>
          </p:cNvSpPr>
          <p:nvPr>
            <p:ph type="body" sz="quarter" idx="16" hasCustomPrompt="1"/>
          </p:nvPr>
        </p:nvSpPr>
        <p:spPr>
          <a:xfrm>
            <a:off x="3394074" y="3607704"/>
            <a:ext cx="8099425" cy="484188"/>
          </a:xfrm>
        </p:spPr>
        <p:txBody>
          <a:bodyPr/>
          <a:lstStyle>
            <a:lvl1pPr marL="0" indent="0">
              <a:buNone/>
              <a:defRPr sz="2800" b="1" baseline="0">
                <a:solidFill>
                  <a:srgbClr val="FFF0BE"/>
                </a:solidFill>
              </a:defRPr>
            </a:lvl1pPr>
          </a:lstStyle>
          <a:p>
            <a:pPr lvl="0"/>
            <a:r>
              <a:rPr lang="sv-SE"/>
              <a:t>+4521717131</a:t>
            </a:r>
          </a:p>
        </p:txBody>
      </p:sp>
      <p:sp>
        <p:nvSpPr>
          <p:cNvPr id="20" name="OFF_companyname"/>
          <p:cNvSpPr>
            <a:spLocks noGrp="1"/>
          </p:cNvSpPr>
          <p:nvPr>
            <p:ph type="body" sz="quarter" idx="18" hasCustomPrompt="1"/>
          </p:nvPr>
        </p:nvSpPr>
        <p:spPr>
          <a:xfrm>
            <a:off x="3394078" y="4426564"/>
            <a:ext cx="8099422" cy="330367"/>
          </a:xfrm>
        </p:spPr>
        <p:txBody>
          <a:bodyPr anchor="b" anchorCtr="0"/>
          <a:lstStyle>
            <a:lvl1pPr marL="0" indent="0">
              <a:buNone/>
              <a:defRPr sz="1800" b="1">
                <a:solidFill>
                  <a:srgbClr val="FFF0BE"/>
                </a:solidFill>
              </a:defRPr>
            </a:lvl1pPr>
          </a:lstStyle>
          <a:p>
            <a:pPr lvl="0"/>
            <a:r>
              <a:rPr lang="sv-SE"/>
              <a:t>Nordiska ministerrådet</a:t>
            </a:r>
          </a:p>
        </p:txBody>
      </p:sp>
      <p:sp>
        <p:nvSpPr>
          <p:cNvPr id="19" name="USR_Address"/>
          <p:cNvSpPr>
            <a:spLocks noGrp="1"/>
          </p:cNvSpPr>
          <p:nvPr>
            <p:ph type="body" sz="quarter" idx="17" hasCustomPrompt="1"/>
          </p:nvPr>
        </p:nvSpPr>
        <p:spPr>
          <a:xfrm>
            <a:off x="3394074" y="4757888"/>
            <a:ext cx="8099422" cy="330367"/>
          </a:xfrm>
        </p:spPr>
        <p:txBody>
          <a:bodyPr anchor="t" anchorCtr="0"/>
          <a:lstStyle>
            <a:lvl1pPr marL="0" indent="0">
              <a:buNone/>
              <a:defRPr sz="1800">
                <a:solidFill>
                  <a:srgbClr val="FFF0BE"/>
                </a:solidFill>
              </a:defRPr>
            </a:lvl1pPr>
          </a:lstStyle>
          <a:p>
            <a:pPr lvl="0"/>
            <a:endParaRPr lang="sv-SE"/>
          </a:p>
        </p:txBody>
      </p:sp>
      <p:sp>
        <p:nvSpPr>
          <p:cNvPr id="3" name="Date Placeholder 2"/>
          <p:cNvSpPr>
            <a:spLocks noGrp="1"/>
          </p:cNvSpPr>
          <p:nvPr>
            <p:ph type="dt" sz="half" idx="10"/>
          </p:nvPr>
        </p:nvSpPr>
        <p:spPr>
          <a:xfrm>
            <a:off x="0" y="6912000"/>
            <a:ext cx="0" cy="0"/>
          </a:xfrm>
        </p:spPr>
        <p:txBody>
          <a:bodyPr/>
          <a:lstStyle>
            <a:lvl1pPr>
              <a:defRPr sz="100">
                <a:solidFill>
                  <a:schemeClr val="bg1"/>
                </a:solidFill>
              </a:defRPr>
            </a:lvl1pPr>
          </a:lstStyle>
          <a:p>
            <a:r>
              <a:rPr lang="sv-SE" dirty="0"/>
              <a:t>2017-04-06</a:t>
            </a:r>
          </a:p>
        </p:txBody>
      </p:sp>
      <p:sp>
        <p:nvSpPr>
          <p:cNvPr id="4" name="FLD_Footer"/>
          <p:cNvSpPr>
            <a:spLocks noGrp="1"/>
          </p:cNvSpPr>
          <p:nvPr>
            <p:ph type="ftr" sz="quarter" idx="11"/>
          </p:nvPr>
        </p:nvSpPr>
        <p:spPr/>
        <p:txBody>
          <a:bodyPr/>
          <a:lstStyle>
            <a:lvl1pPr>
              <a:defRPr>
                <a:solidFill>
                  <a:srgbClr val="FFF0BE"/>
                </a:solidFill>
              </a:defRPr>
            </a:lvl1pPr>
          </a:lstStyle>
          <a:p>
            <a:r>
              <a:rPr lang="sv-SE" dirty="0"/>
              <a:t>Statusmöte 7 april</a:t>
            </a:r>
          </a:p>
        </p:txBody>
      </p:sp>
      <p:sp>
        <p:nvSpPr>
          <p:cNvPr id="5" name="Slide Number Placeholder 4"/>
          <p:cNvSpPr>
            <a:spLocks noGrp="1"/>
          </p:cNvSpPr>
          <p:nvPr>
            <p:ph type="sldNum" sz="quarter" idx="12"/>
          </p:nvPr>
        </p:nvSpPr>
        <p:spPr/>
        <p:txBody>
          <a:bodyPr/>
          <a:lstStyle>
            <a:lvl1pPr>
              <a:defRPr>
                <a:solidFill>
                  <a:srgbClr val="FFF0BE"/>
                </a:solidFill>
              </a:defRPr>
            </a:lvl1pPr>
          </a:lstStyle>
          <a:p>
            <a:fld id="{45D37B1E-C366-494F-A587-962AD9AABC83}" type="slidenum">
              <a:rPr lang="sv-SE" smtClean="0"/>
              <a:pPr/>
              <a:t>‹#›</a:t>
            </a:fld>
            <a:endParaRPr lang="sv-SE" dirty="0"/>
          </a:p>
        </p:txBody>
      </p:sp>
      <p:sp>
        <p:nvSpPr>
          <p:cNvPr id="13" name="Freeform 5"/>
          <p:cNvSpPr>
            <a:spLocks noChangeAspect="1" noEditPoints="1"/>
          </p:cNvSpPr>
          <p:nvPr userDrawn="1"/>
        </p:nvSpPr>
        <p:spPr bwMode="auto">
          <a:xfrm>
            <a:off x="699434" y="6163200"/>
            <a:ext cx="360349" cy="360000"/>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FF0BE"/>
          </a:solidFill>
          <a:ln>
            <a:noFill/>
          </a:ln>
          <a:extLst/>
        </p:spPr>
        <p:txBody>
          <a:bodyPr vert="horz" wrap="square" lIns="91440" tIns="45720" rIns="91440" bIns="45720" numCol="1" anchor="t" anchorCtr="0" compatLnSpc="1">
            <a:prstTxWarp prst="textNoShape">
              <a:avLst/>
            </a:prstTxWarp>
          </a:bodyPr>
          <a:lstStyle/>
          <a:p>
            <a:r>
              <a:rPr lang="sv-SE" dirty="0"/>
              <a:t> </a:t>
            </a:r>
          </a:p>
        </p:txBody>
      </p:sp>
      <p:sp>
        <p:nvSpPr>
          <p:cNvPr id="15" name="Ramme"/>
          <p:cNvSpPr/>
          <p:nvPr userDrawn="1"/>
        </p:nvSpPr>
        <p:spPr>
          <a:xfrm>
            <a:off x="0" y="0"/>
            <a:ext cx="12193200" cy="6858000"/>
          </a:xfrm>
          <a:custGeom>
            <a:avLst/>
            <a:gdLst>
              <a:gd name="connsiteX0" fmla="*/ 162000 w 12193200"/>
              <a:gd name="connsiteY0" fmla="*/ 162000 h 6858000"/>
              <a:gd name="connsiteX1" fmla="*/ 162000 w 12193200"/>
              <a:gd name="connsiteY1" fmla="*/ 6696000 h 6858000"/>
              <a:gd name="connsiteX2" fmla="*/ 12027600 w 12193200"/>
              <a:gd name="connsiteY2" fmla="*/ 6696000 h 6858000"/>
              <a:gd name="connsiteX3" fmla="*/ 12027600 w 12193200"/>
              <a:gd name="connsiteY3" fmla="*/ 162000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162000" y="162000"/>
                </a:moveTo>
                <a:lnTo>
                  <a:pt x="162000" y="6696000"/>
                </a:lnTo>
                <a:lnTo>
                  <a:pt x="12027600" y="6696000"/>
                </a:lnTo>
                <a:lnTo>
                  <a:pt x="12027600" y="162000"/>
                </a:lnTo>
                <a:close/>
                <a:moveTo>
                  <a:pt x="0" y="0"/>
                </a:moveTo>
                <a:lnTo>
                  <a:pt x="12193200" y="0"/>
                </a:lnTo>
                <a:lnTo>
                  <a:pt x="12193200" y="6858000"/>
                </a:lnTo>
                <a:lnTo>
                  <a:pt x="0" y="6858000"/>
                </a:lnTo>
                <a:close/>
              </a:path>
            </a:pathLst>
          </a:cu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solidFill>
                <a:schemeClr val="tx1"/>
              </a:solidFill>
            </a:endParaRPr>
          </a:p>
        </p:txBody>
      </p:sp>
    </p:spTree>
    <p:extLst>
      <p:ext uri="{BB962C8B-B14F-4D97-AF65-F5344CB8AC3E}">
        <p14:creationId xmlns:p14="http://schemas.microsoft.com/office/powerpoint/2010/main" val="2727217379"/>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I">
    <p:spTree>
      <p:nvGrpSpPr>
        <p:cNvPr id="1" name=""/>
        <p:cNvGrpSpPr/>
        <p:nvPr/>
      </p:nvGrpSpPr>
      <p:grpSpPr>
        <a:xfrm>
          <a:off x="0" y="0"/>
          <a:ext cx="0" cy="0"/>
          <a:chOff x="0" y="0"/>
          <a:chExt cx="0" cy="0"/>
        </a:xfrm>
      </p:grpSpPr>
      <p:sp>
        <p:nvSpPr>
          <p:cNvPr id="13" name="Background"/>
          <p:cNvSpPr/>
          <p:nvPr userDrawn="1"/>
        </p:nvSpPr>
        <p:spPr>
          <a:xfrm>
            <a:off x="0" y="0"/>
            <a:ext cx="12189600"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p>
        </p:txBody>
      </p:sp>
      <p:sp>
        <p:nvSpPr>
          <p:cNvPr id="11" name="Ramme"/>
          <p:cNvSpPr/>
          <p:nvPr userDrawn="1"/>
        </p:nvSpPr>
        <p:spPr>
          <a:xfrm>
            <a:off x="0" y="0"/>
            <a:ext cx="12193200" cy="6858000"/>
          </a:xfrm>
          <a:custGeom>
            <a:avLst/>
            <a:gdLst>
              <a:gd name="connsiteX0" fmla="*/ 162000 w 12193200"/>
              <a:gd name="connsiteY0" fmla="*/ 162000 h 6858000"/>
              <a:gd name="connsiteX1" fmla="*/ 162000 w 12193200"/>
              <a:gd name="connsiteY1" fmla="*/ 6696000 h 6858000"/>
              <a:gd name="connsiteX2" fmla="*/ 12027600 w 12193200"/>
              <a:gd name="connsiteY2" fmla="*/ 6696000 h 6858000"/>
              <a:gd name="connsiteX3" fmla="*/ 12027600 w 12193200"/>
              <a:gd name="connsiteY3" fmla="*/ 162000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162000" y="162000"/>
                </a:moveTo>
                <a:lnTo>
                  <a:pt x="162000" y="6696000"/>
                </a:lnTo>
                <a:lnTo>
                  <a:pt x="12027600" y="6696000"/>
                </a:lnTo>
                <a:lnTo>
                  <a:pt x="12027600" y="162000"/>
                </a:lnTo>
                <a:close/>
                <a:moveTo>
                  <a:pt x="0" y="0"/>
                </a:moveTo>
                <a:lnTo>
                  <a:pt x="12193200" y="0"/>
                </a:lnTo>
                <a:lnTo>
                  <a:pt x="12193200" y="6858000"/>
                </a:lnTo>
                <a:lnTo>
                  <a:pt x="0" y="6858000"/>
                </a:lnTo>
                <a:close/>
              </a:path>
            </a:pathLst>
          </a:cu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solidFill>
                <a:schemeClr val="tx1"/>
              </a:solidFill>
            </a:endParaRPr>
          </a:p>
        </p:txBody>
      </p:sp>
      <p:sp>
        <p:nvSpPr>
          <p:cNvPr id="15" name="#nordicsolutions"/>
          <p:cNvSpPr/>
          <p:nvPr userDrawn="1"/>
        </p:nvSpPr>
        <p:spPr>
          <a:xfrm>
            <a:off x="9345600" y="5112428"/>
            <a:ext cx="2843917" cy="9916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accent1"/>
                </a:solidFill>
              </a:rPr>
              <a:t>#nordicsolutions</a:t>
            </a:r>
            <a:br>
              <a:rPr lang="da-DK" sz="2200" b="1" dirty="0">
                <a:solidFill>
                  <a:schemeClr val="accent1"/>
                </a:solidFill>
              </a:rPr>
            </a:br>
            <a:r>
              <a:rPr lang="sv-SE" sz="2200" b="1" dirty="0">
                <a:solidFill>
                  <a:schemeClr val="accent1"/>
                </a:solidFill>
              </a:rPr>
              <a:t>to global challenges</a:t>
            </a:r>
          </a:p>
        </p:txBody>
      </p:sp>
      <p:sp>
        <p:nvSpPr>
          <p:cNvPr id="14" name="Picture Placeholder 13"/>
          <p:cNvSpPr>
            <a:spLocks noGrp="1"/>
          </p:cNvSpPr>
          <p:nvPr>
            <p:ph type="pic" sz="quarter" idx="13" hasCustomPrompt="1"/>
          </p:nvPr>
        </p:nvSpPr>
        <p:spPr>
          <a:xfrm>
            <a:off x="162000" y="162000"/>
            <a:ext cx="11865600" cy="6534000"/>
          </a:xfrm>
          <a:custGeom>
            <a:avLst/>
            <a:gdLst>
              <a:gd name="connsiteX0" fmla="*/ 0 w 11865600"/>
              <a:gd name="connsiteY0" fmla="*/ 0 h 6534000"/>
              <a:gd name="connsiteX1" fmla="*/ 11865600 w 11865600"/>
              <a:gd name="connsiteY1" fmla="*/ 0 h 6534000"/>
              <a:gd name="connsiteX2" fmla="*/ 11865600 w 11865600"/>
              <a:gd name="connsiteY2" fmla="*/ 4950428 h 6534000"/>
              <a:gd name="connsiteX3" fmla="*/ 9183600 w 11865600"/>
              <a:gd name="connsiteY3" fmla="*/ 4950428 h 6534000"/>
              <a:gd name="connsiteX4" fmla="*/ 9183600 w 11865600"/>
              <a:gd name="connsiteY4" fmla="*/ 5942102 h 6534000"/>
              <a:gd name="connsiteX5" fmla="*/ 11865600 w 11865600"/>
              <a:gd name="connsiteY5" fmla="*/ 5942102 h 6534000"/>
              <a:gd name="connsiteX6" fmla="*/ 11865600 w 11865600"/>
              <a:gd name="connsiteY6" fmla="*/ 6534000 h 6534000"/>
              <a:gd name="connsiteX7" fmla="*/ 0 w 11865600"/>
              <a:gd name="connsiteY7" fmla="*/ 6534000 h 65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5600" h="6534000">
                <a:moveTo>
                  <a:pt x="0" y="0"/>
                </a:moveTo>
                <a:lnTo>
                  <a:pt x="11865600" y="0"/>
                </a:lnTo>
                <a:lnTo>
                  <a:pt x="11865600" y="4950428"/>
                </a:lnTo>
                <a:lnTo>
                  <a:pt x="9183600" y="4950428"/>
                </a:lnTo>
                <a:lnTo>
                  <a:pt x="9183600" y="5942102"/>
                </a:lnTo>
                <a:lnTo>
                  <a:pt x="11865600" y="5942102"/>
                </a:lnTo>
                <a:lnTo>
                  <a:pt x="11865600" y="6534000"/>
                </a:lnTo>
                <a:lnTo>
                  <a:pt x="0" y="6534000"/>
                </a:lnTo>
                <a:close/>
              </a:path>
            </a:pathLst>
          </a:custGeom>
          <a:solidFill>
            <a:srgbClr val="F42941"/>
          </a:solidFill>
        </p:spPr>
        <p:txBody>
          <a:bodyPr wrap="square" tIns="792000" anchor="ctr" anchorCtr="0">
            <a:noAutofit/>
          </a:bodyPr>
          <a:lstStyle>
            <a:lvl1pPr marL="0" indent="0" algn="ctr">
              <a:buNone/>
              <a:tabLst>
                <a:tab pos="1700213" algn="l"/>
              </a:tabLst>
              <a:defRPr sz="2200" baseline="0">
                <a:solidFill>
                  <a:srgbClr val="FFF0BE"/>
                </a:solidFill>
              </a:defRPr>
            </a:lvl1pPr>
          </a:lstStyle>
          <a:p>
            <a:r>
              <a:rPr lang="sv-SE" dirty="0"/>
              <a:t>Click here, and insert picture via Images-button in the ribbon</a:t>
            </a:r>
          </a:p>
        </p:txBody>
      </p:sp>
      <p:sp>
        <p:nvSpPr>
          <p:cNvPr id="2" name="LAN_Thanks"/>
          <p:cNvSpPr>
            <a:spLocks noGrp="1"/>
          </p:cNvSpPr>
          <p:nvPr>
            <p:ph type="title" hasCustomPrompt="1"/>
          </p:nvPr>
        </p:nvSpPr>
        <p:spPr>
          <a:xfrm>
            <a:off x="3326400" y="1639401"/>
            <a:ext cx="8167098" cy="1490661"/>
          </a:xfrm>
        </p:spPr>
        <p:txBody>
          <a:bodyPr anchor="t" anchorCtr="0"/>
          <a:lstStyle>
            <a:lvl1pPr>
              <a:defRPr sz="7800">
                <a:solidFill>
                  <a:srgbClr val="FFF0BE"/>
                </a:solidFill>
              </a:defRPr>
            </a:lvl1pPr>
          </a:lstStyle>
          <a:p>
            <a:r>
              <a:rPr lang="sv-SE"/>
              <a:t>Tack.</a:t>
            </a:r>
          </a:p>
        </p:txBody>
      </p:sp>
      <p:sp>
        <p:nvSpPr>
          <p:cNvPr id="8" name="Date Placeholder 7" hidden="1"/>
          <p:cNvSpPr>
            <a:spLocks noGrp="1"/>
          </p:cNvSpPr>
          <p:nvPr>
            <p:ph type="dt" sz="half" idx="10"/>
          </p:nvPr>
        </p:nvSpPr>
        <p:spPr>
          <a:xfrm>
            <a:off x="0" y="6912000"/>
            <a:ext cx="0" cy="0"/>
          </a:xfrm>
        </p:spPr>
        <p:txBody>
          <a:bodyPr/>
          <a:lstStyle>
            <a:lvl1pPr>
              <a:defRPr sz="100">
                <a:noFill/>
              </a:defRPr>
            </a:lvl1pPr>
          </a:lstStyle>
          <a:p>
            <a:r>
              <a:rPr lang="sv-SE" dirty="0"/>
              <a:t>2017-04-06</a:t>
            </a:r>
          </a:p>
        </p:txBody>
      </p:sp>
      <p:sp>
        <p:nvSpPr>
          <p:cNvPr id="9" name="FLD_Footer"/>
          <p:cNvSpPr>
            <a:spLocks noGrp="1"/>
          </p:cNvSpPr>
          <p:nvPr>
            <p:ph type="ftr" sz="quarter" idx="11"/>
          </p:nvPr>
        </p:nvSpPr>
        <p:spPr/>
        <p:txBody>
          <a:bodyPr/>
          <a:lstStyle>
            <a:lvl1pPr>
              <a:defRPr>
                <a:solidFill>
                  <a:srgbClr val="FFF0BE"/>
                </a:solidFill>
              </a:defRPr>
            </a:lvl1pPr>
          </a:lstStyle>
          <a:p>
            <a:r>
              <a:rPr lang="sv-SE" dirty="0"/>
              <a:t>Statusmöte 7 april</a:t>
            </a:r>
          </a:p>
        </p:txBody>
      </p:sp>
      <p:sp>
        <p:nvSpPr>
          <p:cNvPr id="10" name="Slide Number Placeholder 9"/>
          <p:cNvSpPr>
            <a:spLocks noGrp="1"/>
          </p:cNvSpPr>
          <p:nvPr>
            <p:ph type="sldNum" sz="quarter" idx="12"/>
          </p:nvPr>
        </p:nvSpPr>
        <p:spPr/>
        <p:txBody>
          <a:bodyPr/>
          <a:lstStyle>
            <a:lvl1pPr>
              <a:defRPr>
                <a:solidFill>
                  <a:srgbClr val="FFF0BE"/>
                </a:solidFill>
              </a:defRPr>
            </a:lvl1pPr>
          </a:lstStyle>
          <a:p>
            <a:fld id="{45D37B1E-C366-494F-A587-962AD9AABC83}" type="slidenum">
              <a:rPr lang="sv-SE" smtClean="0"/>
              <a:pPr/>
              <a:t>‹#›</a:t>
            </a:fld>
            <a:endParaRPr lang="sv-SE" dirty="0"/>
          </a:p>
        </p:txBody>
      </p:sp>
      <p:sp>
        <p:nvSpPr>
          <p:cNvPr id="12" name="Text Placeholder 8"/>
          <p:cNvSpPr>
            <a:spLocks noGrp="1"/>
          </p:cNvSpPr>
          <p:nvPr>
            <p:ph type="body" sz="quarter" idx="14" hasCustomPrompt="1"/>
          </p:nvPr>
        </p:nvSpPr>
        <p:spPr>
          <a:xfrm>
            <a:off x="699434" y="6163200"/>
            <a:ext cx="360000" cy="360000"/>
          </a:xfrm>
          <a:blipFill>
            <a:blip r:embed="rId2"/>
            <a:stretch>
              <a:fillRect/>
            </a:stretch>
          </a:blipFill>
        </p:spPr>
        <p:txBody>
          <a:bodyPr/>
          <a:lstStyle>
            <a:lvl1pPr marL="0" indent="0">
              <a:buNone/>
              <a:defRPr sz="100">
                <a:noFill/>
              </a:defRPr>
            </a:lvl1pPr>
          </a:lstStyle>
          <a:p>
            <a:pPr lvl="0"/>
            <a:r>
              <a:rPr lang="sv-SE" dirty="0"/>
              <a:t>.</a:t>
            </a:r>
          </a:p>
        </p:txBody>
      </p:sp>
    </p:spTree>
    <p:extLst>
      <p:ext uri="{BB962C8B-B14F-4D97-AF65-F5344CB8AC3E}">
        <p14:creationId xmlns:p14="http://schemas.microsoft.com/office/powerpoint/2010/main" val="2278048652"/>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II">
    <p:spTree>
      <p:nvGrpSpPr>
        <p:cNvPr id="1" name=""/>
        <p:cNvGrpSpPr/>
        <p:nvPr/>
      </p:nvGrpSpPr>
      <p:grpSpPr>
        <a:xfrm>
          <a:off x="0" y="0"/>
          <a:ext cx="0" cy="0"/>
          <a:chOff x="0" y="0"/>
          <a:chExt cx="0" cy="0"/>
        </a:xfrm>
      </p:grpSpPr>
      <p:sp>
        <p:nvSpPr>
          <p:cNvPr id="14" name="Background"/>
          <p:cNvSpPr/>
          <p:nvPr userDrawn="1"/>
        </p:nvSpPr>
        <p:spPr>
          <a:xfrm>
            <a:off x="0" y="0"/>
            <a:ext cx="12189600" cy="6858000"/>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p>
        </p:txBody>
      </p:sp>
      <p:sp>
        <p:nvSpPr>
          <p:cNvPr id="15" name="Ramme"/>
          <p:cNvSpPr/>
          <p:nvPr userDrawn="1"/>
        </p:nvSpPr>
        <p:spPr>
          <a:xfrm>
            <a:off x="0" y="0"/>
            <a:ext cx="12193200" cy="6858000"/>
          </a:xfrm>
          <a:custGeom>
            <a:avLst/>
            <a:gdLst>
              <a:gd name="connsiteX0" fmla="*/ 162000 w 12193200"/>
              <a:gd name="connsiteY0" fmla="*/ 162000 h 6858000"/>
              <a:gd name="connsiteX1" fmla="*/ 162000 w 12193200"/>
              <a:gd name="connsiteY1" fmla="*/ 6696000 h 6858000"/>
              <a:gd name="connsiteX2" fmla="*/ 12027600 w 12193200"/>
              <a:gd name="connsiteY2" fmla="*/ 6696000 h 6858000"/>
              <a:gd name="connsiteX3" fmla="*/ 12027600 w 12193200"/>
              <a:gd name="connsiteY3" fmla="*/ 162000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162000" y="162000"/>
                </a:moveTo>
                <a:lnTo>
                  <a:pt x="162000" y="6696000"/>
                </a:lnTo>
                <a:lnTo>
                  <a:pt x="12027600" y="6696000"/>
                </a:lnTo>
                <a:lnTo>
                  <a:pt x="12027600" y="162000"/>
                </a:lnTo>
                <a:close/>
                <a:moveTo>
                  <a:pt x="0" y="0"/>
                </a:moveTo>
                <a:lnTo>
                  <a:pt x="12193200" y="0"/>
                </a:lnTo>
                <a:lnTo>
                  <a:pt x="12193200" y="6858000"/>
                </a:lnTo>
                <a:lnTo>
                  <a:pt x="0" y="6858000"/>
                </a:ln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solidFill>
                <a:schemeClr val="tx1"/>
              </a:solidFill>
            </a:endParaRPr>
          </a:p>
        </p:txBody>
      </p:sp>
      <p:sp>
        <p:nvSpPr>
          <p:cNvPr id="16" name="Picture Placeholder 15"/>
          <p:cNvSpPr>
            <a:spLocks noGrp="1"/>
          </p:cNvSpPr>
          <p:nvPr>
            <p:ph type="pic" sz="quarter" idx="13" hasCustomPrompt="1"/>
          </p:nvPr>
        </p:nvSpPr>
        <p:spPr>
          <a:xfrm>
            <a:off x="162000" y="162000"/>
            <a:ext cx="11865600" cy="6534000"/>
          </a:xfrm>
          <a:custGeom>
            <a:avLst/>
            <a:gdLst>
              <a:gd name="connsiteX0" fmla="*/ 0 w 11865600"/>
              <a:gd name="connsiteY0" fmla="*/ 0 h 6534000"/>
              <a:gd name="connsiteX1" fmla="*/ 11865600 w 11865600"/>
              <a:gd name="connsiteY1" fmla="*/ 0 h 6534000"/>
              <a:gd name="connsiteX2" fmla="*/ 11865600 w 11865600"/>
              <a:gd name="connsiteY2" fmla="*/ 4950428 h 6534000"/>
              <a:gd name="connsiteX3" fmla="*/ 9183600 w 11865600"/>
              <a:gd name="connsiteY3" fmla="*/ 4950428 h 6534000"/>
              <a:gd name="connsiteX4" fmla="*/ 9183600 w 11865600"/>
              <a:gd name="connsiteY4" fmla="*/ 5942102 h 6534000"/>
              <a:gd name="connsiteX5" fmla="*/ 11865600 w 11865600"/>
              <a:gd name="connsiteY5" fmla="*/ 5942102 h 6534000"/>
              <a:gd name="connsiteX6" fmla="*/ 11865600 w 11865600"/>
              <a:gd name="connsiteY6" fmla="*/ 6534000 h 6534000"/>
              <a:gd name="connsiteX7" fmla="*/ 0 w 11865600"/>
              <a:gd name="connsiteY7" fmla="*/ 6534000 h 65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5600" h="6534000">
                <a:moveTo>
                  <a:pt x="0" y="0"/>
                </a:moveTo>
                <a:lnTo>
                  <a:pt x="11865600" y="0"/>
                </a:lnTo>
                <a:lnTo>
                  <a:pt x="11865600" y="4950428"/>
                </a:lnTo>
                <a:lnTo>
                  <a:pt x="9183600" y="4950428"/>
                </a:lnTo>
                <a:lnTo>
                  <a:pt x="9183600" y="5942102"/>
                </a:lnTo>
                <a:lnTo>
                  <a:pt x="11865600" y="5942102"/>
                </a:lnTo>
                <a:lnTo>
                  <a:pt x="11865600" y="6534000"/>
                </a:lnTo>
                <a:lnTo>
                  <a:pt x="0" y="6534000"/>
                </a:lnTo>
                <a:close/>
              </a:path>
            </a:pathLst>
          </a:custGeom>
          <a:solidFill>
            <a:srgbClr val="FFF0BE"/>
          </a:solidFill>
        </p:spPr>
        <p:txBody>
          <a:bodyPr wrap="square" tIns="792000" anchor="ctr" anchorCtr="0">
            <a:noAutofit/>
          </a:bodyPr>
          <a:lstStyle>
            <a:lvl1pPr marL="0" indent="0" algn="ctr">
              <a:buNone/>
              <a:tabLst>
                <a:tab pos="1700213" algn="l"/>
              </a:tabLst>
              <a:defRPr sz="2200" baseline="0">
                <a:solidFill>
                  <a:srgbClr val="FFF0BE"/>
                </a:solidFill>
              </a:defRPr>
            </a:lvl1pPr>
          </a:lstStyle>
          <a:p>
            <a:r>
              <a:rPr lang="sv-SE" dirty="0"/>
              <a:t>Click here, and insert picture via Images-button in the ribbon</a:t>
            </a:r>
          </a:p>
        </p:txBody>
      </p:sp>
      <p:sp>
        <p:nvSpPr>
          <p:cNvPr id="2" name="LAN_Thanks"/>
          <p:cNvSpPr>
            <a:spLocks noGrp="1"/>
          </p:cNvSpPr>
          <p:nvPr>
            <p:ph type="title" hasCustomPrompt="1"/>
          </p:nvPr>
        </p:nvSpPr>
        <p:spPr>
          <a:xfrm>
            <a:off x="3326400" y="1639401"/>
            <a:ext cx="8167098" cy="1490661"/>
          </a:xfrm>
        </p:spPr>
        <p:txBody>
          <a:bodyPr anchor="t" anchorCtr="0"/>
          <a:lstStyle>
            <a:lvl1pPr>
              <a:defRPr sz="7800">
                <a:solidFill>
                  <a:srgbClr val="F42941"/>
                </a:solidFill>
              </a:defRPr>
            </a:lvl1pPr>
          </a:lstStyle>
          <a:p>
            <a:r>
              <a:rPr lang="sv-SE"/>
              <a:t>Tack.</a:t>
            </a:r>
          </a:p>
        </p:txBody>
      </p:sp>
      <p:sp>
        <p:nvSpPr>
          <p:cNvPr id="8" name="Date Placeholder 7" hidden="1"/>
          <p:cNvSpPr>
            <a:spLocks noGrp="1"/>
          </p:cNvSpPr>
          <p:nvPr>
            <p:ph type="dt" sz="half" idx="10"/>
          </p:nvPr>
        </p:nvSpPr>
        <p:spPr>
          <a:xfrm>
            <a:off x="0" y="6912000"/>
            <a:ext cx="0" cy="0"/>
          </a:xfrm>
        </p:spPr>
        <p:txBody>
          <a:bodyPr/>
          <a:lstStyle>
            <a:lvl1pPr>
              <a:defRPr sz="100">
                <a:noFill/>
              </a:defRPr>
            </a:lvl1pPr>
          </a:lstStyle>
          <a:p>
            <a:r>
              <a:rPr lang="sv-SE" dirty="0"/>
              <a:t>2017-04-06</a:t>
            </a:r>
          </a:p>
        </p:txBody>
      </p:sp>
      <p:sp>
        <p:nvSpPr>
          <p:cNvPr id="9" name="FLD_Footer"/>
          <p:cNvSpPr>
            <a:spLocks noGrp="1"/>
          </p:cNvSpPr>
          <p:nvPr>
            <p:ph type="ftr" sz="quarter" idx="11"/>
          </p:nvPr>
        </p:nvSpPr>
        <p:spPr/>
        <p:txBody>
          <a:bodyPr/>
          <a:lstStyle>
            <a:lvl1pPr>
              <a:defRPr>
                <a:solidFill>
                  <a:srgbClr val="F42941"/>
                </a:solidFill>
              </a:defRPr>
            </a:lvl1pPr>
          </a:lstStyle>
          <a:p>
            <a:r>
              <a:rPr lang="sv-SE" dirty="0"/>
              <a:t>Statusmöte 7 april</a:t>
            </a:r>
          </a:p>
        </p:txBody>
      </p:sp>
      <p:sp>
        <p:nvSpPr>
          <p:cNvPr id="10" name="Slide Number Placeholder 9"/>
          <p:cNvSpPr>
            <a:spLocks noGrp="1"/>
          </p:cNvSpPr>
          <p:nvPr>
            <p:ph type="sldNum" sz="quarter" idx="12"/>
          </p:nvPr>
        </p:nvSpPr>
        <p:spPr/>
        <p:txBody>
          <a:bodyPr/>
          <a:lstStyle>
            <a:lvl1pPr>
              <a:defRPr>
                <a:solidFill>
                  <a:srgbClr val="F42941"/>
                </a:solidFill>
              </a:defRPr>
            </a:lvl1pPr>
          </a:lstStyle>
          <a:p>
            <a:fld id="{45D37B1E-C366-494F-A587-962AD9AABC83}" type="slidenum">
              <a:rPr lang="sv-SE" smtClean="0"/>
              <a:pPr/>
              <a:t>‹#›</a:t>
            </a:fld>
            <a:endParaRPr lang="sv-SE" dirty="0"/>
          </a:p>
        </p:txBody>
      </p:sp>
      <p:sp>
        <p:nvSpPr>
          <p:cNvPr id="13" name="Freeform 5"/>
          <p:cNvSpPr>
            <a:spLocks noChangeAspect="1" noEditPoints="1"/>
          </p:cNvSpPr>
          <p:nvPr userDrawn="1"/>
        </p:nvSpPr>
        <p:spPr bwMode="auto">
          <a:xfrm>
            <a:off x="699434" y="6282000"/>
            <a:ext cx="360349" cy="360000"/>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FF0BE"/>
          </a:solidFill>
          <a:ln>
            <a:noFill/>
          </a:ln>
          <a:extLst/>
        </p:spPr>
        <p:txBody>
          <a:bodyPr vert="horz" wrap="square" lIns="91440" tIns="45720" rIns="91440" bIns="45720" numCol="1" anchor="t" anchorCtr="0" compatLnSpc="1">
            <a:prstTxWarp prst="textNoShape">
              <a:avLst/>
            </a:prstTxWarp>
          </a:bodyPr>
          <a:lstStyle/>
          <a:p>
            <a:r>
              <a:rPr lang="sv-SE" dirty="0"/>
              <a:t> </a:t>
            </a:r>
          </a:p>
        </p:txBody>
      </p:sp>
      <p:sp>
        <p:nvSpPr>
          <p:cNvPr id="12" name="Text Placeholder 8"/>
          <p:cNvSpPr>
            <a:spLocks noGrp="1"/>
          </p:cNvSpPr>
          <p:nvPr>
            <p:ph type="body" sz="quarter" idx="14" hasCustomPrompt="1"/>
          </p:nvPr>
        </p:nvSpPr>
        <p:spPr>
          <a:xfrm>
            <a:off x="699434" y="6163200"/>
            <a:ext cx="360000" cy="360000"/>
          </a:xfrm>
          <a:blipFill>
            <a:blip r:embed="rId2"/>
            <a:stretch>
              <a:fillRect/>
            </a:stretch>
          </a:blipFill>
        </p:spPr>
        <p:txBody>
          <a:bodyPr/>
          <a:lstStyle>
            <a:lvl1pPr marL="0" indent="0">
              <a:buNone/>
              <a:defRPr sz="100">
                <a:noFill/>
              </a:defRPr>
            </a:lvl1pPr>
          </a:lstStyle>
          <a:p>
            <a:pPr lvl="0"/>
            <a:r>
              <a:rPr lang="sv-SE" dirty="0"/>
              <a:t>.</a:t>
            </a:r>
          </a:p>
        </p:txBody>
      </p:sp>
      <p:sp>
        <p:nvSpPr>
          <p:cNvPr id="17" name="#nordicsolutions"/>
          <p:cNvSpPr/>
          <p:nvPr userDrawn="1"/>
        </p:nvSpPr>
        <p:spPr>
          <a:xfrm>
            <a:off x="9345600" y="5112428"/>
            <a:ext cx="2843917" cy="991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bg2"/>
                </a:solidFill>
              </a:rPr>
              <a:t>#nordicsolutions</a:t>
            </a:r>
            <a:br>
              <a:rPr lang="da-DK" sz="2200" b="1" dirty="0">
                <a:solidFill>
                  <a:schemeClr val="bg2"/>
                </a:solidFill>
              </a:rPr>
            </a:br>
            <a:r>
              <a:rPr lang="sv-SE" sz="2200" b="1" dirty="0">
                <a:solidFill>
                  <a:schemeClr val="bg2"/>
                </a:solidFill>
              </a:rPr>
              <a:t>to global challenges</a:t>
            </a:r>
          </a:p>
        </p:txBody>
      </p:sp>
    </p:spTree>
    <p:extLst>
      <p:ext uri="{BB962C8B-B14F-4D97-AF65-F5344CB8AC3E}">
        <p14:creationId xmlns:p14="http://schemas.microsoft.com/office/powerpoint/2010/main" val="810214853"/>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42941"/>
                </a:solidFill>
              </a:defRPr>
            </a:lvl1pPr>
          </a:lstStyle>
          <a:p>
            <a:r>
              <a:rPr lang="sv-SE" dirty="0"/>
              <a:t>Click to add title in max 2 lines</a:t>
            </a:r>
            <a:endParaRPr lang="sv-SE"/>
          </a:p>
        </p:txBody>
      </p:sp>
      <p:sp>
        <p:nvSpPr>
          <p:cNvPr id="3" name="Date Placeholder 2"/>
          <p:cNvSpPr>
            <a:spLocks noGrp="1"/>
          </p:cNvSpPr>
          <p:nvPr>
            <p:ph type="dt" sz="half" idx="10"/>
          </p:nvPr>
        </p:nvSpPr>
        <p:spPr>
          <a:xfrm>
            <a:off x="9137721" y="6964656"/>
            <a:ext cx="2355779" cy="176724"/>
          </a:xfrm>
        </p:spPr>
        <p:txBody>
          <a:bodyPr/>
          <a:lstStyle>
            <a:lvl1pPr>
              <a:defRPr sz="100">
                <a:solidFill>
                  <a:schemeClr val="bg1"/>
                </a:solidFill>
              </a:defRPr>
            </a:lvl1pPr>
          </a:lstStyle>
          <a:p>
            <a:r>
              <a:rPr lang="sv-SE" dirty="0"/>
              <a:t>2017-04-06</a:t>
            </a:r>
          </a:p>
        </p:txBody>
      </p:sp>
      <p:sp>
        <p:nvSpPr>
          <p:cNvPr id="4" name="FLD_Footer"/>
          <p:cNvSpPr>
            <a:spLocks noGrp="1"/>
          </p:cNvSpPr>
          <p:nvPr>
            <p:ph type="ftr" sz="quarter" idx="11"/>
          </p:nvPr>
        </p:nvSpPr>
        <p:spPr/>
        <p:txBody>
          <a:bodyPr/>
          <a:lstStyle/>
          <a:p>
            <a:r>
              <a:rPr lang="sv-SE" dirty="0"/>
              <a:t>Statusmöte 7 april</a:t>
            </a:r>
          </a:p>
        </p:txBody>
      </p:sp>
      <p:sp>
        <p:nvSpPr>
          <p:cNvPr id="5" name="Slide Number Placeholder 4"/>
          <p:cNvSpPr>
            <a:spLocks noGrp="1"/>
          </p:cNvSpPr>
          <p:nvPr>
            <p:ph type="sldNum" sz="quarter" idx="12"/>
          </p:nvPr>
        </p:nvSpPr>
        <p:spPr/>
        <p:txBody>
          <a:bodyPr/>
          <a:lstStyle/>
          <a:p>
            <a:fld id="{45D37B1E-C366-494F-A587-962AD9AABC83}" type="slidenum">
              <a:rPr lang="sv-SE"/>
              <a:t>‹#›</a:t>
            </a:fld>
            <a:endParaRPr lang="sv-SE" dirty="0"/>
          </a:p>
        </p:txBody>
      </p:sp>
    </p:spTree>
    <p:extLst>
      <p:ext uri="{BB962C8B-B14F-4D97-AF65-F5344CB8AC3E}">
        <p14:creationId xmlns:p14="http://schemas.microsoft.com/office/powerpoint/2010/main" val="945256757"/>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I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42941"/>
                </a:solidFill>
              </a:defRPr>
            </a:lvl1pPr>
          </a:lstStyle>
          <a:p>
            <a:r>
              <a:rPr lang="sv-SE" dirty="0"/>
              <a:t>Click to add title in max 2 lines</a:t>
            </a:r>
            <a:endParaRPr lang="sv-SE"/>
          </a:p>
        </p:txBody>
      </p:sp>
      <p:sp>
        <p:nvSpPr>
          <p:cNvPr id="3" name="Date Placeholder 2"/>
          <p:cNvSpPr>
            <a:spLocks noGrp="1"/>
          </p:cNvSpPr>
          <p:nvPr>
            <p:ph type="dt" sz="half" idx="10"/>
          </p:nvPr>
        </p:nvSpPr>
        <p:spPr>
          <a:xfrm>
            <a:off x="0" y="6912000"/>
            <a:ext cx="0" cy="0"/>
          </a:xfrm>
        </p:spPr>
        <p:txBody>
          <a:bodyPr/>
          <a:lstStyle>
            <a:lvl1pPr>
              <a:defRPr sz="100">
                <a:noFill/>
              </a:defRPr>
            </a:lvl1pPr>
          </a:lstStyle>
          <a:p>
            <a:r>
              <a:rPr lang="sv-SE" dirty="0"/>
              <a:t>2017-04-06</a:t>
            </a:r>
          </a:p>
        </p:txBody>
      </p:sp>
      <p:sp>
        <p:nvSpPr>
          <p:cNvPr id="4" name="FLD_Footer"/>
          <p:cNvSpPr>
            <a:spLocks noGrp="1"/>
          </p:cNvSpPr>
          <p:nvPr>
            <p:ph type="ftr" sz="quarter" idx="11"/>
          </p:nvPr>
        </p:nvSpPr>
        <p:spPr/>
        <p:txBody>
          <a:bodyPr/>
          <a:lstStyle/>
          <a:p>
            <a:r>
              <a:rPr lang="sv-SE" dirty="0"/>
              <a:t>Statusmöte 7 april</a:t>
            </a:r>
          </a:p>
        </p:txBody>
      </p:sp>
      <p:sp>
        <p:nvSpPr>
          <p:cNvPr id="5" name="Slide Number Placeholder 4"/>
          <p:cNvSpPr>
            <a:spLocks noGrp="1"/>
          </p:cNvSpPr>
          <p:nvPr>
            <p:ph type="sldNum" sz="quarter" idx="12"/>
          </p:nvPr>
        </p:nvSpPr>
        <p:spPr/>
        <p:txBody>
          <a:bodyPr/>
          <a:lstStyle/>
          <a:p>
            <a:fld id="{45D37B1E-C366-494F-A587-962AD9AABC83}" type="slidenum">
              <a:rPr lang="sv-SE"/>
              <a:t>‹#›</a:t>
            </a:fld>
            <a:endParaRPr lang="sv-SE" dirty="0"/>
          </a:p>
        </p:txBody>
      </p:sp>
      <p:sp>
        <p:nvSpPr>
          <p:cNvPr id="7" name="Freeform 5"/>
          <p:cNvSpPr>
            <a:spLocks noChangeAspect="1" noEditPoints="1"/>
          </p:cNvSpPr>
          <p:nvPr userDrawn="1"/>
        </p:nvSpPr>
        <p:spPr bwMode="auto">
          <a:xfrm>
            <a:off x="699434" y="6163200"/>
            <a:ext cx="360000" cy="360000"/>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sv-SE" dirty="0"/>
              <a:t> </a:t>
            </a:r>
          </a:p>
        </p:txBody>
      </p:sp>
      <p:sp>
        <p:nvSpPr>
          <p:cNvPr id="8" name="Ramme"/>
          <p:cNvSpPr/>
          <p:nvPr userDrawn="1"/>
        </p:nvSpPr>
        <p:spPr>
          <a:xfrm>
            <a:off x="0" y="0"/>
            <a:ext cx="12193200" cy="6858000"/>
          </a:xfrm>
          <a:custGeom>
            <a:avLst/>
            <a:gdLst>
              <a:gd name="connsiteX0" fmla="*/ 162000 w 12193200"/>
              <a:gd name="connsiteY0" fmla="*/ 162000 h 6858000"/>
              <a:gd name="connsiteX1" fmla="*/ 162000 w 12193200"/>
              <a:gd name="connsiteY1" fmla="*/ 6696000 h 6858000"/>
              <a:gd name="connsiteX2" fmla="*/ 12027600 w 12193200"/>
              <a:gd name="connsiteY2" fmla="*/ 6696000 h 6858000"/>
              <a:gd name="connsiteX3" fmla="*/ 12027600 w 12193200"/>
              <a:gd name="connsiteY3" fmla="*/ 162000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162000" y="162000"/>
                </a:moveTo>
                <a:lnTo>
                  <a:pt x="162000" y="6696000"/>
                </a:lnTo>
                <a:lnTo>
                  <a:pt x="12027600" y="6696000"/>
                </a:lnTo>
                <a:lnTo>
                  <a:pt x="12027600" y="162000"/>
                </a:lnTo>
                <a:close/>
                <a:moveTo>
                  <a:pt x="0" y="0"/>
                </a:moveTo>
                <a:lnTo>
                  <a:pt x="12193200" y="0"/>
                </a:lnTo>
                <a:lnTo>
                  <a:pt x="12193200" y="6858000"/>
                </a:lnTo>
                <a:lnTo>
                  <a:pt x="0" y="6858000"/>
                </a:ln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solidFill>
                <a:schemeClr val="tx1"/>
              </a:solidFill>
            </a:endParaRPr>
          </a:p>
        </p:txBody>
      </p:sp>
    </p:spTree>
    <p:extLst>
      <p:ext uri="{BB962C8B-B14F-4D97-AF65-F5344CB8AC3E}">
        <p14:creationId xmlns:p14="http://schemas.microsoft.com/office/powerpoint/2010/main" val="2629987941"/>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0" y="6912000"/>
            <a:ext cx="0" cy="0"/>
          </a:xfrm>
        </p:spPr>
        <p:txBody>
          <a:bodyPr/>
          <a:lstStyle>
            <a:lvl1pPr>
              <a:defRPr sz="100">
                <a:noFill/>
              </a:defRPr>
            </a:lvl1pPr>
          </a:lstStyle>
          <a:p>
            <a:r>
              <a:rPr lang="sv-SE" dirty="0"/>
              <a:t>2017-04-06</a:t>
            </a:r>
          </a:p>
        </p:txBody>
      </p:sp>
      <p:sp>
        <p:nvSpPr>
          <p:cNvPr id="3" name="FLD_Footer"/>
          <p:cNvSpPr>
            <a:spLocks noGrp="1"/>
          </p:cNvSpPr>
          <p:nvPr>
            <p:ph type="ftr" sz="quarter" idx="11"/>
          </p:nvPr>
        </p:nvSpPr>
        <p:spPr/>
        <p:txBody>
          <a:bodyPr/>
          <a:lstStyle/>
          <a:p>
            <a:r>
              <a:rPr lang="sv-SE" dirty="0"/>
              <a:t>Statusmöte 7 april</a:t>
            </a:r>
          </a:p>
        </p:txBody>
      </p:sp>
      <p:sp>
        <p:nvSpPr>
          <p:cNvPr id="4" name="Slide Number Placeholder 3"/>
          <p:cNvSpPr>
            <a:spLocks noGrp="1"/>
          </p:cNvSpPr>
          <p:nvPr>
            <p:ph type="sldNum" sz="quarter" idx="12"/>
          </p:nvPr>
        </p:nvSpPr>
        <p:spPr/>
        <p:txBody>
          <a:bodyPr/>
          <a:lstStyle/>
          <a:p>
            <a:fld id="{45D37B1E-C366-494F-A587-962AD9AABC83}" type="slidenum">
              <a:rPr lang="sv-SE"/>
              <a:t>‹#›</a:t>
            </a:fld>
            <a:endParaRPr lang="sv-SE" dirty="0"/>
          </a:p>
        </p:txBody>
      </p:sp>
    </p:spTree>
    <p:extLst>
      <p:ext uri="{BB962C8B-B14F-4D97-AF65-F5344CB8AC3E}">
        <p14:creationId xmlns:p14="http://schemas.microsoft.com/office/powerpoint/2010/main" val="1198522577"/>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663759" y="375883"/>
            <a:ext cx="10931524" cy="61458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sv-SE" sz="4800" dirty="0">
                <a:solidFill>
                  <a:schemeClr val="tx1"/>
                </a:solidFill>
                <a:latin typeface="+mj-lt"/>
                <a:cs typeface="Arial" panose="020B0604020202020204" pitchFamily="34" charset="0"/>
              </a:rPr>
              <a:t>User guide – delete</a:t>
            </a:r>
            <a:r>
              <a:rPr lang="sv-SE" sz="4800" baseline="0" dirty="0">
                <a:solidFill>
                  <a:schemeClr val="tx1"/>
                </a:solidFill>
                <a:latin typeface="+mj-lt"/>
                <a:cs typeface="Arial" panose="020B0604020202020204" pitchFamily="34" charset="0"/>
              </a:rPr>
              <a:t> before use</a:t>
            </a:r>
            <a:endParaRPr lang="sv-SE" sz="4800" dirty="0">
              <a:solidFill>
                <a:schemeClr val="tx1"/>
              </a:solidFill>
              <a:latin typeface="+mj-lt"/>
              <a:cs typeface="Arial" panose="020B0604020202020204" pitchFamily="34" charset="0"/>
            </a:endParaRPr>
          </a:p>
        </p:txBody>
      </p:sp>
      <p:sp>
        <p:nvSpPr>
          <p:cNvPr id="14" name="AutoShape 4"/>
          <p:cNvSpPr>
            <a:spLocks/>
          </p:cNvSpPr>
          <p:nvPr userDrawn="1"/>
        </p:nvSpPr>
        <p:spPr bwMode="gray">
          <a:xfrm>
            <a:off x="7456919" y="3114505"/>
            <a:ext cx="2160000" cy="1138773"/>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sv-SE" sz="1000" b="1" noProof="1">
                <a:solidFill>
                  <a:schemeClr val="tx1"/>
                </a:solidFill>
                <a:latin typeface="+mn-lt"/>
                <a:cs typeface="Arial" panose="020B0604020202020204" pitchFamily="34" charset="0"/>
              </a:rPr>
              <a:t>Guides</a:t>
            </a:r>
            <a:endParaRPr lang="sv-SE" dirty="0"/>
          </a:p>
          <a:p>
            <a:pPr eaLnBrk="1" fontAlgn="auto" hangingPunct="1">
              <a:spcBef>
                <a:spcPts val="0"/>
              </a:spcBef>
              <a:spcAft>
                <a:spcPts val="240"/>
              </a:spcAft>
              <a:buFont typeface="+mj-lt"/>
              <a:buNone/>
              <a:defRPr/>
            </a:pPr>
            <a:r>
              <a:rPr lang="sv-SE" sz="900" noProof="1">
                <a:solidFill>
                  <a:schemeClr val="tx1"/>
                </a:solidFill>
                <a:latin typeface="+mn-lt"/>
                <a:cs typeface="Arial" panose="020B0604020202020204" pitchFamily="34" charset="0"/>
              </a:rPr>
              <a:t>To view drawing guides</a:t>
            </a:r>
            <a:endParaRPr lang="sv-SE" dirty="0"/>
          </a:p>
          <a:p>
            <a:pPr eaLnBrk="1" fontAlgn="auto" hangingPunct="1">
              <a:spcBef>
                <a:spcPts val="0"/>
              </a:spcBef>
              <a:spcAft>
                <a:spcPts val="240"/>
              </a:spcAft>
              <a:buFont typeface="+mj-lt"/>
              <a:buNone/>
              <a:defRPr/>
            </a:pPr>
            <a:r>
              <a:rPr lang="sv-SE" sz="900" b="1" noProof="1">
                <a:solidFill>
                  <a:schemeClr val="tx1"/>
                </a:solidFill>
                <a:latin typeface="+mn-lt"/>
                <a:cs typeface="Arial" panose="020B0604020202020204" pitchFamily="34" charset="0"/>
              </a:rPr>
              <a:t>1.</a:t>
            </a:r>
            <a:r>
              <a:rPr lang="sv-SE" sz="900" noProof="1">
                <a:solidFill>
                  <a:schemeClr val="tx1"/>
                </a:solidFill>
                <a:latin typeface="+mn-lt"/>
                <a:cs typeface="Arial" panose="020B0604020202020204" pitchFamily="34" charset="0"/>
              </a:rPr>
              <a:t> Click the </a:t>
            </a:r>
            <a:r>
              <a:rPr lang="sv-SE" sz="900" b="1" noProof="1">
                <a:solidFill>
                  <a:schemeClr val="tx1"/>
                </a:solidFill>
                <a:latin typeface="+mn-lt"/>
                <a:cs typeface="Arial" panose="020B0604020202020204" pitchFamily="34" charset="0"/>
              </a:rPr>
              <a:t>View</a:t>
            </a:r>
            <a:r>
              <a:rPr lang="sv-SE" sz="900" noProof="1">
                <a:solidFill>
                  <a:schemeClr val="tx1"/>
                </a:solidFill>
                <a:latin typeface="+mn-lt"/>
                <a:cs typeface="Arial" panose="020B0604020202020204" pitchFamily="34" charset="0"/>
              </a:rPr>
              <a:t> tab, set </a:t>
            </a:r>
            <a:br>
              <a:rPr lang="en-GB" sz="900" noProof="1">
                <a:solidFill>
                  <a:schemeClr val="tx1"/>
                </a:solidFill>
                <a:latin typeface="+mn-lt"/>
                <a:cs typeface="Arial" panose="020B0604020202020204" pitchFamily="34" charset="0"/>
              </a:rPr>
            </a:br>
            <a:r>
              <a:rPr lang="sv-SE" sz="900" noProof="1">
                <a:solidFill>
                  <a:schemeClr val="tx1"/>
                </a:solidFill>
                <a:latin typeface="+mn-lt"/>
                <a:cs typeface="Arial" panose="020B0604020202020204" pitchFamily="34" charset="0"/>
              </a:rPr>
              <a:t>tick mark next to </a:t>
            </a:r>
            <a:r>
              <a:rPr lang="sv-SE" sz="900" b="1" noProof="1">
                <a:solidFill>
                  <a:schemeClr val="tx1"/>
                </a:solidFill>
                <a:latin typeface="+mn-lt"/>
                <a:cs typeface="Arial" panose="020B0604020202020204" pitchFamily="34" charset="0"/>
              </a:rPr>
              <a:t>Guides</a:t>
            </a:r>
            <a:endParaRPr lang="sv-SE" dirty="0"/>
          </a:p>
          <a:p>
            <a:pPr eaLnBrk="1" fontAlgn="auto" hangingPunct="1">
              <a:spcBef>
                <a:spcPts val="0"/>
              </a:spcBef>
              <a:spcAft>
                <a:spcPts val="240"/>
              </a:spcAft>
              <a:buFont typeface="+mj-lt"/>
              <a:buNone/>
              <a:defRPr/>
            </a:pPr>
            <a:endParaRPr lang="sv-SE" sz="900" noProof="1">
              <a:solidFill>
                <a:schemeClr val="tx1"/>
              </a:solidFill>
              <a:latin typeface="+mn-lt"/>
              <a:cs typeface="Arial" panose="020B0604020202020204" pitchFamily="34" charset="0"/>
            </a:endParaRPr>
          </a:p>
          <a:p>
            <a:pPr eaLnBrk="1" hangingPunct="1">
              <a:spcBef>
                <a:spcPts val="0"/>
              </a:spcBef>
              <a:spcAft>
                <a:spcPts val="240"/>
              </a:spcAft>
              <a:buFont typeface="+mj-lt"/>
              <a:buNone/>
              <a:defRPr/>
            </a:pPr>
            <a:r>
              <a:rPr lang="sv-SE" sz="900" b="1" noProof="1">
                <a:solidFill>
                  <a:schemeClr val="tx1"/>
                </a:solidFill>
                <a:latin typeface="+mn-lt"/>
                <a:cs typeface="Arial" panose="020B0604020202020204" pitchFamily="34" charset="0"/>
              </a:rPr>
              <a:t>Hint: Alt + F9 </a:t>
            </a:r>
            <a:r>
              <a:rPr lang="sv-SE" sz="900" b="0" noProof="1">
                <a:solidFill>
                  <a:schemeClr val="tx1"/>
                </a:solidFill>
                <a:latin typeface="+mn-lt"/>
                <a:cs typeface="Arial" panose="020B0604020202020204" pitchFamily="34" charset="0"/>
              </a:rPr>
              <a:t>for quick </a:t>
            </a:r>
            <a:br>
              <a:rPr lang="en-GB" sz="900" b="0" noProof="1">
                <a:solidFill>
                  <a:schemeClr val="tx1"/>
                </a:solidFill>
                <a:latin typeface="+mn-lt"/>
                <a:cs typeface="Arial" panose="020B0604020202020204" pitchFamily="34" charset="0"/>
              </a:rPr>
            </a:br>
            <a:r>
              <a:rPr lang="sv-SE" sz="900" b="0" noProof="1">
                <a:solidFill>
                  <a:schemeClr val="tx1"/>
                </a:solidFill>
                <a:latin typeface="+mn-lt"/>
                <a:cs typeface="Arial" panose="020B0604020202020204" pitchFamily="34" charset="0"/>
              </a:rPr>
              <a:t>viewing of guides</a:t>
            </a:r>
            <a:endParaRPr lang="sv-SE" dirty="0"/>
          </a:p>
        </p:txBody>
      </p:sp>
      <p:sp>
        <p:nvSpPr>
          <p:cNvPr id="15" name="Text Box 48"/>
          <p:cNvSpPr txBox="1">
            <a:spLocks noChangeArrowheads="1"/>
          </p:cNvSpPr>
          <p:nvPr userDrawn="1"/>
        </p:nvSpPr>
        <p:spPr bwMode="auto">
          <a:xfrm>
            <a:off x="7456919" y="1409700"/>
            <a:ext cx="216000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sv-SE" sz="1000" b="1" noProof="1">
                <a:solidFill>
                  <a:schemeClr val="tx1"/>
                </a:solidFill>
                <a:latin typeface="+mn-lt"/>
                <a:cs typeface="Arial" panose="020B0604020202020204" pitchFamily="34" charset="0"/>
              </a:rPr>
              <a:t>Change slide number, </a:t>
            </a:r>
            <a:br>
              <a:rPr lang="en-GB" sz="1000" b="1" noProof="1">
                <a:solidFill>
                  <a:schemeClr val="tx1"/>
                </a:solidFill>
                <a:latin typeface="+mn-lt"/>
                <a:cs typeface="Arial" panose="020B0604020202020204" pitchFamily="34" charset="0"/>
              </a:rPr>
            </a:br>
            <a:r>
              <a:rPr lang="sv-SE" sz="1000" b="1" noProof="1">
                <a:solidFill>
                  <a:schemeClr val="tx1"/>
                </a:solidFill>
                <a:latin typeface="+mn-lt"/>
                <a:cs typeface="Arial" panose="020B0604020202020204" pitchFamily="34" charset="0"/>
              </a:rPr>
              <a:t>date and footer</a:t>
            </a:r>
            <a:endParaRPr lang="sv-SE" dirty="0"/>
          </a:p>
          <a:p>
            <a:pPr marL="0" marR="0" indent="0" algn="l" defTabSz="914400" rtl="0" eaLnBrk="1" fontAlgn="auto" latinLnBrk="0" hangingPunct="1">
              <a:lnSpc>
                <a:spcPct val="100000"/>
              </a:lnSpc>
              <a:spcBef>
                <a:spcPts val="0"/>
              </a:spcBef>
              <a:spcAft>
                <a:spcPts val="600"/>
              </a:spcAft>
              <a:buClrTx/>
              <a:buSzTx/>
              <a:buFontTx/>
              <a:buNone/>
              <a:tabLst/>
              <a:defRPr/>
            </a:pPr>
            <a:r>
              <a:rPr lang="sv-SE" sz="900" b="0" kern="1200" noProof="1">
                <a:solidFill>
                  <a:schemeClr val="tx1"/>
                </a:solidFill>
                <a:latin typeface="+mn-lt"/>
                <a:ea typeface="+mn-ea"/>
                <a:cs typeface="Arial" panose="020B0604020202020204" pitchFamily="34" charset="0"/>
              </a:rPr>
              <a:t>Do this at the very end, so you get </a:t>
            </a:r>
            <a:br>
              <a:rPr lang="en-GB" sz="900" b="0" kern="1200" noProof="1">
                <a:solidFill>
                  <a:schemeClr val="tx1"/>
                </a:solidFill>
                <a:latin typeface="+mn-lt"/>
                <a:ea typeface="+mn-ea"/>
                <a:cs typeface="Arial" panose="020B0604020202020204" pitchFamily="34" charset="0"/>
              </a:rPr>
            </a:br>
            <a:r>
              <a:rPr lang="sv-SE" sz="900" b="0" kern="1200" noProof="1">
                <a:solidFill>
                  <a:schemeClr val="tx1"/>
                </a:solidFill>
                <a:latin typeface="+mn-lt"/>
                <a:ea typeface="+mn-ea"/>
                <a:cs typeface="Arial" panose="020B0604020202020204" pitchFamily="34" charset="0"/>
              </a:rPr>
              <a:t>all the corrections with you</a:t>
            </a:r>
            <a:endParaRPr lang="sv-SE" dirty="0"/>
          </a:p>
          <a:p>
            <a:pPr eaLnBrk="1" hangingPunct="1">
              <a:spcAft>
                <a:spcPts val="600"/>
              </a:spcAft>
              <a:defRPr/>
            </a:pPr>
            <a:r>
              <a:rPr lang="sv-SE" altLang="da-DK" sz="900" b="1" noProof="1">
                <a:solidFill>
                  <a:schemeClr val="tx1"/>
                </a:solidFill>
                <a:latin typeface="+mn-lt"/>
                <a:cs typeface="Arial" panose="020B0604020202020204" pitchFamily="34" charset="0"/>
              </a:rPr>
              <a:t>1. </a:t>
            </a:r>
            <a:r>
              <a:rPr lang="sv-SE" altLang="da-DK" sz="900" noProof="1">
                <a:solidFill>
                  <a:schemeClr val="tx1"/>
                </a:solidFill>
                <a:latin typeface="+mn-lt"/>
                <a:cs typeface="Arial" panose="020B0604020202020204" pitchFamily="34" charset="0"/>
              </a:rPr>
              <a:t>Click the </a:t>
            </a:r>
            <a:r>
              <a:rPr lang="sv-SE" altLang="da-DK" sz="900" b="1" noProof="1">
                <a:solidFill>
                  <a:schemeClr val="tx1"/>
                </a:solidFill>
                <a:latin typeface="+mn-lt"/>
                <a:cs typeface="Arial" panose="020B0604020202020204" pitchFamily="34" charset="0"/>
              </a:rPr>
              <a:t>Insert tab</a:t>
            </a:r>
            <a:endParaRPr lang="sv-SE" altLang="da-DK" sz="900" strike="sngStrike" noProof="1">
              <a:solidFill>
                <a:schemeClr val="tx1"/>
              </a:solidFill>
              <a:latin typeface="+mn-lt"/>
              <a:cs typeface="Arial" panose="020B0604020202020204" pitchFamily="34" charset="0"/>
            </a:endParaRPr>
          </a:p>
          <a:p>
            <a:pPr eaLnBrk="1" hangingPunct="1">
              <a:spcAft>
                <a:spcPts val="600"/>
              </a:spcAft>
              <a:defRPr/>
            </a:pPr>
            <a:r>
              <a:rPr lang="sv-SE" altLang="da-DK" sz="900" b="1" noProof="1">
                <a:solidFill>
                  <a:schemeClr val="tx1"/>
                </a:solidFill>
                <a:latin typeface="+mn-lt"/>
                <a:cs typeface="Arial" panose="020B0604020202020204" pitchFamily="34" charset="0"/>
              </a:rPr>
              <a:t>2. </a:t>
            </a:r>
            <a:r>
              <a:rPr lang="sv-SE" altLang="da-DK" sz="900" b="0" noProof="1">
                <a:solidFill>
                  <a:schemeClr val="tx1"/>
                </a:solidFill>
                <a:latin typeface="+mn-lt"/>
                <a:cs typeface="Arial" panose="020B0604020202020204" pitchFamily="34" charset="0"/>
              </a:rPr>
              <a:t>Click</a:t>
            </a:r>
            <a:r>
              <a:rPr lang="sv-SE" altLang="da-DK" sz="900" b="1" noProof="1">
                <a:solidFill>
                  <a:schemeClr val="tx1"/>
                </a:solidFill>
                <a:latin typeface="+mn-lt"/>
                <a:cs typeface="Arial" panose="020B0604020202020204" pitchFamily="34" charset="0"/>
              </a:rPr>
              <a:t> </a:t>
            </a:r>
            <a:r>
              <a:rPr lang="sv-SE" altLang="da-DK" sz="900" b="0" noProof="1">
                <a:solidFill>
                  <a:schemeClr val="tx1"/>
                </a:solidFill>
                <a:latin typeface="+mn-lt"/>
                <a:cs typeface="Arial" panose="020B0604020202020204" pitchFamily="34" charset="0"/>
              </a:rPr>
              <a:t>on</a:t>
            </a:r>
            <a:r>
              <a:rPr lang="sv-SE" altLang="da-DK" sz="900" b="1" noProof="1">
                <a:solidFill>
                  <a:schemeClr val="tx1"/>
                </a:solidFill>
                <a:latin typeface="+mn-lt"/>
                <a:cs typeface="Arial" panose="020B0604020202020204" pitchFamily="34" charset="0"/>
              </a:rPr>
              <a:t> Header and Footer </a:t>
            </a:r>
            <a:br>
              <a:rPr lang="en-GB" altLang="da-DK" sz="900" b="1"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(write the desired text)</a:t>
            </a:r>
            <a:endParaRPr lang="sv-SE" dirty="0"/>
          </a:p>
          <a:p>
            <a:pPr eaLnBrk="1" hangingPunct="1">
              <a:spcAft>
                <a:spcPts val="600"/>
              </a:spcAft>
              <a:defRPr/>
            </a:pPr>
            <a:r>
              <a:rPr lang="sv-SE" sz="900" b="1" noProof="1">
                <a:solidFill>
                  <a:schemeClr val="tx1"/>
                </a:solidFill>
                <a:latin typeface="+mn-lt"/>
                <a:cs typeface="Arial" panose="020B0604020202020204" pitchFamily="34" charset="0"/>
              </a:rPr>
              <a:t>3. </a:t>
            </a:r>
            <a:r>
              <a:rPr lang="sv-SE" sz="900" noProof="1">
                <a:solidFill>
                  <a:schemeClr val="tx1"/>
                </a:solidFill>
                <a:latin typeface="+mn-lt"/>
                <a:cs typeface="Arial" panose="020B0604020202020204" pitchFamily="34" charset="0"/>
              </a:rPr>
              <a:t>Click </a:t>
            </a:r>
            <a:r>
              <a:rPr lang="sv-SE" sz="900" b="1" noProof="1">
                <a:solidFill>
                  <a:schemeClr val="tx1"/>
                </a:solidFill>
                <a:latin typeface="+mn-lt"/>
                <a:cs typeface="Arial" panose="020B0604020202020204" pitchFamily="34" charset="0"/>
              </a:rPr>
              <a:t>Apply to All</a:t>
            </a:r>
            <a:r>
              <a:rPr lang="sv-SE" sz="900" noProof="1">
                <a:solidFill>
                  <a:schemeClr val="tx1"/>
                </a:solidFill>
                <a:latin typeface="+mn-lt"/>
                <a:cs typeface="Arial" panose="020B0604020202020204" pitchFamily="34" charset="0"/>
              </a:rPr>
              <a:t> or </a:t>
            </a:r>
            <a:r>
              <a:rPr lang="sv-SE" sz="900" b="1" noProof="1">
                <a:solidFill>
                  <a:schemeClr val="tx1"/>
                </a:solidFill>
                <a:latin typeface="+mn-lt"/>
                <a:cs typeface="Arial" panose="020B0604020202020204" pitchFamily="34" charset="0"/>
              </a:rPr>
              <a:t>Apply </a:t>
            </a:r>
            <a:r>
              <a:rPr lang="sv-SE" sz="900" b="0" noProof="1">
                <a:solidFill>
                  <a:schemeClr val="tx1"/>
                </a:solidFill>
                <a:latin typeface="+mn-lt"/>
                <a:cs typeface="Arial" panose="020B0604020202020204" pitchFamily="34" charset="0"/>
              </a:rPr>
              <a:t>if </a:t>
            </a:r>
            <a:br>
              <a:rPr lang="en-GB" sz="900" b="0" noProof="1">
                <a:solidFill>
                  <a:schemeClr val="tx1"/>
                </a:solidFill>
                <a:latin typeface="+mn-lt"/>
                <a:cs typeface="Arial" panose="020B0604020202020204" pitchFamily="34" charset="0"/>
              </a:rPr>
            </a:br>
            <a:r>
              <a:rPr lang="sv-SE" sz="900" b="0" noProof="1">
                <a:solidFill>
                  <a:schemeClr val="tx1"/>
                </a:solidFill>
                <a:latin typeface="+mn-lt"/>
                <a:cs typeface="Arial" panose="020B0604020202020204" pitchFamily="34" charset="0"/>
              </a:rPr>
              <a:t>only used on one slide</a:t>
            </a:r>
            <a:endParaRPr lang="sv-SE" dirty="0"/>
          </a:p>
        </p:txBody>
      </p:sp>
      <p:sp>
        <p:nvSpPr>
          <p:cNvPr id="18" name="AutoShape 4"/>
          <p:cNvSpPr>
            <a:spLocks/>
          </p:cNvSpPr>
          <p:nvPr userDrawn="1"/>
        </p:nvSpPr>
        <p:spPr bwMode="gray">
          <a:xfrm>
            <a:off x="4359622" y="1409700"/>
            <a:ext cx="2160000" cy="78483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sv-SE" sz="1000" b="1" noProof="1">
                <a:solidFill>
                  <a:schemeClr val="tx1"/>
                </a:solidFill>
                <a:latin typeface="+mn-lt"/>
                <a:cs typeface="Arial" panose="020B0604020202020204" pitchFamily="34" charset="0"/>
              </a:rPr>
              <a:t>Insert picture</a:t>
            </a:r>
            <a:endParaRPr lang="sv-SE" dirty="0"/>
          </a:p>
          <a:p>
            <a:pPr eaLnBrk="1" fontAlgn="auto" hangingPunct="1">
              <a:spcBef>
                <a:spcPts val="0"/>
              </a:spcBef>
              <a:spcAft>
                <a:spcPts val="240"/>
              </a:spcAft>
              <a:buFont typeface="+mj-lt"/>
              <a:buNone/>
              <a:defRPr/>
            </a:pPr>
            <a:r>
              <a:rPr lang="sv-SE" sz="900" noProof="1">
                <a:solidFill>
                  <a:schemeClr val="tx1"/>
                </a:solidFill>
                <a:latin typeface="+mn-lt"/>
                <a:cs typeface="Arial" panose="020B0604020202020204" pitchFamily="34" charset="0"/>
              </a:rPr>
              <a:t>On slides with picture placeholder, </a:t>
            </a:r>
            <a:br>
              <a:rPr lang="en-GB" sz="900" noProof="1">
                <a:solidFill>
                  <a:schemeClr val="tx1"/>
                </a:solidFill>
                <a:latin typeface="+mn-lt"/>
                <a:cs typeface="Arial" panose="020B0604020202020204" pitchFamily="34" charset="0"/>
              </a:rPr>
            </a:br>
            <a:r>
              <a:rPr lang="sv-SE" sz="900" noProof="1">
                <a:solidFill>
                  <a:schemeClr val="tx1"/>
                </a:solidFill>
                <a:latin typeface="+mn-lt"/>
                <a:cs typeface="Arial" panose="020B0604020202020204" pitchFamily="34" charset="0"/>
              </a:rPr>
              <a:t>click on the picture</a:t>
            </a:r>
            <a:r>
              <a:rPr lang="sv-SE" sz="900" baseline="0" noProof="1">
                <a:solidFill>
                  <a:schemeClr val="tx1"/>
                </a:solidFill>
                <a:latin typeface="+mn-lt"/>
                <a:cs typeface="Arial" panose="020B0604020202020204" pitchFamily="34" charset="0"/>
              </a:rPr>
              <a:t> </a:t>
            </a:r>
            <a:r>
              <a:rPr lang="sv-SE" sz="900" noProof="1">
                <a:solidFill>
                  <a:schemeClr val="tx1"/>
                </a:solidFill>
                <a:latin typeface="+mn-lt"/>
                <a:cs typeface="Arial" panose="020B0604020202020204" pitchFamily="34" charset="0"/>
              </a:rPr>
              <a:t>placeholder and</a:t>
            </a:r>
            <a:r>
              <a:rPr lang="sv-SE" sz="900" baseline="0" noProof="1">
                <a:solidFill>
                  <a:schemeClr val="tx1"/>
                </a:solidFill>
                <a:latin typeface="+mn-lt"/>
                <a:cs typeface="Arial" panose="020B0604020202020204" pitchFamily="34" charset="0"/>
              </a:rPr>
              <a:t> </a:t>
            </a:r>
            <a:br>
              <a:rPr lang="en-GB" sz="900" baseline="0" noProof="1">
                <a:solidFill>
                  <a:schemeClr val="tx1"/>
                </a:solidFill>
                <a:latin typeface="+mn-lt"/>
                <a:cs typeface="Arial" panose="020B0604020202020204" pitchFamily="34" charset="0"/>
              </a:rPr>
            </a:br>
            <a:r>
              <a:rPr lang="sv-SE" sz="900" dirty="0"/>
              <a:t>insert picture via </a:t>
            </a:r>
            <a:r>
              <a:rPr lang="sv-SE" sz="900" b="1" dirty="0"/>
              <a:t>Add Images</a:t>
            </a:r>
            <a:r>
              <a:rPr lang="sv-SE" sz="900" dirty="0"/>
              <a:t>-button </a:t>
            </a:r>
            <a:br>
              <a:rPr lang="en-GB" sz="900" dirty="0"/>
            </a:br>
            <a:r>
              <a:rPr lang="sv-SE" sz="900" dirty="0"/>
              <a:t>in the </a:t>
            </a:r>
            <a:r>
              <a:rPr lang="sv-SE" sz="900" b="1" dirty="0"/>
              <a:t>NORDEN-</a:t>
            </a:r>
            <a:r>
              <a:rPr lang="sv-SE" sz="900" baseline="0" dirty="0"/>
              <a:t>TAB</a:t>
            </a:r>
            <a:endParaRPr lang="sv-SE" sz="900" b="1" noProof="1">
              <a:solidFill>
                <a:schemeClr val="tx1"/>
              </a:solidFill>
              <a:latin typeface="+mn-lt"/>
              <a:cs typeface="Arial" panose="020B0604020202020204" pitchFamily="34" charset="0"/>
            </a:endParaRPr>
          </a:p>
        </p:txBody>
      </p:sp>
      <p:sp>
        <p:nvSpPr>
          <p:cNvPr id="22" name="TextBox 12"/>
          <p:cNvSpPr txBox="1">
            <a:spLocks noChangeArrowheads="1"/>
          </p:cNvSpPr>
          <p:nvPr userDrawn="1"/>
        </p:nvSpPr>
        <p:spPr bwMode="auto">
          <a:xfrm>
            <a:off x="4359622" y="2220228"/>
            <a:ext cx="2160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eaLnBrk="1" hangingPunct="1">
              <a:spcBef>
                <a:spcPts val="0"/>
              </a:spcBef>
              <a:spcAft>
                <a:spcPts val="600"/>
              </a:spcAft>
              <a:buFontTx/>
              <a:buNone/>
              <a:defRPr/>
            </a:pPr>
            <a:endParaRPr lang="sv-SE" sz="1000" b="1" noProof="1">
              <a:solidFill>
                <a:schemeClr val="tx1"/>
              </a:solidFill>
              <a:latin typeface="+mn-lt"/>
              <a:cs typeface="Arial" panose="020B0604020202020204" pitchFamily="34" charset="0"/>
            </a:endParaRPr>
          </a:p>
          <a:p>
            <a:pPr algn="l" eaLnBrk="1" hangingPunct="1">
              <a:spcBef>
                <a:spcPts val="0"/>
              </a:spcBef>
              <a:spcAft>
                <a:spcPts val="600"/>
              </a:spcAft>
              <a:buFontTx/>
              <a:buNone/>
              <a:defRPr/>
            </a:pPr>
            <a:r>
              <a:rPr lang="sv-SE" sz="1000" b="1" noProof="1">
                <a:solidFill>
                  <a:schemeClr val="tx1"/>
                </a:solidFill>
                <a:latin typeface="+mn-lt"/>
                <a:cs typeface="Arial" panose="020B0604020202020204" pitchFamily="34" charset="0"/>
              </a:rPr>
              <a:t>Change</a:t>
            </a:r>
            <a:r>
              <a:rPr lang="sv-SE" sz="1000" b="1" baseline="0" noProof="1">
                <a:solidFill>
                  <a:schemeClr val="tx1"/>
                </a:solidFill>
                <a:latin typeface="+mn-lt"/>
                <a:cs typeface="Arial" panose="020B0604020202020204" pitchFamily="34" charset="0"/>
              </a:rPr>
              <a:t> picture</a:t>
            </a:r>
            <a:endParaRPr lang="sv-SE" sz="1000" b="1" noProof="1">
              <a:solidFill>
                <a:schemeClr val="tx1"/>
              </a:solidFill>
              <a:latin typeface="+mn-lt"/>
              <a:cs typeface="Arial" panose="020B0604020202020204" pitchFamily="34" charset="0"/>
            </a:endParaRPr>
          </a:p>
          <a:p>
            <a:pPr algn="l" eaLnBrk="1" hangingPunct="1">
              <a:spcBef>
                <a:spcPts val="0"/>
              </a:spcBef>
              <a:spcAft>
                <a:spcPts val="600"/>
              </a:spcAft>
              <a:buFontTx/>
              <a:buNone/>
              <a:defRPr/>
            </a:pPr>
            <a:r>
              <a:rPr lang="sv-SE" sz="900" b="1" noProof="1">
                <a:solidFill>
                  <a:schemeClr val="tx1"/>
                </a:solidFill>
                <a:latin typeface="+mn-lt"/>
                <a:cs typeface="Arial" panose="020B0604020202020204" pitchFamily="34" charset="0"/>
              </a:rPr>
              <a:t>1. </a:t>
            </a:r>
            <a:r>
              <a:rPr lang="sv-SE" sz="900" b="0" noProof="1">
                <a:solidFill>
                  <a:schemeClr val="tx1"/>
                </a:solidFill>
                <a:latin typeface="+mn-lt"/>
                <a:cs typeface="Arial" panose="020B0604020202020204" pitchFamily="34" charset="0"/>
              </a:rPr>
              <a:t>Click</a:t>
            </a:r>
            <a:r>
              <a:rPr lang="sv-SE" sz="900" b="1" noProof="1">
                <a:solidFill>
                  <a:schemeClr val="tx1"/>
                </a:solidFill>
                <a:latin typeface="+mn-lt"/>
                <a:cs typeface="Arial" panose="020B0604020202020204" pitchFamily="34" charset="0"/>
              </a:rPr>
              <a:t> </a:t>
            </a:r>
            <a:r>
              <a:rPr lang="sv-SE" sz="900" b="1" dirty="0">
                <a:latin typeface="+mn-lt"/>
              </a:rPr>
              <a:t>NORDEN</a:t>
            </a:r>
            <a:r>
              <a:rPr lang="sv-SE" sz="900" b="0" baseline="0" dirty="0">
                <a:latin typeface="+mn-lt"/>
              </a:rPr>
              <a:t>-TAB and</a:t>
            </a:r>
            <a:r>
              <a:rPr lang="sv-SE" sz="900" baseline="0" dirty="0">
                <a:latin typeface="+mn-lt"/>
              </a:rPr>
              <a:t> </a:t>
            </a:r>
            <a:r>
              <a:rPr lang="sv-SE" sz="900" b="0" baseline="0" noProof="1">
                <a:solidFill>
                  <a:schemeClr val="tx1"/>
                </a:solidFill>
                <a:latin typeface="+mn-lt"/>
                <a:cs typeface="Arial" panose="020B0604020202020204" pitchFamily="34" charset="0"/>
              </a:rPr>
              <a:t>c</a:t>
            </a:r>
            <a:r>
              <a:rPr lang="sv-SE" sz="900" b="0" noProof="1">
                <a:solidFill>
                  <a:schemeClr val="tx1"/>
                </a:solidFill>
                <a:latin typeface="+mn-lt"/>
                <a:cs typeface="Arial" panose="020B0604020202020204" pitchFamily="34" charset="0"/>
              </a:rPr>
              <a:t>lick </a:t>
            </a:r>
            <a:br>
              <a:rPr lang="en-GB" sz="900" b="0" noProof="1">
                <a:solidFill>
                  <a:schemeClr val="tx1"/>
                </a:solidFill>
                <a:latin typeface="+mn-lt"/>
                <a:cs typeface="Arial" panose="020B0604020202020204" pitchFamily="34" charset="0"/>
              </a:rPr>
            </a:br>
            <a:r>
              <a:rPr lang="sv-SE" sz="900" b="1" noProof="1">
                <a:solidFill>
                  <a:schemeClr val="tx1"/>
                </a:solidFill>
                <a:latin typeface="+mn-lt"/>
                <a:cs typeface="Arial" panose="020B0604020202020204" pitchFamily="34" charset="0"/>
              </a:rPr>
              <a:t>Images Tools</a:t>
            </a:r>
            <a:r>
              <a:rPr lang="sv-SE" sz="900" b="0" baseline="0" noProof="1">
                <a:solidFill>
                  <a:schemeClr val="tx1"/>
                </a:solidFill>
                <a:latin typeface="+mn-lt"/>
                <a:cs typeface="Arial" panose="020B0604020202020204" pitchFamily="34" charset="0"/>
              </a:rPr>
              <a:t> drop down button, </a:t>
            </a:r>
            <a:br>
              <a:rPr lang="en-GB" sz="900" b="0" baseline="0" noProof="1">
                <a:solidFill>
                  <a:schemeClr val="tx1"/>
                </a:solidFill>
                <a:latin typeface="+mn-lt"/>
                <a:cs typeface="Arial" panose="020B0604020202020204" pitchFamily="34" charset="0"/>
              </a:rPr>
            </a:br>
            <a:r>
              <a:rPr lang="sv-SE" sz="900" b="0" baseline="0" noProof="1">
                <a:solidFill>
                  <a:schemeClr val="tx1"/>
                </a:solidFill>
                <a:latin typeface="+mn-lt"/>
                <a:cs typeface="Arial" panose="020B0604020202020204" pitchFamily="34" charset="0"/>
              </a:rPr>
              <a:t>choose </a:t>
            </a:r>
            <a:r>
              <a:rPr lang="sv-SE" sz="900" b="1" baseline="0" noProof="1">
                <a:solidFill>
                  <a:schemeClr val="tx1"/>
                </a:solidFill>
                <a:latin typeface="+mn-lt"/>
                <a:cs typeface="Arial" panose="020B0604020202020204" pitchFamily="34" charset="0"/>
              </a:rPr>
              <a:t>Crop</a:t>
            </a:r>
            <a:r>
              <a:rPr lang="sv-SE" sz="900" b="1" noProof="1">
                <a:solidFill>
                  <a:schemeClr val="tx1"/>
                </a:solidFill>
                <a:latin typeface="+mn-lt"/>
                <a:cs typeface="Arial" panose="020B0604020202020204" pitchFamily="34" charset="0"/>
              </a:rPr>
              <a:t> </a:t>
            </a:r>
            <a:r>
              <a:rPr lang="sv-SE" sz="900" b="0" noProof="1">
                <a:solidFill>
                  <a:schemeClr val="tx1"/>
                </a:solidFill>
                <a:latin typeface="+mn-lt"/>
                <a:cs typeface="Arial" panose="020B0604020202020204" pitchFamily="34" charset="0"/>
              </a:rPr>
              <a:t>to change</a:t>
            </a:r>
            <a:r>
              <a:rPr lang="sv-SE" sz="900" b="0" kern="1200" noProof="1">
                <a:solidFill>
                  <a:schemeClr val="tx1"/>
                </a:solidFill>
                <a:latin typeface="+mn-lt"/>
                <a:ea typeface="+mn-ea"/>
                <a:cs typeface="Arial" panose="020B0604020202020204" pitchFamily="34" charset="0"/>
              </a:rPr>
              <a:t> size</a:t>
            </a:r>
            <a:r>
              <a:rPr lang="sv-SE" sz="900" b="0" kern="1200" baseline="0" noProof="1">
                <a:solidFill>
                  <a:schemeClr val="tx1"/>
                </a:solidFill>
                <a:latin typeface="+mn-lt"/>
                <a:ea typeface="+mn-ea"/>
                <a:cs typeface="Arial" panose="020B0604020202020204" pitchFamily="34" charset="0"/>
              </a:rPr>
              <a:t> or</a:t>
            </a:r>
            <a:r>
              <a:rPr lang="sv-SE" sz="900" b="0" strike="noStrike" kern="1200" baseline="0" noProof="1">
                <a:solidFill>
                  <a:schemeClr val="tx1"/>
                </a:solidFill>
                <a:latin typeface="+mn-lt"/>
                <a:ea typeface="+mn-ea"/>
                <a:cs typeface="Arial" panose="020B0604020202020204" pitchFamily="34" charset="0"/>
              </a:rPr>
              <a:t> </a:t>
            </a:r>
            <a:r>
              <a:rPr lang="sv-SE" sz="900" b="0" strike="noStrike" noProof="1">
                <a:solidFill>
                  <a:schemeClr val="tx1"/>
                </a:solidFill>
                <a:latin typeface="+mn-lt"/>
                <a:cs typeface="Arial" panose="020B0604020202020204" pitchFamily="34" charset="0"/>
              </a:rPr>
              <a:t>focus</a:t>
            </a:r>
            <a:br>
              <a:rPr lang="en-GB" sz="900" b="0" strike="noStrike" noProof="1">
                <a:solidFill>
                  <a:schemeClr val="tx1"/>
                </a:solidFill>
                <a:latin typeface="+mn-lt"/>
                <a:cs typeface="Arial" panose="020B0604020202020204" pitchFamily="34" charset="0"/>
              </a:rPr>
            </a:br>
            <a:r>
              <a:rPr lang="sv-SE" sz="900" b="0" noProof="1">
                <a:solidFill>
                  <a:schemeClr val="tx1"/>
                </a:solidFill>
                <a:latin typeface="+mn-lt"/>
                <a:cs typeface="Arial" panose="020B0604020202020204" pitchFamily="34" charset="0"/>
              </a:rPr>
              <a:t>of the picture</a:t>
            </a:r>
            <a:endParaRPr lang="sv-SE" sz="900" b="0" strike="sngStrike" noProof="1">
              <a:solidFill>
                <a:schemeClr val="tx1"/>
              </a:solidFill>
              <a:latin typeface="+mn-lt"/>
              <a:cs typeface="Arial" panose="020B0604020202020204" pitchFamily="34" charset="0"/>
            </a:endParaRPr>
          </a:p>
          <a:p>
            <a:pPr algn="l" eaLnBrk="1" hangingPunct="1">
              <a:spcBef>
                <a:spcPct val="0"/>
              </a:spcBef>
              <a:spcAft>
                <a:spcPts val="600"/>
              </a:spcAft>
              <a:buFontTx/>
              <a:buNone/>
              <a:defRPr/>
            </a:pPr>
            <a:r>
              <a:rPr lang="sv-SE" altLang="da-DK" sz="900" b="1" noProof="1">
                <a:solidFill>
                  <a:schemeClr val="tx1"/>
                </a:solidFill>
                <a:latin typeface="+mn-lt"/>
                <a:cs typeface="Arial" panose="020B0604020202020204" pitchFamily="34" charset="0"/>
              </a:rPr>
              <a:t>2. </a:t>
            </a:r>
            <a:r>
              <a:rPr lang="sv-SE"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hold </a:t>
            </a:r>
            <a:r>
              <a:rPr lang="sv-SE" altLang="da-DK" sz="900" b="1" noProof="1">
                <a:solidFill>
                  <a:schemeClr val="tx1"/>
                </a:solidFill>
                <a:latin typeface="+mn-lt"/>
                <a:cs typeface="Arial" panose="020B0604020202020204" pitchFamily="34" charset="0"/>
              </a:rPr>
              <a:t>SHIFT-</a:t>
            </a:r>
            <a:r>
              <a:rPr lang="sv-SE"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dragging the corners of the </a:t>
            </a:r>
            <a:r>
              <a:rPr lang="sv-SE" altLang="da-DK" sz="900" b="0" kern="1200" noProof="1">
                <a:solidFill>
                  <a:schemeClr val="tx1"/>
                </a:solidFill>
                <a:latin typeface="+mn-lt"/>
                <a:ea typeface="+mn-ea"/>
                <a:cs typeface="Arial" panose="020B0604020202020204" pitchFamily="34" charset="0"/>
              </a:rPr>
              <a:t>picture</a:t>
            </a:r>
            <a:endParaRPr lang="sv-SE" dirty="0"/>
          </a:p>
          <a:p>
            <a:pPr algn="l" eaLnBrk="1" hangingPunct="1">
              <a:spcBef>
                <a:spcPct val="0"/>
              </a:spcBef>
              <a:spcAft>
                <a:spcPts val="600"/>
              </a:spcAft>
              <a:buFontTx/>
              <a:buNone/>
              <a:defRPr/>
            </a:pPr>
            <a:r>
              <a:rPr lang="sv-SE" altLang="da-DK" sz="900" b="1" noProof="1">
                <a:solidFill>
                  <a:schemeClr val="tx1"/>
                </a:solidFill>
                <a:latin typeface="+mn-lt"/>
                <a:cs typeface="Arial" panose="020B0604020202020204" pitchFamily="34" charset="0"/>
              </a:rPr>
              <a:t>Hint:</a:t>
            </a:r>
            <a:r>
              <a:rPr lang="sv-SE" altLang="da-DK" sz="900" b="0" noProof="1">
                <a:solidFill>
                  <a:schemeClr val="tx1"/>
                </a:solidFill>
                <a:latin typeface="+mn-lt"/>
                <a:cs typeface="Arial" panose="020B0604020202020204" pitchFamily="34" charset="0"/>
              </a:rPr>
              <a:t> If you delete the picture and </a:t>
            </a:r>
            <a:br>
              <a:rPr lang="en-GB"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lie in front of the text or graphic</a:t>
            </a:r>
            <a:r>
              <a:rPr lang="sv-SE" altLang="da-DK" sz="900" b="0" strike="noStrike" noProof="1">
                <a:solidFill>
                  <a:schemeClr val="tx1"/>
                </a:solidFill>
                <a:latin typeface="+mn-lt"/>
                <a:cs typeface="Arial" panose="020B0604020202020204" pitchFamily="34" charset="0"/>
              </a:rPr>
              <a:t>,</a:t>
            </a:r>
            <a:r>
              <a:rPr lang="sv-SE" altLang="da-DK" sz="900" b="0" strike="sngStrike" noProof="1">
                <a:solidFill>
                  <a:schemeClr val="tx1"/>
                </a:solidFill>
                <a:latin typeface="+mn-lt"/>
                <a:cs typeface="Arial" panose="020B0604020202020204" pitchFamily="34" charset="0"/>
              </a:rPr>
              <a:t> </a:t>
            </a:r>
            <a:br>
              <a:rPr lang="en-GB" altLang="da-DK" sz="900" b="0" noProof="1">
                <a:solidFill>
                  <a:schemeClr val="tx1"/>
                </a:solidFill>
                <a:latin typeface="+mn-lt"/>
                <a:cs typeface="Arial" panose="020B0604020202020204" pitchFamily="34" charset="0"/>
              </a:rPr>
            </a:br>
            <a:r>
              <a:rPr lang="sv-SE" altLang="da-DK" sz="900" b="0" strike="noStrike" noProof="1">
                <a:solidFill>
                  <a:schemeClr val="tx1"/>
                </a:solidFill>
                <a:latin typeface="+mn-lt"/>
                <a:cs typeface="Arial" panose="020B0604020202020204" pitchFamily="34" charset="0"/>
              </a:rPr>
              <a:t>if</a:t>
            </a:r>
            <a:r>
              <a:rPr lang="sv-SE" altLang="da-DK" sz="900" b="0" noProof="1">
                <a:solidFill>
                  <a:schemeClr val="tx1"/>
                </a:solidFill>
                <a:latin typeface="+mn-lt"/>
                <a:cs typeface="Arial" panose="020B0604020202020204" pitchFamily="34" charset="0"/>
              </a:rPr>
              <a:t> this happens, select the picture, </a:t>
            </a:r>
            <a:br>
              <a:rPr lang="en-GB"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right-click and choose </a:t>
            </a:r>
            <a:r>
              <a:rPr lang="sv-SE" altLang="da-DK" sz="900" b="1" noProof="1">
                <a:solidFill>
                  <a:schemeClr val="tx1"/>
                </a:solidFill>
                <a:latin typeface="+mn-lt"/>
                <a:cs typeface="Arial" panose="020B0604020202020204" pitchFamily="34" charset="0"/>
              </a:rPr>
              <a:t>Send to Back</a:t>
            </a:r>
            <a:endParaRPr lang="sv-SE" dirty="0"/>
          </a:p>
          <a:p>
            <a:pPr algn="l" eaLnBrk="1" hangingPunct="1">
              <a:spcBef>
                <a:spcPct val="0"/>
              </a:spcBef>
              <a:spcAft>
                <a:spcPts val="600"/>
              </a:spcAft>
              <a:buFontTx/>
              <a:buNone/>
              <a:defRPr/>
            </a:pPr>
            <a:endParaRPr lang="sv-SE" altLang="da-DK" sz="900" b="0" noProof="1">
              <a:solidFill>
                <a:schemeClr val="tx1"/>
              </a:solidFill>
              <a:latin typeface="+mn-lt"/>
              <a:cs typeface="Arial" panose="020B0604020202020204" pitchFamily="34" charset="0"/>
            </a:endParaRPr>
          </a:p>
        </p:txBody>
      </p:sp>
      <p:sp>
        <p:nvSpPr>
          <p:cNvPr id="12" name="Text Box 48"/>
          <p:cNvSpPr txBox="1">
            <a:spLocks noChangeArrowheads="1"/>
          </p:cNvSpPr>
          <p:nvPr userDrawn="1"/>
        </p:nvSpPr>
        <p:spPr bwMode="auto">
          <a:xfrm>
            <a:off x="693739" y="3277385"/>
            <a:ext cx="21600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sv-SE" sz="1000" b="1" noProof="1">
                <a:solidFill>
                  <a:schemeClr val="tx1"/>
                </a:solidFill>
                <a:latin typeface="+mn-lt"/>
                <a:cs typeface="Arial" panose="020B0604020202020204" pitchFamily="34" charset="0"/>
              </a:rPr>
              <a:t>Use layouts</a:t>
            </a:r>
            <a:endParaRPr lang="sv-SE" dirty="0"/>
          </a:p>
          <a:p>
            <a:pPr eaLnBrk="1" hangingPunct="1">
              <a:spcAft>
                <a:spcPts val="600"/>
              </a:spcAft>
              <a:defRPr/>
            </a:pPr>
            <a:r>
              <a:rPr lang="sv-SE" altLang="da-DK" sz="900" b="1" noProof="1">
                <a:solidFill>
                  <a:schemeClr val="tx1"/>
                </a:solidFill>
                <a:latin typeface="+mn-lt"/>
                <a:cs typeface="Arial" panose="020B0604020202020204" pitchFamily="34" charset="0"/>
              </a:rPr>
              <a:t>1. </a:t>
            </a:r>
            <a:r>
              <a:rPr lang="sv-SE" altLang="da-DK" sz="900" noProof="1">
                <a:solidFill>
                  <a:schemeClr val="tx1"/>
                </a:solidFill>
                <a:latin typeface="+mn-lt"/>
                <a:cs typeface="Arial" panose="020B0604020202020204" pitchFamily="34" charset="0"/>
              </a:rPr>
              <a:t>Click the </a:t>
            </a:r>
            <a:r>
              <a:rPr lang="sv-SE" altLang="da-DK" sz="900" b="1" noProof="1">
                <a:solidFill>
                  <a:schemeClr val="tx1"/>
                </a:solidFill>
                <a:latin typeface="+mn-lt"/>
                <a:cs typeface="Arial" panose="020B0604020202020204" pitchFamily="34" charset="0"/>
              </a:rPr>
              <a:t>Home tab</a:t>
            </a:r>
            <a:endParaRPr lang="sv-SE" altLang="da-DK" sz="900" b="0" strike="sngStrike" noProof="1">
              <a:solidFill>
                <a:schemeClr val="tx1"/>
              </a:solidFill>
              <a:latin typeface="+mn-lt"/>
              <a:cs typeface="Arial" panose="020B0604020202020204" pitchFamily="34" charset="0"/>
            </a:endParaRPr>
          </a:p>
          <a:p>
            <a:pPr eaLnBrk="1" hangingPunct="1">
              <a:spcAft>
                <a:spcPts val="600"/>
              </a:spcAft>
              <a:defRPr/>
            </a:pPr>
            <a:r>
              <a:rPr lang="sv-SE" altLang="da-DK" sz="900" b="1" noProof="1">
                <a:solidFill>
                  <a:schemeClr val="tx1"/>
                </a:solidFill>
                <a:latin typeface="+mn-lt"/>
                <a:cs typeface="Arial" panose="020B0604020202020204" pitchFamily="34" charset="0"/>
              </a:rPr>
              <a:t>2.</a:t>
            </a:r>
            <a:r>
              <a:rPr lang="sv-SE" altLang="da-DK" sz="900" b="1" baseline="0" noProof="1">
                <a:solidFill>
                  <a:schemeClr val="tx1"/>
                </a:solidFill>
                <a:latin typeface="+mn-lt"/>
                <a:cs typeface="Arial" panose="020B0604020202020204" pitchFamily="34" charset="0"/>
              </a:rPr>
              <a:t> </a:t>
            </a:r>
            <a:r>
              <a:rPr lang="sv-SE" altLang="da-DK" sz="900" noProof="1">
                <a:solidFill>
                  <a:schemeClr val="tx1"/>
                </a:solidFill>
                <a:latin typeface="+mn-lt"/>
                <a:cs typeface="Arial" panose="020B0604020202020204" pitchFamily="34" charset="0"/>
              </a:rPr>
              <a:t>Click the </a:t>
            </a:r>
            <a:r>
              <a:rPr lang="sv-SE" altLang="da-DK" sz="900" b="1" baseline="0" noProof="1">
                <a:solidFill>
                  <a:schemeClr val="tx1"/>
                </a:solidFill>
                <a:latin typeface="+mn-lt"/>
                <a:cs typeface="Arial" panose="020B0604020202020204" pitchFamily="34" charset="0"/>
              </a:rPr>
              <a:t>New Slide</a:t>
            </a:r>
            <a:r>
              <a:rPr lang="sv-SE" altLang="da-DK" sz="900" b="1" noProof="1">
                <a:solidFill>
                  <a:schemeClr val="tx1"/>
                </a:solidFill>
                <a:latin typeface="+mn-lt"/>
                <a:cs typeface="Arial" panose="020B0604020202020204" pitchFamily="34" charset="0"/>
              </a:rPr>
              <a:t> </a:t>
            </a:r>
            <a:r>
              <a:rPr lang="sv-SE" altLang="da-DK" sz="900" noProof="1">
                <a:solidFill>
                  <a:schemeClr val="tx1"/>
                </a:solidFill>
                <a:latin typeface="+mn-lt"/>
                <a:cs typeface="Arial" panose="020B0604020202020204" pitchFamily="34" charset="0"/>
              </a:rPr>
              <a:t>menu to insert</a:t>
            </a:r>
            <a:r>
              <a:rPr lang="sv-SE" altLang="da-DK" sz="900" baseline="0" noProof="1">
                <a:solidFill>
                  <a:schemeClr val="tx1"/>
                </a:solidFill>
                <a:latin typeface="+mn-lt"/>
                <a:cs typeface="Arial" panose="020B0604020202020204" pitchFamily="34" charset="0"/>
              </a:rPr>
              <a:t> </a:t>
            </a:r>
            <a:r>
              <a:rPr lang="sv-SE" altLang="da-DK" sz="900" noProof="1">
                <a:solidFill>
                  <a:schemeClr val="tx1"/>
                </a:solidFill>
                <a:latin typeface="+mn-lt"/>
                <a:cs typeface="Arial" panose="020B0604020202020204" pitchFamily="34" charset="0"/>
              </a:rPr>
              <a:t>new slide</a:t>
            </a:r>
            <a:endParaRPr lang="sv-SE" dirty="0"/>
          </a:p>
          <a:p>
            <a:pPr eaLnBrk="1" hangingPunct="1">
              <a:spcAft>
                <a:spcPts val="240"/>
              </a:spcAft>
              <a:defRPr/>
            </a:pPr>
            <a:r>
              <a:rPr lang="sv-SE" altLang="da-DK" sz="900" b="1" noProof="1">
                <a:solidFill>
                  <a:schemeClr val="tx1"/>
                </a:solidFill>
                <a:latin typeface="+mn-lt"/>
                <a:cs typeface="Arial" panose="020B0604020202020204" pitchFamily="34" charset="0"/>
              </a:rPr>
              <a:t>3. </a:t>
            </a:r>
            <a:r>
              <a:rPr lang="sv-SE" altLang="da-DK" sz="900" noProof="1">
                <a:solidFill>
                  <a:schemeClr val="tx1"/>
                </a:solidFill>
                <a:latin typeface="+mn-lt"/>
                <a:cs typeface="Arial" panose="020B0604020202020204" pitchFamily="34" charset="0"/>
              </a:rPr>
              <a:t>Choose </a:t>
            </a:r>
            <a:r>
              <a:rPr lang="sv-SE" altLang="da-DK" sz="900" b="1" noProof="1">
                <a:solidFill>
                  <a:schemeClr val="tx1"/>
                </a:solidFill>
                <a:latin typeface="+mn-lt"/>
                <a:cs typeface="Arial" panose="020B0604020202020204" pitchFamily="34" charset="0"/>
              </a:rPr>
              <a:t>Layout</a:t>
            </a:r>
            <a:r>
              <a:rPr lang="sv-SE" altLang="da-DK" sz="900" baseline="0" noProof="1">
                <a:solidFill>
                  <a:schemeClr val="tx1"/>
                </a:solidFill>
                <a:latin typeface="+mn-lt"/>
                <a:cs typeface="Arial" panose="020B0604020202020204" pitchFamily="34" charset="0"/>
              </a:rPr>
              <a:t> to change an appropriate layout from the </a:t>
            </a:r>
            <a:br>
              <a:rPr lang="en-GB" altLang="da-DK" sz="900" baseline="0" noProof="1">
                <a:solidFill>
                  <a:schemeClr val="tx1"/>
                </a:solidFill>
                <a:latin typeface="+mn-lt"/>
                <a:cs typeface="Arial" panose="020B0604020202020204" pitchFamily="34" charset="0"/>
              </a:rPr>
            </a:br>
            <a:r>
              <a:rPr lang="sv-SE" altLang="da-DK" sz="900" strike="noStrike" baseline="0" noProof="1">
                <a:solidFill>
                  <a:schemeClr val="tx1"/>
                </a:solidFill>
                <a:latin typeface="+mn-lt"/>
                <a:cs typeface="Arial" panose="020B0604020202020204" pitchFamily="34" charset="0"/>
              </a:rPr>
              <a:t>"</a:t>
            </a:r>
            <a:r>
              <a:rPr lang="sv-SE" altLang="da-DK" sz="900" baseline="0" noProof="1">
                <a:solidFill>
                  <a:schemeClr val="tx1"/>
                </a:solidFill>
                <a:latin typeface="+mn-lt"/>
                <a:cs typeface="Arial" panose="020B0604020202020204" pitchFamily="34" charset="0"/>
              </a:rPr>
              <a:t>drop down</a:t>
            </a:r>
            <a:r>
              <a:rPr lang="sv-SE" altLang="da-DK" sz="900" strike="noStrike" baseline="0" noProof="1">
                <a:solidFill>
                  <a:schemeClr val="tx1"/>
                </a:solidFill>
                <a:latin typeface="+mn-lt"/>
                <a:cs typeface="Arial" panose="020B0604020202020204" pitchFamily="34" charset="0"/>
              </a:rPr>
              <a:t>"</a:t>
            </a:r>
            <a:r>
              <a:rPr lang="sv-SE" altLang="da-DK" sz="900" baseline="0" noProof="1">
                <a:solidFill>
                  <a:schemeClr val="tx1"/>
                </a:solidFill>
                <a:latin typeface="+mn-lt"/>
                <a:cs typeface="Arial" panose="020B0604020202020204" pitchFamily="34" charset="0"/>
              </a:rPr>
              <a:t> menu </a:t>
            </a:r>
            <a:endParaRPr lang="sv-SE" sz="900" b="1" noProof="1">
              <a:solidFill>
                <a:schemeClr val="tx1"/>
              </a:solidFill>
              <a:latin typeface="+mn-lt"/>
              <a:cs typeface="Arial" panose="020B0604020202020204" pitchFamily="34" charset="0"/>
            </a:endParaRPr>
          </a:p>
        </p:txBody>
      </p:sp>
      <p:sp>
        <p:nvSpPr>
          <p:cNvPr id="27" name="AutoShape 4"/>
          <p:cNvSpPr>
            <a:spLocks/>
          </p:cNvSpPr>
          <p:nvPr userDrawn="1"/>
        </p:nvSpPr>
        <p:spPr bwMode="gray">
          <a:xfrm>
            <a:off x="706058" y="4709084"/>
            <a:ext cx="2160000" cy="91307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sv-SE" sz="1000" b="1" noProof="1">
                <a:solidFill>
                  <a:schemeClr val="tx1"/>
                </a:solidFill>
                <a:latin typeface="+mn-lt"/>
                <a:cs typeface="Arial" panose="020B0604020202020204" pitchFamily="34" charset="0"/>
              </a:rPr>
              <a:t>Reset slide</a:t>
            </a:r>
            <a:endParaRPr lang="sv-SE" dirty="0"/>
          </a:p>
          <a:p>
            <a:pPr marL="0" marR="0" indent="0" algn="l" defTabSz="914400" rtl="0" eaLnBrk="1" fontAlgn="auto" latinLnBrk="0" hangingPunct="1">
              <a:lnSpc>
                <a:spcPct val="100000"/>
              </a:lnSpc>
              <a:spcBef>
                <a:spcPts val="0"/>
              </a:spcBef>
              <a:spcAft>
                <a:spcPts val="600"/>
              </a:spcAft>
              <a:buClrTx/>
              <a:buSzTx/>
              <a:buFont typeface="+mj-lt"/>
              <a:buNone/>
              <a:tabLst/>
              <a:defRPr/>
            </a:pPr>
            <a:r>
              <a:rPr lang="sv-SE" altLang="da-DK" sz="900" b="1" noProof="1">
                <a:solidFill>
                  <a:schemeClr val="tx1"/>
                </a:solidFill>
                <a:latin typeface="+mn-lt"/>
                <a:cs typeface="Arial" panose="020B0604020202020204" pitchFamily="34" charset="0"/>
              </a:rPr>
              <a:t>1.</a:t>
            </a:r>
            <a:r>
              <a:rPr lang="sv-SE" altLang="da-DK" sz="900" noProof="1">
                <a:solidFill>
                  <a:schemeClr val="tx1"/>
                </a:solidFill>
                <a:latin typeface="+mn-lt"/>
                <a:cs typeface="Arial" panose="020B0604020202020204" pitchFamily="34" charset="0"/>
              </a:rPr>
              <a:t> Click the </a:t>
            </a:r>
            <a:r>
              <a:rPr lang="sv-SE" altLang="da-DK" sz="900" b="1" noProof="1">
                <a:solidFill>
                  <a:schemeClr val="tx1"/>
                </a:solidFill>
                <a:latin typeface="+mn-lt"/>
                <a:cs typeface="Arial" panose="020B0604020202020204" pitchFamily="34" charset="0"/>
              </a:rPr>
              <a:t>Home tab</a:t>
            </a:r>
            <a:endParaRPr lang="sv-SE" altLang="da-DK" sz="90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240"/>
              </a:spcAft>
              <a:buClrTx/>
              <a:buSzTx/>
              <a:buFont typeface="+mj-lt"/>
              <a:buNone/>
              <a:tabLst/>
              <a:defRPr/>
            </a:pPr>
            <a:r>
              <a:rPr lang="sv-SE" altLang="da-DK" sz="900" b="1" noProof="1">
                <a:solidFill>
                  <a:schemeClr val="tx1"/>
                </a:solidFill>
                <a:latin typeface="+mn-lt"/>
                <a:cs typeface="Arial" panose="020B0604020202020204" pitchFamily="34" charset="0"/>
              </a:rPr>
              <a:t>2.</a:t>
            </a:r>
            <a:r>
              <a:rPr lang="sv-SE" altLang="da-DK" sz="900" b="1" baseline="0" noProof="1">
                <a:solidFill>
                  <a:schemeClr val="tx1"/>
                </a:solidFill>
                <a:latin typeface="+mn-lt"/>
                <a:cs typeface="Arial" panose="020B0604020202020204" pitchFamily="34" charset="0"/>
              </a:rPr>
              <a:t> </a:t>
            </a:r>
            <a:r>
              <a:rPr lang="sv-SE" altLang="da-DK" sz="900" noProof="1">
                <a:solidFill>
                  <a:schemeClr val="tx1"/>
                </a:solidFill>
                <a:latin typeface="+mn-lt"/>
                <a:cs typeface="Arial" panose="020B0604020202020204" pitchFamily="34" charset="0"/>
              </a:rPr>
              <a:t>Click the </a:t>
            </a:r>
            <a:r>
              <a:rPr lang="sv-SE" altLang="da-DK" sz="900" b="1" baseline="0" noProof="1">
                <a:solidFill>
                  <a:schemeClr val="tx1"/>
                </a:solidFill>
                <a:latin typeface="+mn-lt"/>
                <a:cs typeface="Arial" panose="020B0604020202020204" pitchFamily="34" charset="0"/>
              </a:rPr>
              <a:t>Reset </a:t>
            </a:r>
            <a:r>
              <a:rPr lang="sv-SE" altLang="da-DK" sz="900" noProof="1">
                <a:solidFill>
                  <a:schemeClr val="tx1"/>
                </a:solidFill>
                <a:latin typeface="+mn-lt"/>
                <a:cs typeface="Arial" panose="020B0604020202020204" pitchFamily="34" charset="0"/>
              </a:rPr>
              <a:t>menu to reset</a:t>
            </a:r>
            <a:endParaRPr lang="sv-SE" dirty="0"/>
          </a:p>
          <a:p>
            <a:pPr marL="0" marR="0" indent="0" algn="l" defTabSz="914400" rtl="0" eaLnBrk="1" fontAlgn="auto" latinLnBrk="0" hangingPunct="1">
              <a:lnSpc>
                <a:spcPct val="100000"/>
              </a:lnSpc>
              <a:spcBef>
                <a:spcPts val="0"/>
              </a:spcBef>
              <a:spcAft>
                <a:spcPts val="240"/>
              </a:spcAft>
              <a:buClrTx/>
              <a:buSzTx/>
              <a:buFont typeface="+mj-lt"/>
              <a:buNone/>
              <a:tabLst/>
              <a:defRPr/>
            </a:pPr>
            <a:r>
              <a:rPr lang="sv-SE" altLang="da-DK" sz="900" noProof="1">
                <a:solidFill>
                  <a:schemeClr val="tx1"/>
                </a:solidFill>
                <a:latin typeface="+mn-lt"/>
                <a:cs typeface="Arial" panose="020B0604020202020204" pitchFamily="34" charset="0"/>
              </a:rPr>
              <a:t>position, size</a:t>
            </a:r>
            <a:r>
              <a:rPr lang="sv-SE" altLang="da-DK" sz="900" baseline="0" noProof="1">
                <a:solidFill>
                  <a:schemeClr val="tx1"/>
                </a:solidFill>
                <a:latin typeface="+mn-lt"/>
                <a:cs typeface="Arial" panose="020B0604020202020204" pitchFamily="34" charset="0"/>
              </a:rPr>
              <a:t> and formatting of the</a:t>
            </a:r>
            <a:endParaRPr lang="sv-SE" dirty="0"/>
          </a:p>
          <a:p>
            <a:pPr marL="0" marR="0" indent="0" algn="l" defTabSz="914400" rtl="0" eaLnBrk="1" fontAlgn="auto" latinLnBrk="0" hangingPunct="1">
              <a:lnSpc>
                <a:spcPct val="100000"/>
              </a:lnSpc>
              <a:spcBef>
                <a:spcPts val="0"/>
              </a:spcBef>
              <a:spcAft>
                <a:spcPts val="240"/>
              </a:spcAft>
              <a:buClrTx/>
              <a:buSzTx/>
              <a:buFont typeface="+mj-lt"/>
              <a:buNone/>
              <a:tabLst/>
              <a:defRPr/>
            </a:pPr>
            <a:r>
              <a:rPr lang="sv-SE" altLang="da-DK" sz="900" baseline="0" noProof="1">
                <a:solidFill>
                  <a:schemeClr val="tx1"/>
                </a:solidFill>
                <a:latin typeface="+mn-lt"/>
                <a:cs typeface="Arial" panose="020B0604020202020204" pitchFamily="34" charset="0"/>
              </a:rPr>
              <a:t>slide placeholders to their default settings</a:t>
            </a:r>
            <a:endParaRPr lang="sv-SE" altLang="da-DK" sz="900" noProof="1">
              <a:solidFill>
                <a:schemeClr val="tx1"/>
              </a:solidFill>
              <a:latin typeface="+mn-lt"/>
              <a:cs typeface="Arial" panose="020B0604020202020204" pitchFamily="34" charset="0"/>
            </a:endParaRPr>
          </a:p>
        </p:txBody>
      </p:sp>
      <p:sp>
        <p:nvSpPr>
          <p:cNvPr id="6" name="Rectangle 4"/>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dirty="0"/>
          </a:p>
        </p:txBody>
      </p:sp>
      <p:sp>
        <p:nvSpPr>
          <p:cNvPr id="4" name="Rectangle 2"/>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dirty="0"/>
          </a:p>
        </p:txBody>
      </p:sp>
      <p:sp>
        <p:nvSpPr>
          <p:cNvPr id="29" name="Text Box 48"/>
          <p:cNvSpPr txBox="1">
            <a:spLocks noChangeArrowheads="1"/>
          </p:cNvSpPr>
          <p:nvPr userDrawn="1"/>
        </p:nvSpPr>
        <p:spPr bwMode="auto">
          <a:xfrm>
            <a:off x="693740" y="1409700"/>
            <a:ext cx="2486866" cy="160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sv-SE" sz="1000" b="1" noProof="1">
                <a:solidFill>
                  <a:schemeClr val="tx1"/>
                </a:solidFill>
                <a:latin typeface="+mn-lt"/>
                <a:cs typeface="Arial" panose="020B0604020202020204" pitchFamily="34" charset="0"/>
              </a:rPr>
              <a:t>Use text</a:t>
            </a:r>
            <a:r>
              <a:rPr lang="sv-SE" sz="1000" b="1" baseline="0" noProof="1">
                <a:solidFill>
                  <a:schemeClr val="tx1"/>
                </a:solidFill>
                <a:latin typeface="+mn-lt"/>
                <a:cs typeface="Arial" panose="020B0604020202020204" pitchFamily="34" charset="0"/>
              </a:rPr>
              <a:t> styles</a:t>
            </a:r>
            <a:endParaRPr lang="sv-SE" sz="1000" b="1" noProof="1">
              <a:solidFill>
                <a:schemeClr val="tx1"/>
              </a:solidFill>
              <a:latin typeface="+mn-lt"/>
              <a:cs typeface="Arial" panose="020B0604020202020204" pitchFamily="34" charset="0"/>
            </a:endParaRPr>
          </a:p>
          <a:p>
            <a:pPr eaLnBrk="1" hangingPunct="1">
              <a:spcAft>
                <a:spcPts val="600"/>
              </a:spcAft>
              <a:defRPr/>
            </a:pPr>
            <a:r>
              <a:rPr lang="sv-SE" altLang="da-DK" sz="900" b="0" noProof="1">
                <a:solidFill>
                  <a:schemeClr val="tx1"/>
                </a:solidFill>
                <a:latin typeface="+mn-lt"/>
                <a:cs typeface="Arial" panose="020B0604020202020204" pitchFamily="34" charset="0"/>
              </a:rPr>
              <a:t>Delete bullet if you want regular</a:t>
            </a:r>
            <a:r>
              <a:rPr lang="sv-SE" altLang="da-DK" sz="900" b="0" baseline="0" noProof="1">
                <a:solidFill>
                  <a:schemeClr val="tx1"/>
                </a:solidFill>
                <a:latin typeface="+mn-lt"/>
                <a:cs typeface="Arial" panose="020B0604020202020204" pitchFamily="34" charset="0"/>
              </a:rPr>
              <a:t> text. Click ENTER and then Bullet-button for correct bullet. </a:t>
            </a:r>
            <a:br>
              <a:rPr lang="en-GB" altLang="da-DK" sz="900" b="0" baseline="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Use the </a:t>
            </a:r>
            <a:r>
              <a:rPr lang="sv-SE" altLang="da-DK" sz="900" b="1" noProof="1">
                <a:solidFill>
                  <a:schemeClr val="tx1"/>
                </a:solidFill>
                <a:latin typeface="+mn-lt"/>
                <a:cs typeface="Arial" panose="020B0604020202020204" pitchFamily="34" charset="0"/>
              </a:rPr>
              <a:t>TAB</a:t>
            </a:r>
            <a:r>
              <a:rPr lang="sv-SE" altLang="da-DK" sz="900" b="0" noProof="1">
                <a:solidFill>
                  <a:schemeClr val="tx1"/>
                </a:solidFill>
                <a:latin typeface="+mn-lt"/>
                <a:cs typeface="Arial" panose="020B0604020202020204" pitchFamily="34" charset="0"/>
              </a:rPr>
              <a:t>-key</a:t>
            </a:r>
            <a:r>
              <a:rPr lang="sv-SE" altLang="da-DK" sz="900" b="0" baseline="0" noProof="1">
                <a:solidFill>
                  <a:schemeClr val="tx1"/>
                </a:solidFill>
                <a:latin typeface="+mn-lt"/>
                <a:cs typeface="Arial" panose="020B0604020202020204" pitchFamily="34" charset="0"/>
              </a:rPr>
              <a:t> to jump through </a:t>
            </a:r>
            <a:br>
              <a:rPr lang="en-GB" altLang="da-DK" sz="900" b="0" baseline="0" noProof="1">
                <a:solidFill>
                  <a:schemeClr val="tx1"/>
                </a:solidFill>
                <a:latin typeface="+mn-lt"/>
                <a:cs typeface="Arial" panose="020B0604020202020204" pitchFamily="34" charset="0"/>
              </a:rPr>
            </a:br>
            <a:r>
              <a:rPr lang="sv-SE" altLang="da-DK" sz="900" b="0" baseline="0" noProof="1">
                <a:solidFill>
                  <a:schemeClr val="tx1"/>
                </a:solidFill>
                <a:latin typeface="+mn-lt"/>
                <a:cs typeface="Arial" panose="020B0604020202020204" pitchFamily="34" charset="0"/>
              </a:rPr>
              <a:t>levels. Click </a:t>
            </a:r>
            <a:r>
              <a:rPr lang="sv-SE" altLang="da-DK" sz="900" b="1" baseline="0" noProof="1">
                <a:solidFill>
                  <a:schemeClr val="tx1"/>
                </a:solidFill>
                <a:latin typeface="+mn-lt"/>
                <a:cs typeface="Arial" panose="020B0604020202020204" pitchFamily="34" charset="0"/>
              </a:rPr>
              <a:t>ENTER</a:t>
            </a:r>
            <a:r>
              <a:rPr lang="sv-SE" altLang="da-DK" sz="900" b="0" baseline="0" noProof="1">
                <a:solidFill>
                  <a:schemeClr val="tx1"/>
                </a:solidFill>
                <a:latin typeface="+mn-lt"/>
                <a:cs typeface="Arial" panose="020B0604020202020204" pitchFamily="34" charset="0"/>
              </a:rPr>
              <a:t>, then </a:t>
            </a:r>
            <a:r>
              <a:rPr lang="sv-SE" altLang="da-DK" sz="900" b="1" baseline="0" noProof="1">
                <a:solidFill>
                  <a:schemeClr val="tx1"/>
                </a:solidFill>
                <a:latin typeface="+mn-lt"/>
                <a:cs typeface="Arial" panose="020B0604020202020204" pitchFamily="34" charset="0"/>
              </a:rPr>
              <a:t>TAB</a:t>
            </a:r>
            <a:r>
              <a:rPr lang="sv-SE" altLang="da-DK" sz="900" b="0" baseline="0" noProof="1">
                <a:solidFill>
                  <a:schemeClr val="tx1"/>
                </a:solidFill>
                <a:latin typeface="+mn-lt"/>
                <a:cs typeface="Arial" panose="020B0604020202020204" pitchFamily="34" charset="0"/>
              </a:rPr>
              <a:t> to switch from </a:t>
            </a:r>
            <a:br>
              <a:rPr lang="en-GB" altLang="da-DK" sz="900" b="0" baseline="0" noProof="1">
                <a:solidFill>
                  <a:schemeClr val="tx1"/>
                </a:solidFill>
                <a:latin typeface="+mn-lt"/>
                <a:cs typeface="Arial" panose="020B0604020202020204" pitchFamily="34" charset="0"/>
              </a:rPr>
            </a:br>
            <a:r>
              <a:rPr lang="sv-SE" altLang="da-DK" sz="900" b="0" baseline="0" noProof="1">
                <a:solidFill>
                  <a:schemeClr val="tx1"/>
                </a:solidFill>
                <a:latin typeface="+mn-lt"/>
                <a:cs typeface="Arial" panose="020B0604020202020204" pitchFamily="34" charset="0"/>
              </a:rPr>
              <a:t>one level to the next level</a:t>
            </a:r>
            <a:endParaRPr lang="sv-SE" dirty="0"/>
          </a:p>
          <a:p>
            <a:pPr eaLnBrk="1" hangingPunct="1">
              <a:spcAft>
                <a:spcPts val="240"/>
              </a:spcAft>
              <a:defRPr/>
            </a:pPr>
            <a:r>
              <a:rPr lang="sv-SE" altLang="da-DK" sz="900" b="0" baseline="0" noProof="1">
                <a:solidFill>
                  <a:schemeClr val="tx1"/>
                </a:solidFill>
                <a:latin typeface="+mn-lt"/>
                <a:cs typeface="Arial" panose="020B0604020202020204" pitchFamily="34" charset="0"/>
              </a:rPr>
              <a:t>To go back in levels use </a:t>
            </a:r>
            <a:r>
              <a:rPr lang="sv-SE" altLang="da-DK" sz="900" b="1" baseline="0" noProof="1">
                <a:solidFill>
                  <a:schemeClr val="tx1"/>
                </a:solidFill>
                <a:latin typeface="+mn-lt"/>
                <a:cs typeface="Arial" panose="020B0604020202020204" pitchFamily="34" charset="0"/>
              </a:rPr>
              <a:t>SHIFT-TAB</a:t>
            </a:r>
            <a:endParaRPr lang="sv-SE" altLang="da-DK" sz="900" b="1" noProof="1">
              <a:solidFill>
                <a:schemeClr val="tx1"/>
              </a:solidFill>
              <a:latin typeface="+mn-lt"/>
              <a:cs typeface="Arial" panose="020B0604020202020204" pitchFamily="34" charset="0"/>
            </a:endParaRPr>
          </a:p>
          <a:p>
            <a:pPr eaLnBrk="1" hangingPunct="1">
              <a:spcAft>
                <a:spcPts val="240"/>
              </a:spcAft>
              <a:defRPr/>
            </a:pPr>
            <a:endParaRPr lang="sv-SE" sz="900" b="1" noProof="1">
              <a:solidFill>
                <a:schemeClr val="tx1"/>
              </a:solidFill>
              <a:latin typeface="+mn-lt"/>
              <a:cs typeface="Arial" panose="020B0604020202020204" pitchFamily="34" charset="0"/>
            </a:endParaRPr>
          </a:p>
          <a:p>
            <a:pPr eaLnBrk="1" hangingPunct="1">
              <a:spcAft>
                <a:spcPts val="240"/>
              </a:spcAft>
              <a:defRPr/>
            </a:pPr>
            <a:r>
              <a:rPr lang="sv-SE" sz="900" noProof="1">
                <a:solidFill>
                  <a:schemeClr val="tx1"/>
                </a:solidFill>
                <a:latin typeface="+mn-lt"/>
                <a:cs typeface="Arial" panose="020B0604020202020204" pitchFamily="34" charset="0"/>
              </a:rPr>
              <a:t>Alternatively, </a:t>
            </a:r>
            <a:r>
              <a:rPr lang="sv-SE" sz="900" b="1" noProof="1">
                <a:solidFill>
                  <a:schemeClr val="tx1"/>
                </a:solidFill>
                <a:latin typeface="+mn-lt"/>
                <a:cs typeface="Arial" panose="020B0604020202020204" pitchFamily="34" charset="0"/>
              </a:rPr>
              <a:t>Increase</a:t>
            </a:r>
            <a:r>
              <a:rPr lang="sv-SE" sz="900" baseline="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sv-SE" sz="900" b="1" baseline="0" noProof="1">
                <a:solidFill>
                  <a:schemeClr val="tx1"/>
                </a:solidFill>
                <a:latin typeface="+mn-lt"/>
                <a:cs typeface="Arial" panose="020B0604020202020204" pitchFamily="34" charset="0"/>
              </a:rPr>
              <a:t>Decrease </a:t>
            </a:r>
            <a:r>
              <a:rPr lang="sv-SE" sz="900" baseline="0" noProof="1">
                <a:solidFill>
                  <a:schemeClr val="tx1"/>
                </a:solidFill>
                <a:latin typeface="+mn-lt"/>
                <a:cs typeface="Arial" panose="020B0604020202020204" pitchFamily="34" charset="0"/>
              </a:rPr>
              <a:t>list level can be used</a:t>
            </a:r>
            <a:endParaRPr lang="sv-SE" sz="900" noProof="1">
              <a:solidFill>
                <a:schemeClr val="tx1"/>
              </a:solidFill>
              <a:latin typeface="+mn-lt"/>
              <a:cs typeface="Arial" panose="020B0604020202020204" pitchFamily="34" charset="0"/>
            </a:endParaRPr>
          </a:p>
        </p:txBody>
      </p:sp>
      <p:pic>
        <p:nvPicPr>
          <p:cNvPr id="19" name="Picture 18"/>
          <p:cNvPicPr>
            <a:picLocks noChangeAspect="1"/>
          </p:cNvPicPr>
          <p:nvPr userDrawn="1"/>
        </p:nvPicPr>
        <p:blipFill>
          <a:blip r:embed="rId2"/>
          <a:stretch>
            <a:fillRect/>
          </a:stretch>
        </p:blipFill>
        <p:spPr>
          <a:xfrm>
            <a:off x="3036522" y="5318642"/>
            <a:ext cx="492452" cy="200416"/>
          </a:xfrm>
          <a:prstGeom prst="rect">
            <a:avLst/>
          </a:prstGeom>
        </p:spPr>
      </p:pic>
      <p:pic>
        <p:nvPicPr>
          <p:cNvPr id="13" name="Picture 12"/>
          <p:cNvPicPr>
            <a:picLocks noChangeAspect="1"/>
          </p:cNvPicPr>
          <p:nvPr userDrawn="1"/>
        </p:nvPicPr>
        <p:blipFill>
          <a:blip r:embed="rId3"/>
          <a:stretch>
            <a:fillRect/>
          </a:stretch>
        </p:blipFill>
        <p:spPr>
          <a:xfrm>
            <a:off x="3038544" y="3538594"/>
            <a:ext cx="324764" cy="578237"/>
          </a:xfrm>
          <a:prstGeom prst="rect">
            <a:avLst/>
          </a:prstGeom>
        </p:spPr>
      </p:pic>
      <p:pic>
        <p:nvPicPr>
          <p:cNvPr id="16" name="Billede 15"/>
          <p:cNvPicPr>
            <a:picLocks noChangeAspect="1"/>
          </p:cNvPicPr>
          <p:nvPr userDrawn="1"/>
        </p:nvPicPr>
        <p:blipFill rotWithShape="1">
          <a:blip r:embed="rId4"/>
          <a:srcRect l="36944" r="2272" b="69429"/>
          <a:stretch/>
        </p:blipFill>
        <p:spPr>
          <a:xfrm>
            <a:off x="3034534" y="4208198"/>
            <a:ext cx="593368" cy="192211"/>
          </a:xfrm>
          <a:prstGeom prst="rect">
            <a:avLst/>
          </a:prstGeom>
        </p:spPr>
      </p:pic>
      <p:pic>
        <p:nvPicPr>
          <p:cNvPr id="28" name="Billede 27"/>
          <p:cNvPicPr>
            <a:picLocks noChangeAspect="1"/>
          </p:cNvPicPr>
          <p:nvPr userDrawn="1"/>
        </p:nvPicPr>
        <p:blipFill>
          <a:blip r:embed="rId5"/>
          <a:stretch>
            <a:fillRect/>
          </a:stretch>
        </p:blipFill>
        <p:spPr>
          <a:xfrm>
            <a:off x="3005150" y="2651636"/>
            <a:ext cx="549328" cy="285228"/>
          </a:xfrm>
          <a:prstGeom prst="rect">
            <a:avLst/>
          </a:prstGeom>
        </p:spPr>
      </p:pic>
      <p:pic>
        <p:nvPicPr>
          <p:cNvPr id="2" name="Billede 1"/>
          <p:cNvPicPr>
            <a:picLocks noChangeAspect="1"/>
          </p:cNvPicPr>
          <p:nvPr userDrawn="1"/>
        </p:nvPicPr>
        <p:blipFill>
          <a:blip r:embed="rId6"/>
          <a:stretch>
            <a:fillRect/>
          </a:stretch>
        </p:blipFill>
        <p:spPr>
          <a:xfrm>
            <a:off x="6244130" y="3299068"/>
            <a:ext cx="359695" cy="335309"/>
          </a:xfrm>
          <a:prstGeom prst="rect">
            <a:avLst/>
          </a:prstGeom>
        </p:spPr>
      </p:pic>
      <p:pic>
        <p:nvPicPr>
          <p:cNvPr id="3" name="Picture 2"/>
          <p:cNvPicPr>
            <a:picLocks noChangeAspect="1"/>
          </p:cNvPicPr>
          <p:nvPr userDrawn="1"/>
        </p:nvPicPr>
        <p:blipFill>
          <a:blip r:embed="rId7"/>
          <a:stretch>
            <a:fillRect/>
          </a:stretch>
        </p:blipFill>
        <p:spPr>
          <a:xfrm>
            <a:off x="3033346" y="1652716"/>
            <a:ext cx="297872" cy="183305"/>
          </a:xfrm>
          <a:prstGeom prst="rect">
            <a:avLst/>
          </a:prstGeom>
        </p:spPr>
      </p:pic>
      <p:pic>
        <p:nvPicPr>
          <p:cNvPr id="7" name="Picture 6"/>
          <p:cNvPicPr>
            <a:picLocks noChangeAspect="1"/>
          </p:cNvPicPr>
          <p:nvPr userDrawn="1"/>
        </p:nvPicPr>
        <p:blipFill>
          <a:blip r:embed="rId8"/>
          <a:stretch>
            <a:fillRect/>
          </a:stretch>
        </p:blipFill>
        <p:spPr>
          <a:xfrm>
            <a:off x="6244130" y="1609684"/>
            <a:ext cx="379911" cy="519470"/>
          </a:xfrm>
          <a:prstGeom prst="rect">
            <a:avLst/>
          </a:prstGeom>
        </p:spPr>
      </p:pic>
      <p:pic>
        <p:nvPicPr>
          <p:cNvPr id="5" name="Picture 4"/>
          <p:cNvPicPr>
            <a:picLocks noChangeAspect="1"/>
          </p:cNvPicPr>
          <p:nvPr userDrawn="1"/>
        </p:nvPicPr>
        <p:blipFill>
          <a:blip r:embed="rId9"/>
          <a:stretch>
            <a:fillRect/>
          </a:stretch>
        </p:blipFill>
        <p:spPr>
          <a:xfrm>
            <a:off x="6244130" y="2375882"/>
            <a:ext cx="397317" cy="588030"/>
          </a:xfrm>
          <a:prstGeom prst="rect">
            <a:avLst/>
          </a:prstGeom>
        </p:spPr>
      </p:pic>
      <p:pic>
        <p:nvPicPr>
          <p:cNvPr id="8" name="Picture 7"/>
          <p:cNvPicPr>
            <a:picLocks noChangeAspect="1"/>
          </p:cNvPicPr>
          <p:nvPr userDrawn="1"/>
        </p:nvPicPr>
        <p:blipFill rotWithShape="1">
          <a:blip r:embed="rId10"/>
          <a:srcRect t="37299" r="32484" b="50317"/>
          <a:stretch/>
        </p:blipFill>
        <p:spPr>
          <a:xfrm>
            <a:off x="6284541" y="3015268"/>
            <a:ext cx="605090" cy="130498"/>
          </a:xfrm>
          <a:prstGeom prst="rect">
            <a:avLst/>
          </a:prstGeom>
        </p:spPr>
      </p:pic>
    </p:spTree>
    <p:extLst>
      <p:ext uri="{BB962C8B-B14F-4D97-AF65-F5344CB8AC3E}">
        <p14:creationId xmlns:p14="http://schemas.microsoft.com/office/powerpoint/2010/main" val="951399775"/>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image II">
    <p:spTree>
      <p:nvGrpSpPr>
        <p:cNvPr id="1" name=""/>
        <p:cNvGrpSpPr/>
        <p:nvPr/>
      </p:nvGrpSpPr>
      <p:grpSpPr>
        <a:xfrm>
          <a:off x="0" y="0"/>
          <a:ext cx="0" cy="0"/>
          <a:chOff x="0" y="0"/>
          <a:chExt cx="0" cy="0"/>
        </a:xfrm>
      </p:grpSpPr>
      <p:sp>
        <p:nvSpPr>
          <p:cNvPr id="14" name="Baggrund"/>
          <p:cNvSpPr/>
          <p:nvPr userDrawn="1"/>
        </p:nvSpPr>
        <p:spPr>
          <a:xfrm>
            <a:off x="0" y="0"/>
            <a:ext cx="12192000" cy="6857999"/>
          </a:xfrm>
          <a:prstGeom prst="rect">
            <a:avLst/>
          </a:prstGeom>
          <a:solidFill>
            <a:srgbClr val="F4294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p>
        </p:txBody>
      </p:sp>
      <p:sp>
        <p:nvSpPr>
          <p:cNvPr id="15" name="Picture Placeholder 14"/>
          <p:cNvSpPr>
            <a:spLocks noGrp="1"/>
          </p:cNvSpPr>
          <p:nvPr>
            <p:ph type="pic" sz="quarter" idx="13" hasCustomPrompt="1"/>
          </p:nvPr>
        </p:nvSpPr>
        <p:spPr>
          <a:xfrm>
            <a:off x="162000" y="162000"/>
            <a:ext cx="11865600" cy="6534000"/>
          </a:xfrm>
          <a:custGeom>
            <a:avLst/>
            <a:gdLst>
              <a:gd name="connsiteX0" fmla="*/ 0 w 11865600"/>
              <a:gd name="connsiteY0" fmla="*/ 0 h 6534000"/>
              <a:gd name="connsiteX1" fmla="*/ 11865600 w 11865600"/>
              <a:gd name="connsiteY1" fmla="*/ 0 h 6534000"/>
              <a:gd name="connsiteX2" fmla="*/ 11865600 w 11865600"/>
              <a:gd name="connsiteY2" fmla="*/ 6534000 h 6534000"/>
              <a:gd name="connsiteX3" fmla="*/ 0 w 11865600"/>
              <a:gd name="connsiteY3" fmla="*/ 6534000 h 6534000"/>
              <a:gd name="connsiteX4" fmla="*/ 0 w 11865600"/>
              <a:gd name="connsiteY4" fmla="*/ 5128458 h 6534000"/>
              <a:gd name="connsiteX5" fmla="*/ 5932413 w 11865600"/>
              <a:gd name="connsiteY5" fmla="*/ 5128458 h 6534000"/>
              <a:gd name="connsiteX6" fmla="*/ 5932413 w 11865600"/>
              <a:gd name="connsiteY6" fmla="*/ 768729 h 6534000"/>
              <a:gd name="connsiteX7" fmla="*/ 0 w 11865600"/>
              <a:gd name="connsiteY7" fmla="*/ 768729 h 65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5600" h="6534000">
                <a:moveTo>
                  <a:pt x="0" y="0"/>
                </a:moveTo>
                <a:lnTo>
                  <a:pt x="11865600" y="0"/>
                </a:lnTo>
                <a:lnTo>
                  <a:pt x="11865600" y="6534000"/>
                </a:lnTo>
                <a:lnTo>
                  <a:pt x="0" y="6534000"/>
                </a:lnTo>
                <a:lnTo>
                  <a:pt x="0" y="5128458"/>
                </a:lnTo>
                <a:lnTo>
                  <a:pt x="5932413" y="5128458"/>
                </a:lnTo>
                <a:lnTo>
                  <a:pt x="5932413" y="768729"/>
                </a:lnTo>
                <a:lnTo>
                  <a:pt x="0" y="768729"/>
                </a:lnTo>
                <a:close/>
              </a:path>
            </a:pathLst>
          </a:custGeom>
          <a:solidFill>
            <a:schemeClr val="bg1">
              <a:lumMod val="85000"/>
            </a:schemeClr>
          </a:solidFill>
        </p:spPr>
        <p:txBody>
          <a:bodyPr wrap="square">
            <a:noAutofit/>
          </a:bodyPr>
          <a:lstStyle>
            <a:lvl1pPr marL="0" indent="0" algn="ctr">
              <a:buNone/>
              <a:defRPr baseline="0"/>
            </a:lvl1pPr>
          </a:lstStyle>
          <a:p>
            <a:r>
              <a:rPr lang="sv-SE" dirty="0"/>
              <a:t>Click here, and insert picture via Images-button in the ribbon</a:t>
            </a:r>
          </a:p>
        </p:txBody>
      </p:sp>
      <p:sp>
        <p:nvSpPr>
          <p:cNvPr id="2" name="Title 1"/>
          <p:cNvSpPr>
            <a:spLocks noGrp="1"/>
          </p:cNvSpPr>
          <p:nvPr>
            <p:ph type="ctrTitle" hasCustomPrompt="1"/>
          </p:nvPr>
        </p:nvSpPr>
        <p:spPr>
          <a:xfrm>
            <a:off x="684000" y="1627200"/>
            <a:ext cx="5207349" cy="1532727"/>
          </a:xfrm>
        </p:spPr>
        <p:txBody>
          <a:bodyPr wrap="square" anchor="t" anchorCtr="0">
            <a:spAutoFit/>
          </a:bodyPr>
          <a:lstStyle>
            <a:lvl1pPr algn="l">
              <a:lnSpc>
                <a:spcPct val="83000"/>
              </a:lnSpc>
              <a:defRPr sz="6000">
                <a:solidFill>
                  <a:srgbClr val="FFF0BE"/>
                </a:solidFill>
              </a:defRPr>
            </a:lvl1pPr>
          </a:lstStyle>
          <a:p>
            <a:r>
              <a:rPr lang="sv-SE" dirty="0"/>
              <a:t>Click to add title</a:t>
            </a:r>
            <a:endParaRPr lang="sv-SE"/>
          </a:p>
        </p:txBody>
      </p:sp>
      <p:sp>
        <p:nvSpPr>
          <p:cNvPr id="9" name="Text Placeholder 8"/>
          <p:cNvSpPr>
            <a:spLocks noGrp="1"/>
          </p:cNvSpPr>
          <p:nvPr>
            <p:ph type="body" sz="quarter" idx="14" hasCustomPrompt="1"/>
          </p:nvPr>
        </p:nvSpPr>
        <p:spPr>
          <a:xfrm>
            <a:off x="699434" y="6163200"/>
            <a:ext cx="360000" cy="360000"/>
          </a:xfrm>
          <a:blipFill>
            <a:blip r:embed="rId2"/>
            <a:stretch>
              <a:fillRect/>
            </a:stretch>
          </a:blipFill>
        </p:spPr>
        <p:txBody>
          <a:bodyPr/>
          <a:lstStyle>
            <a:lvl1pPr marL="0" indent="0">
              <a:buNone/>
              <a:defRPr sz="100">
                <a:noFill/>
              </a:defRPr>
            </a:lvl1pPr>
          </a:lstStyle>
          <a:p>
            <a:pPr lvl="0"/>
            <a:r>
              <a:rPr lang="sv-SE" dirty="0"/>
              <a:t>.</a:t>
            </a:r>
          </a:p>
        </p:txBody>
      </p:sp>
      <p:sp>
        <p:nvSpPr>
          <p:cNvPr id="4" name="Date_DateCustomA"/>
          <p:cNvSpPr>
            <a:spLocks noGrp="1"/>
          </p:cNvSpPr>
          <p:nvPr>
            <p:ph type="dt" sz="half" idx="10"/>
          </p:nvPr>
        </p:nvSpPr>
        <p:spPr>
          <a:xfrm>
            <a:off x="6094413" y="6290786"/>
            <a:ext cx="5399087" cy="176724"/>
          </a:xfrm>
        </p:spPr>
        <p:txBody>
          <a:bodyPr/>
          <a:lstStyle>
            <a:lvl1pPr>
              <a:defRPr sz="1350">
                <a:solidFill>
                  <a:srgbClr val="F42941"/>
                </a:solidFill>
              </a:defRPr>
            </a:lvl1pPr>
          </a:lstStyle>
          <a:p>
            <a:r>
              <a:rPr lang="sv-SE" dirty="0"/>
              <a:t>6. april 2017</a:t>
            </a:r>
          </a:p>
        </p:txBody>
      </p:sp>
      <p:sp>
        <p:nvSpPr>
          <p:cNvPr id="6" name="Slide Number Placeholder 5"/>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sv-SE" smtClean="0"/>
              <a:pPr/>
              <a:t>‹#›</a:t>
            </a:fld>
            <a:endParaRPr lang="sv-SE" dirty="0"/>
          </a:p>
        </p:txBody>
      </p:sp>
      <p:sp>
        <p:nvSpPr>
          <p:cNvPr id="13" name="#nordicsolutions"/>
          <p:cNvSpPr/>
          <p:nvPr userDrawn="1"/>
        </p:nvSpPr>
        <p:spPr>
          <a:xfrm>
            <a:off x="550800" y="3708000"/>
            <a:ext cx="2843917" cy="991674"/>
          </a:xfrm>
          <a:prstGeom prst="rect">
            <a:avLst/>
          </a:prstGeom>
          <a:solidFill>
            <a:srgbClr val="F42941"/>
          </a:solidFill>
          <a:ln>
            <a:solidFill>
              <a:srgbClr val="F4294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bg2"/>
                </a:solidFill>
              </a:rPr>
              <a:t>#nordicsolutions</a:t>
            </a:r>
            <a:br>
              <a:rPr lang="da-DK" sz="2200" b="1" dirty="0">
                <a:solidFill>
                  <a:schemeClr val="bg2"/>
                </a:solidFill>
              </a:rPr>
            </a:br>
            <a:r>
              <a:rPr lang="sv-SE" sz="2200" b="1" dirty="0">
                <a:solidFill>
                  <a:schemeClr val="bg2"/>
                </a:solidFill>
              </a:rPr>
              <a:t>to global challenges</a:t>
            </a:r>
          </a:p>
        </p:txBody>
      </p:sp>
      <p:sp>
        <p:nvSpPr>
          <p:cNvPr id="17" name="USR_Name"/>
          <p:cNvSpPr>
            <a:spLocks noGrp="1"/>
          </p:cNvSpPr>
          <p:nvPr>
            <p:ph type="subTitle" idx="1" hasCustomPrompt="1"/>
          </p:nvPr>
        </p:nvSpPr>
        <p:spPr>
          <a:xfrm>
            <a:off x="6094413" y="6012943"/>
            <a:ext cx="5399086" cy="279799"/>
          </a:xfrm>
        </p:spPr>
        <p:txBody>
          <a:bodyPr anchor="b" anchorCtr="0"/>
          <a:lstStyle>
            <a:lvl1pPr marL="0" indent="0" algn="r">
              <a:buNone/>
              <a:defRPr sz="1350" baseline="0">
                <a:solidFill>
                  <a:srgbClr val="F4294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Anniina Kristinsson</a:t>
            </a:r>
          </a:p>
        </p:txBody>
      </p:sp>
      <p:sp>
        <p:nvSpPr>
          <p:cNvPr id="18" name="Footer Placeholder 4"/>
          <p:cNvSpPr>
            <a:spLocks noGrp="1"/>
          </p:cNvSpPr>
          <p:nvPr>
            <p:ph type="ftr" sz="quarter" idx="11"/>
          </p:nvPr>
        </p:nvSpPr>
        <p:spPr>
          <a:xfrm>
            <a:off x="0" y="6912000"/>
            <a:ext cx="0" cy="0"/>
          </a:xfrm>
        </p:spPr>
        <p:txBody>
          <a:bodyPr/>
          <a:lstStyle>
            <a:lvl1pPr>
              <a:defRPr sz="100">
                <a:noFill/>
              </a:defRPr>
            </a:lvl1pPr>
          </a:lstStyle>
          <a:p>
            <a:endParaRPr lang="sv-SE" dirty="0"/>
          </a:p>
        </p:txBody>
      </p:sp>
    </p:spTree>
    <p:extLst>
      <p:ext uri="{BB962C8B-B14F-4D97-AF65-F5344CB8AC3E}">
        <p14:creationId xmlns:p14="http://schemas.microsoft.com/office/powerpoint/2010/main" val="2855020034"/>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568" y="391029"/>
            <a:ext cx="10836932" cy="1018671"/>
          </a:xfrm>
        </p:spPr>
        <p:txBody>
          <a:bodyPr/>
          <a:lstStyle>
            <a:lvl1pPr>
              <a:defRPr baseline="0"/>
            </a:lvl1pPr>
          </a:lstStyle>
          <a:p>
            <a:r>
              <a:rPr lang="sv-SE" dirty="0"/>
              <a:t>Click to add title in max 1 line</a:t>
            </a:r>
            <a:endParaRPr lang="sv-SE"/>
          </a:p>
        </p:txBody>
      </p:sp>
      <p:sp>
        <p:nvSpPr>
          <p:cNvPr id="8" name="Text Placeholder 7"/>
          <p:cNvSpPr>
            <a:spLocks noGrp="1"/>
          </p:cNvSpPr>
          <p:nvPr>
            <p:ph type="body" sz="quarter" idx="13" hasCustomPrompt="1"/>
          </p:nvPr>
        </p:nvSpPr>
        <p:spPr>
          <a:xfrm>
            <a:off x="693738" y="1361060"/>
            <a:ext cx="10799762" cy="4588890"/>
          </a:xfrm>
        </p:spPr>
        <p:txBody>
          <a:bodyPr/>
          <a:lstStyle>
            <a:lvl1pPr marL="594000" indent="-594000">
              <a:spcBef>
                <a:spcPts val="300"/>
              </a:spcBef>
              <a:defRPr sz="2800"/>
            </a:lvl1pPr>
            <a:lvl2pPr marL="846000">
              <a:defRPr sz="2200"/>
            </a:lvl2pPr>
          </a:lstStyle>
          <a:p>
            <a:pPr lvl="0"/>
            <a:r>
              <a:rPr lang="sv-SE" dirty="0"/>
              <a:t>Click to add text</a:t>
            </a:r>
            <a:endParaRPr lang="sv-SE"/>
          </a:p>
        </p:txBody>
      </p:sp>
      <p:sp>
        <p:nvSpPr>
          <p:cNvPr id="3" name="Date Placeholder 2"/>
          <p:cNvSpPr>
            <a:spLocks noGrp="1"/>
          </p:cNvSpPr>
          <p:nvPr>
            <p:ph type="dt" sz="half" idx="10"/>
          </p:nvPr>
        </p:nvSpPr>
        <p:spPr>
          <a:xfrm>
            <a:off x="0" y="6912000"/>
            <a:ext cx="0" cy="0"/>
          </a:xfrm>
        </p:spPr>
        <p:txBody>
          <a:bodyPr/>
          <a:lstStyle>
            <a:lvl1pPr>
              <a:defRPr sz="100">
                <a:solidFill>
                  <a:srgbClr val="ADCFF1"/>
                </a:solidFill>
              </a:defRPr>
            </a:lvl1pPr>
          </a:lstStyle>
          <a:p>
            <a:r>
              <a:rPr lang="sv-SE" dirty="0"/>
              <a:t>2017-04-06</a:t>
            </a:r>
          </a:p>
        </p:txBody>
      </p:sp>
      <p:sp>
        <p:nvSpPr>
          <p:cNvPr id="4" name="FLD_Footer"/>
          <p:cNvSpPr>
            <a:spLocks noGrp="1"/>
          </p:cNvSpPr>
          <p:nvPr>
            <p:ph type="ftr" sz="quarter" idx="11"/>
          </p:nvPr>
        </p:nvSpPr>
        <p:spPr/>
        <p:txBody>
          <a:bodyPr/>
          <a:lstStyle/>
          <a:p>
            <a:r>
              <a:rPr lang="sv-SE" dirty="0"/>
              <a:t>Statusmöte 7 april</a:t>
            </a:r>
          </a:p>
        </p:txBody>
      </p:sp>
      <p:sp>
        <p:nvSpPr>
          <p:cNvPr id="5" name="Slide Number Placeholder 4"/>
          <p:cNvSpPr>
            <a:spLocks noGrp="1"/>
          </p:cNvSpPr>
          <p:nvPr>
            <p:ph type="sldNum" sz="quarter" idx="12"/>
          </p:nvPr>
        </p:nvSpPr>
        <p:spPr/>
        <p:txBody>
          <a:bodyPr/>
          <a:lstStyle/>
          <a:p>
            <a:fld id="{45D37B1E-C366-494F-A587-962AD9AABC83}" type="slidenum">
              <a:rPr lang="sv-SE"/>
              <a:pPr/>
              <a:t>‹#›</a:t>
            </a:fld>
            <a:endParaRPr lang="sv-SE" dirty="0"/>
          </a:p>
        </p:txBody>
      </p:sp>
    </p:spTree>
    <p:extLst>
      <p:ext uri="{BB962C8B-B14F-4D97-AF65-F5344CB8AC3E}">
        <p14:creationId xmlns:p14="http://schemas.microsoft.com/office/powerpoint/2010/main" val="2332002520"/>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v-SE" dirty="0"/>
              <a:t>Click to add title in max 2 lines</a:t>
            </a:r>
            <a:endParaRPr lang="sv-SE"/>
          </a:p>
        </p:txBody>
      </p:sp>
      <p:sp>
        <p:nvSpPr>
          <p:cNvPr id="8" name="Text Placeholder 7"/>
          <p:cNvSpPr>
            <a:spLocks noGrp="1"/>
          </p:cNvSpPr>
          <p:nvPr>
            <p:ph type="body" sz="quarter" idx="13" hasCustomPrompt="1"/>
          </p:nvPr>
        </p:nvSpPr>
        <p:spPr>
          <a:xfrm>
            <a:off x="693738" y="2096496"/>
            <a:ext cx="10799760" cy="3853454"/>
          </a:xfrm>
        </p:spPr>
        <p:txBody>
          <a:bodyPr/>
          <a:lstStyle>
            <a:lvl1pPr marL="0" indent="0">
              <a:lnSpc>
                <a:spcPct val="98000"/>
              </a:lnSpc>
              <a:buFont typeface="Open Sans" panose="020B0606030504020204" pitchFamily="34" charset="0"/>
              <a:buChar char="​"/>
              <a:defRPr sz="2800"/>
            </a:lvl1pPr>
            <a:lvl2pPr marL="468000" indent="-468000">
              <a:lnSpc>
                <a:spcPct val="98000"/>
              </a:lnSpc>
              <a:buFont typeface="Arial" panose="020B0604020202020204" pitchFamily="34" charset="0"/>
              <a:buChar char="―"/>
              <a:defRPr sz="2800"/>
            </a:lvl2pPr>
            <a:lvl3pPr marL="720000" indent="-252000">
              <a:lnSpc>
                <a:spcPct val="98000"/>
              </a:lnSpc>
              <a:buFont typeface="Symbol" panose="05050102010706020507" pitchFamily="18" charset="2"/>
              <a:buChar char=""/>
              <a:defRPr sz="2800"/>
            </a:lvl3pPr>
            <a:lvl4pPr marL="972000" indent="-252000">
              <a:lnSpc>
                <a:spcPct val="98000"/>
              </a:lnSpc>
              <a:buFont typeface="Arial" panose="020B0604020202020204" pitchFamily="34" charset="0"/>
              <a:buChar char="‒"/>
              <a:defRPr sz="2800"/>
            </a:lvl4pPr>
            <a:lvl5pPr marL="1224000" indent="-252000">
              <a:lnSpc>
                <a:spcPct val="98000"/>
              </a:lnSpc>
              <a:buFont typeface="Symbol" panose="05050102010706020507" pitchFamily="18" charset="2"/>
              <a:buChar char="·"/>
              <a:defRPr sz="2800"/>
            </a:lvl5pPr>
            <a:lvl6pPr marL="1476000" indent="-252000">
              <a:lnSpc>
                <a:spcPct val="98000"/>
              </a:lnSpc>
              <a:buFont typeface="Arial" panose="020B0604020202020204" pitchFamily="34" charset="0"/>
              <a:buChar char="‒"/>
              <a:defRPr sz="2800"/>
            </a:lvl6pPr>
            <a:lvl7pPr marL="1728000" indent="-252000">
              <a:lnSpc>
                <a:spcPct val="98000"/>
              </a:lnSpc>
              <a:buFont typeface="Symbol" panose="05050102010706020507" pitchFamily="18" charset="2"/>
              <a:buChar char="·"/>
              <a:defRPr sz="2800"/>
            </a:lvl7pPr>
            <a:lvl8pPr marL="1980000" indent="-252000">
              <a:lnSpc>
                <a:spcPct val="98000"/>
              </a:lnSpc>
              <a:buFont typeface="Arial" panose="020B0604020202020204" pitchFamily="34" charset="0"/>
              <a:buChar char="‒"/>
              <a:defRPr sz="2800"/>
            </a:lvl8pPr>
            <a:lvl9pPr marL="2232000" indent="-252000">
              <a:lnSpc>
                <a:spcPct val="98000"/>
              </a:lnSpc>
              <a:buFont typeface="Symbol" panose="05050102010706020507" pitchFamily="18" charset="2"/>
              <a:buChar char="·"/>
              <a:defRPr sz="2800"/>
            </a:lvl9pPr>
          </a:lstStyle>
          <a:p>
            <a:pPr lvl="0"/>
            <a:r>
              <a:rPr lang="sv-SE" dirty="0"/>
              <a:t>Click to add intro text</a:t>
            </a:r>
            <a:endParaRPr lang="sv-SE"/>
          </a:p>
          <a:p>
            <a:pPr lvl="1"/>
            <a:endParaRPr lang="sv-SE" dirty="0"/>
          </a:p>
        </p:txBody>
      </p:sp>
      <p:sp>
        <p:nvSpPr>
          <p:cNvPr id="3" name="Date Placeholder 2"/>
          <p:cNvSpPr>
            <a:spLocks noGrp="1"/>
          </p:cNvSpPr>
          <p:nvPr>
            <p:ph type="dt" sz="half" idx="10"/>
          </p:nvPr>
        </p:nvSpPr>
        <p:spPr>
          <a:xfrm>
            <a:off x="0" y="6912000"/>
            <a:ext cx="0" cy="0"/>
          </a:xfrm>
        </p:spPr>
        <p:txBody>
          <a:bodyPr/>
          <a:lstStyle>
            <a:lvl1pPr>
              <a:defRPr sz="100">
                <a:solidFill>
                  <a:schemeClr val="bg1"/>
                </a:solidFill>
              </a:defRPr>
            </a:lvl1pPr>
          </a:lstStyle>
          <a:p>
            <a:r>
              <a:rPr lang="sv-SE" dirty="0"/>
              <a:t>2017-04-06</a:t>
            </a:r>
          </a:p>
        </p:txBody>
      </p:sp>
      <p:sp>
        <p:nvSpPr>
          <p:cNvPr id="4" name="FLD_Footer"/>
          <p:cNvSpPr>
            <a:spLocks noGrp="1"/>
          </p:cNvSpPr>
          <p:nvPr>
            <p:ph type="ftr" sz="quarter" idx="11"/>
          </p:nvPr>
        </p:nvSpPr>
        <p:spPr/>
        <p:txBody>
          <a:bodyPr/>
          <a:lstStyle/>
          <a:p>
            <a:r>
              <a:rPr lang="sv-SE" dirty="0"/>
              <a:t>Statusmöte 7 april</a:t>
            </a:r>
          </a:p>
        </p:txBody>
      </p:sp>
      <p:sp>
        <p:nvSpPr>
          <p:cNvPr id="5" name="Slide Number Placeholder 4"/>
          <p:cNvSpPr>
            <a:spLocks noGrp="1"/>
          </p:cNvSpPr>
          <p:nvPr>
            <p:ph type="sldNum" sz="quarter" idx="12"/>
          </p:nvPr>
        </p:nvSpPr>
        <p:spPr/>
        <p:txBody>
          <a:bodyPr/>
          <a:lstStyle/>
          <a:p>
            <a:fld id="{45D37B1E-C366-494F-A587-962AD9AABC83}" type="slidenum">
              <a:rPr lang="sv-SE"/>
              <a:pPr/>
              <a:t>‹#›</a:t>
            </a:fld>
            <a:endParaRPr lang="sv-SE" dirty="0"/>
          </a:p>
        </p:txBody>
      </p:sp>
    </p:spTree>
    <p:extLst>
      <p:ext uri="{BB962C8B-B14F-4D97-AF65-F5344CB8AC3E}">
        <p14:creationId xmlns:p14="http://schemas.microsoft.com/office/powerpoint/2010/main" val="3211241189"/>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v-SE" dirty="0"/>
              <a:t>Click to add title in max 2 lines</a:t>
            </a:r>
            <a:endParaRPr lang="sv-SE"/>
          </a:p>
        </p:txBody>
      </p:sp>
      <p:sp>
        <p:nvSpPr>
          <p:cNvPr id="3" name="Content Placeholder 2"/>
          <p:cNvSpPr>
            <a:spLocks noGrp="1"/>
          </p:cNvSpPr>
          <p:nvPr>
            <p:ph idx="1" hasCustomPrompt="1"/>
          </p:nvPr>
        </p:nvSpPr>
        <p:spPr>
          <a:xfrm>
            <a:off x="693738" y="2162340"/>
            <a:ext cx="10799761" cy="3787610"/>
          </a:xfrm>
        </p:spPr>
        <p:txBody>
          <a:bodyPr/>
          <a:lstStyle>
            <a:lvl1pPr>
              <a:defRPr baseline="0"/>
            </a:lvl1pPr>
          </a:lstStyle>
          <a:p>
            <a:pPr lvl="0"/>
            <a:r>
              <a:rPr lang="sv-SE" dirty="0"/>
              <a:t>Click to add text or content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4" name="Date Placeholder 3" hidden="1"/>
          <p:cNvSpPr>
            <a:spLocks noGrp="1"/>
          </p:cNvSpPr>
          <p:nvPr>
            <p:ph type="dt" sz="half" idx="10"/>
          </p:nvPr>
        </p:nvSpPr>
        <p:spPr>
          <a:xfrm>
            <a:off x="0" y="6912000"/>
            <a:ext cx="0" cy="0"/>
          </a:xfrm>
        </p:spPr>
        <p:txBody>
          <a:bodyPr/>
          <a:lstStyle>
            <a:lvl1pPr>
              <a:defRPr sz="100">
                <a:noFill/>
              </a:defRPr>
            </a:lvl1pPr>
          </a:lstStyle>
          <a:p>
            <a:r>
              <a:rPr lang="sv-SE" dirty="0"/>
              <a:t>2017-04-06</a:t>
            </a:r>
          </a:p>
        </p:txBody>
      </p:sp>
      <p:sp>
        <p:nvSpPr>
          <p:cNvPr id="5" name="FLD_Footer"/>
          <p:cNvSpPr>
            <a:spLocks noGrp="1"/>
          </p:cNvSpPr>
          <p:nvPr>
            <p:ph type="ftr" sz="quarter" idx="11"/>
          </p:nvPr>
        </p:nvSpPr>
        <p:spPr/>
        <p:txBody>
          <a:bodyPr/>
          <a:lstStyle/>
          <a:p>
            <a:r>
              <a:rPr lang="sv-SE" dirty="0"/>
              <a:t>Statusmöte 7 april</a:t>
            </a:r>
          </a:p>
        </p:txBody>
      </p:sp>
      <p:sp>
        <p:nvSpPr>
          <p:cNvPr id="6" name="Slide Number Placeholder 5"/>
          <p:cNvSpPr>
            <a:spLocks noGrp="1"/>
          </p:cNvSpPr>
          <p:nvPr>
            <p:ph type="sldNum" sz="quarter" idx="12"/>
          </p:nvPr>
        </p:nvSpPr>
        <p:spPr/>
        <p:txBody>
          <a:bodyPr/>
          <a:lstStyle/>
          <a:p>
            <a:fld id="{45D37B1E-C366-494F-A587-962AD9AABC83}" type="slidenum">
              <a:rPr lang="sv-SE"/>
              <a:t>‹#›</a:t>
            </a:fld>
            <a:endParaRPr lang="sv-SE" dirty="0"/>
          </a:p>
        </p:txBody>
      </p:sp>
    </p:spTree>
    <p:extLst>
      <p:ext uri="{BB962C8B-B14F-4D97-AF65-F5344CB8AC3E}">
        <p14:creationId xmlns:p14="http://schemas.microsoft.com/office/powerpoint/2010/main" val="71407085"/>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1" name="Baggrund"/>
          <p:cNvSpPr/>
          <p:nvPr userDrawn="1"/>
        </p:nvSpPr>
        <p:spPr>
          <a:xfrm>
            <a:off x="0" y="0"/>
            <a:ext cx="12192000" cy="6857999"/>
          </a:xfrm>
          <a:prstGeom prst="rect">
            <a:avLst/>
          </a:prstGeom>
          <a:solidFill>
            <a:srgbClr val="F4294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sv-SE" dirty="0"/>
              <a:t>2017-04-06</a:t>
            </a:r>
          </a:p>
        </p:txBody>
      </p:sp>
      <p:sp>
        <p:nvSpPr>
          <p:cNvPr id="4" name="Footer Placeholder 3"/>
          <p:cNvSpPr>
            <a:spLocks noGrp="1"/>
          </p:cNvSpPr>
          <p:nvPr>
            <p:ph type="ftr" sz="quarter" idx="11"/>
          </p:nvPr>
        </p:nvSpPr>
        <p:spPr>
          <a:xfrm>
            <a:off x="0" y="6912000"/>
            <a:ext cx="0" cy="0"/>
          </a:xfrm>
        </p:spPr>
        <p:txBody>
          <a:bodyPr/>
          <a:lstStyle>
            <a:lvl1pPr>
              <a:defRPr sz="100">
                <a:noFill/>
              </a:defRPr>
            </a:lvl1pPr>
          </a:lstStyle>
          <a:p>
            <a:endParaRPr lang="sv-SE" dirty="0"/>
          </a:p>
        </p:txBody>
      </p:sp>
      <p:sp>
        <p:nvSpPr>
          <p:cNvPr id="5" name="Slide Number Placeholder 4"/>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62000" y="162000"/>
            <a:ext cx="5932800" cy="6534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p>
        </p:txBody>
      </p:sp>
      <p:sp>
        <p:nvSpPr>
          <p:cNvPr id="9" name="Picture Placeholder 2"/>
          <p:cNvSpPr>
            <a:spLocks noGrp="1"/>
          </p:cNvSpPr>
          <p:nvPr>
            <p:ph type="pic" sz="quarter" idx="14" hasCustomPrompt="1"/>
          </p:nvPr>
        </p:nvSpPr>
        <p:spPr>
          <a:xfrm>
            <a:off x="6094800" y="162000"/>
            <a:ext cx="5936400" cy="3265200"/>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p>
        </p:txBody>
      </p:sp>
      <p:sp>
        <p:nvSpPr>
          <p:cNvPr id="10" name="Picture Placeholder 3"/>
          <p:cNvSpPr>
            <a:spLocks noGrp="1"/>
          </p:cNvSpPr>
          <p:nvPr>
            <p:ph type="pic" sz="quarter" idx="15" hasCustomPrompt="1"/>
          </p:nvPr>
        </p:nvSpPr>
        <p:spPr>
          <a:xfrm>
            <a:off x="6094800" y="3427200"/>
            <a:ext cx="2701151" cy="3268800"/>
          </a:xfrm>
          <a:solidFill>
            <a:schemeClr val="bg1">
              <a:lumMod val="75000"/>
            </a:schemeClr>
          </a:solidFill>
        </p:spPr>
        <p:txBody>
          <a:bodyPr tIns="0" bIns="1548000" anchor="ctr" anchorCtr="0"/>
          <a:lstStyle>
            <a:lvl1pPr marL="0" indent="0" algn="ctr">
              <a:buNone/>
              <a:defRPr/>
            </a:lvl1pPr>
          </a:lstStyle>
          <a:p>
            <a:r>
              <a:rPr lang="sv-SE" dirty="0"/>
              <a:t>Click here, and insert picture via Images-button in the ribbon</a:t>
            </a:r>
          </a:p>
        </p:txBody>
      </p:sp>
      <p:sp>
        <p:nvSpPr>
          <p:cNvPr id="15" name="Picture Placeholder 14"/>
          <p:cNvSpPr>
            <a:spLocks noGrp="1"/>
          </p:cNvSpPr>
          <p:nvPr>
            <p:ph type="pic" sz="quarter" idx="16" hasCustomPrompt="1"/>
          </p:nvPr>
        </p:nvSpPr>
        <p:spPr>
          <a:xfrm>
            <a:off x="8794750" y="3427200"/>
            <a:ext cx="3240000" cy="3268800"/>
          </a:xfrm>
          <a:custGeom>
            <a:avLst/>
            <a:gdLst>
              <a:gd name="connsiteX0" fmla="*/ 0 w 3240000"/>
              <a:gd name="connsiteY0" fmla="*/ 0 h 3268800"/>
              <a:gd name="connsiteX1" fmla="*/ 3240000 w 3240000"/>
              <a:gd name="connsiteY1" fmla="*/ 0 h 3268800"/>
              <a:gd name="connsiteX2" fmla="*/ 3240000 w 3240000"/>
              <a:gd name="connsiteY2" fmla="*/ 1685228 h 3268800"/>
              <a:gd name="connsiteX3" fmla="*/ 550850 w 3240000"/>
              <a:gd name="connsiteY3" fmla="*/ 1685228 h 3268800"/>
              <a:gd name="connsiteX4" fmla="*/ 550850 w 3240000"/>
              <a:gd name="connsiteY4" fmla="*/ 2676902 h 3268800"/>
              <a:gd name="connsiteX5" fmla="*/ 3240000 w 3240000"/>
              <a:gd name="connsiteY5" fmla="*/ 2676902 h 3268800"/>
              <a:gd name="connsiteX6" fmla="*/ 3240000 w 3240000"/>
              <a:gd name="connsiteY6" fmla="*/ 3268800 h 3268800"/>
              <a:gd name="connsiteX7" fmla="*/ 0 w 3240000"/>
              <a:gd name="connsiteY7" fmla="*/ 3268800 h 32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000" h="3268800">
                <a:moveTo>
                  <a:pt x="0" y="0"/>
                </a:moveTo>
                <a:lnTo>
                  <a:pt x="3240000" y="0"/>
                </a:lnTo>
                <a:lnTo>
                  <a:pt x="3240000" y="1685228"/>
                </a:lnTo>
                <a:lnTo>
                  <a:pt x="550850" y="1685228"/>
                </a:lnTo>
                <a:lnTo>
                  <a:pt x="550850" y="2676902"/>
                </a:lnTo>
                <a:lnTo>
                  <a:pt x="3240000" y="2676902"/>
                </a:lnTo>
                <a:lnTo>
                  <a:pt x="3240000" y="3268800"/>
                </a:lnTo>
                <a:lnTo>
                  <a:pt x="0" y="3268800"/>
                </a:lnTo>
                <a:close/>
              </a:path>
            </a:pathLst>
          </a:custGeom>
          <a:solidFill>
            <a:schemeClr val="bg1">
              <a:lumMod val="85000"/>
            </a:schemeClr>
          </a:solidFill>
        </p:spPr>
        <p:txBody>
          <a:bodyPr wrap="square" tIns="0" bIns="1548000" anchor="ctr" anchorCtr="0">
            <a:noAutofit/>
          </a:bodyPr>
          <a:lstStyle>
            <a:lvl1pPr marL="0" indent="0" algn="ctr">
              <a:buNone/>
              <a:defRPr/>
            </a:lvl1pPr>
          </a:lstStyle>
          <a:p>
            <a:r>
              <a:rPr lang="sv-SE" dirty="0"/>
              <a:t>Click here, and insert picture via Images-button in the ribbon</a:t>
            </a:r>
          </a:p>
        </p:txBody>
      </p:sp>
      <p:sp>
        <p:nvSpPr>
          <p:cNvPr id="16" name="#nordicsolutions"/>
          <p:cNvSpPr/>
          <p:nvPr userDrawn="1"/>
        </p:nvSpPr>
        <p:spPr>
          <a:xfrm>
            <a:off x="9345600" y="5112428"/>
            <a:ext cx="2843917" cy="991674"/>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bg2"/>
                </a:solidFill>
              </a:rPr>
              <a:t>#nordicsolutions</a:t>
            </a:r>
            <a:br>
              <a:rPr lang="da-DK" sz="2200" b="1" dirty="0">
                <a:solidFill>
                  <a:schemeClr val="bg2"/>
                </a:solidFill>
              </a:rPr>
            </a:br>
            <a:r>
              <a:rPr lang="sv-SE" sz="2200" b="1" dirty="0">
                <a:solidFill>
                  <a:schemeClr val="bg2"/>
                </a:solidFill>
              </a:rPr>
              <a:t>to global challenges</a:t>
            </a:r>
          </a:p>
        </p:txBody>
      </p:sp>
    </p:spTree>
    <p:extLst>
      <p:ext uri="{BB962C8B-B14F-4D97-AF65-F5344CB8AC3E}">
        <p14:creationId xmlns:p14="http://schemas.microsoft.com/office/powerpoint/2010/main" val="798526644"/>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3468" y="1353254"/>
            <a:ext cx="8152869" cy="3080633"/>
          </a:xfrm>
        </p:spPr>
        <p:txBody>
          <a:bodyPr/>
          <a:lstStyle>
            <a:lvl1pPr>
              <a:lnSpc>
                <a:spcPct val="83000"/>
              </a:lnSpc>
              <a:defRPr sz="6000" b="1" baseline="0">
                <a:solidFill>
                  <a:schemeClr val="tx1"/>
                </a:solidFill>
              </a:defRPr>
            </a:lvl1pPr>
          </a:lstStyle>
          <a:p>
            <a:r>
              <a:rPr lang="sv-SE" dirty="0"/>
              <a:t>Use bold for highlighted text, other text regular</a:t>
            </a:r>
            <a:endParaRPr lang="sv-SE"/>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sv-SE" dirty="0"/>
              <a:t>2017-04-06</a:t>
            </a:r>
          </a:p>
        </p:txBody>
      </p:sp>
      <p:sp>
        <p:nvSpPr>
          <p:cNvPr id="4" name="FLD_Footer"/>
          <p:cNvSpPr>
            <a:spLocks noGrp="1"/>
          </p:cNvSpPr>
          <p:nvPr>
            <p:ph type="ftr" sz="quarter" idx="11"/>
          </p:nvPr>
        </p:nvSpPr>
        <p:spPr/>
        <p:txBody>
          <a:bodyPr/>
          <a:lstStyle>
            <a:lvl1pPr>
              <a:defRPr>
                <a:solidFill>
                  <a:srgbClr val="F42941"/>
                </a:solidFill>
              </a:defRPr>
            </a:lvl1pPr>
          </a:lstStyle>
          <a:p>
            <a:r>
              <a:rPr lang="sv-SE" dirty="0"/>
              <a:t>Statusmöte 7 april</a:t>
            </a:r>
          </a:p>
        </p:txBody>
      </p:sp>
      <p:sp>
        <p:nvSpPr>
          <p:cNvPr id="5" name="Slide Number Placeholder 4"/>
          <p:cNvSpPr>
            <a:spLocks noGrp="1"/>
          </p:cNvSpPr>
          <p:nvPr>
            <p:ph type="sldNum" sz="quarter" idx="12"/>
          </p:nvPr>
        </p:nvSpPr>
        <p:spPr/>
        <p:txBody>
          <a:bodyPr/>
          <a:lstStyle>
            <a:lvl1pPr>
              <a:defRPr>
                <a:solidFill>
                  <a:srgbClr val="F42941"/>
                </a:solidFill>
              </a:defRPr>
            </a:lvl1pPr>
          </a:lstStyle>
          <a:p>
            <a:fld id="{45D37B1E-C366-494F-A587-962AD9AABC83}" type="slidenum">
              <a:rPr lang="sv-SE" smtClean="0"/>
              <a:pPr/>
              <a:t>‹#›</a:t>
            </a:fld>
            <a:endParaRPr lang="sv-SE" dirty="0"/>
          </a:p>
        </p:txBody>
      </p:sp>
    </p:spTree>
    <p:extLst>
      <p:ext uri="{BB962C8B-B14F-4D97-AF65-F5344CB8AC3E}">
        <p14:creationId xmlns:p14="http://schemas.microsoft.com/office/powerpoint/2010/main" val="4289714238"/>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I">
    <p:spTree>
      <p:nvGrpSpPr>
        <p:cNvPr id="1" name=""/>
        <p:cNvGrpSpPr/>
        <p:nvPr/>
      </p:nvGrpSpPr>
      <p:grpSpPr>
        <a:xfrm>
          <a:off x="0" y="0"/>
          <a:ext cx="0" cy="0"/>
          <a:chOff x="0" y="0"/>
          <a:chExt cx="0" cy="0"/>
        </a:xfrm>
      </p:grpSpPr>
      <p:sp>
        <p:nvSpPr>
          <p:cNvPr id="9" name="Background"/>
          <p:cNvSpPr/>
          <p:nvPr userDrawn="1"/>
        </p:nvSpPr>
        <p:spPr>
          <a:xfrm>
            <a:off x="0" y="0"/>
            <a:ext cx="12189600"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p>
        </p:txBody>
      </p:sp>
      <p:sp>
        <p:nvSpPr>
          <p:cNvPr id="12" name="#nordicsolutions"/>
          <p:cNvSpPr/>
          <p:nvPr userDrawn="1"/>
        </p:nvSpPr>
        <p:spPr>
          <a:xfrm>
            <a:off x="9345600" y="5112428"/>
            <a:ext cx="2843917" cy="9916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sv-SE" sz="2200" b="1" dirty="0">
                <a:solidFill>
                  <a:schemeClr val="accent1"/>
                </a:solidFill>
              </a:rPr>
              <a:t>#nordicsolutions</a:t>
            </a:r>
            <a:br>
              <a:rPr lang="da-DK" sz="2200" b="1" dirty="0">
                <a:solidFill>
                  <a:schemeClr val="accent1"/>
                </a:solidFill>
              </a:rPr>
            </a:br>
            <a:r>
              <a:rPr lang="sv-SE" sz="2200" b="1" dirty="0">
                <a:solidFill>
                  <a:schemeClr val="accent1"/>
                </a:solidFill>
              </a:rPr>
              <a:t>to global challenges</a:t>
            </a:r>
          </a:p>
        </p:txBody>
      </p:sp>
      <p:sp>
        <p:nvSpPr>
          <p:cNvPr id="13" name="Ramme"/>
          <p:cNvSpPr/>
          <p:nvPr userDrawn="1"/>
        </p:nvSpPr>
        <p:spPr>
          <a:xfrm>
            <a:off x="0" y="0"/>
            <a:ext cx="12193200" cy="6858000"/>
          </a:xfrm>
          <a:custGeom>
            <a:avLst/>
            <a:gdLst>
              <a:gd name="connsiteX0" fmla="*/ 162000 w 12193200"/>
              <a:gd name="connsiteY0" fmla="*/ 162000 h 6858000"/>
              <a:gd name="connsiteX1" fmla="*/ 162000 w 12193200"/>
              <a:gd name="connsiteY1" fmla="*/ 6696000 h 6858000"/>
              <a:gd name="connsiteX2" fmla="*/ 12027600 w 12193200"/>
              <a:gd name="connsiteY2" fmla="*/ 6696000 h 6858000"/>
              <a:gd name="connsiteX3" fmla="*/ 12027600 w 12193200"/>
              <a:gd name="connsiteY3" fmla="*/ 162000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162000" y="162000"/>
                </a:moveTo>
                <a:lnTo>
                  <a:pt x="162000" y="6696000"/>
                </a:lnTo>
                <a:lnTo>
                  <a:pt x="12027600" y="6696000"/>
                </a:lnTo>
                <a:lnTo>
                  <a:pt x="12027600" y="162000"/>
                </a:lnTo>
                <a:close/>
                <a:moveTo>
                  <a:pt x="0" y="0"/>
                </a:moveTo>
                <a:lnTo>
                  <a:pt x="12193200" y="0"/>
                </a:lnTo>
                <a:lnTo>
                  <a:pt x="12193200" y="6858000"/>
                </a:lnTo>
                <a:lnTo>
                  <a:pt x="0" y="6858000"/>
                </a:lnTo>
                <a:close/>
              </a:path>
            </a:pathLst>
          </a:cu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solidFill>
                <a:schemeClr val="tx1"/>
              </a:solidFill>
            </a:endParaRPr>
          </a:p>
        </p:txBody>
      </p:sp>
      <p:sp>
        <p:nvSpPr>
          <p:cNvPr id="7" name="Text Placeholder 6"/>
          <p:cNvSpPr>
            <a:spLocks noGrp="1"/>
          </p:cNvSpPr>
          <p:nvPr>
            <p:ph type="body" sz="quarter" idx="13" hasCustomPrompt="1"/>
          </p:nvPr>
        </p:nvSpPr>
        <p:spPr>
          <a:xfrm>
            <a:off x="693738" y="1304690"/>
            <a:ext cx="10799762" cy="4705813"/>
          </a:xfrm>
        </p:spPr>
        <p:txBody>
          <a:bodyPr/>
          <a:lstStyle>
            <a:lvl1pPr marL="0" indent="0">
              <a:lnSpc>
                <a:spcPct val="105000"/>
              </a:lnSpc>
              <a:buFont typeface="Open Sans" panose="020B0606030504020204" pitchFamily="34" charset="0"/>
              <a:buChar char="​"/>
              <a:defRPr sz="4000" b="1" i="1">
                <a:solidFill>
                  <a:schemeClr val="bg2"/>
                </a:solidFill>
              </a:defRPr>
            </a:lvl1pPr>
            <a:lvl2pPr marL="0" indent="0">
              <a:spcBef>
                <a:spcPts val="1800"/>
              </a:spcBef>
              <a:buFont typeface="Open Sans" panose="020B0606030504020204" pitchFamily="34" charset="0"/>
              <a:buChar char="​"/>
              <a:defRPr>
                <a:solidFill>
                  <a:schemeClr val="bg2"/>
                </a:solidFill>
              </a:defRPr>
            </a:lvl2pPr>
          </a:lstStyle>
          <a:p>
            <a:pPr lvl="0"/>
            <a:r>
              <a:rPr lang="sv-SE" dirty="0"/>
              <a:t>Insert quotation text in several lines. Insert name or source: Click ENTER for new line, click TAB, insert name/source</a:t>
            </a:r>
            <a:endParaRPr lang="sv-SE"/>
          </a:p>
          <a:p>
            <a:pPr lvl="1"/>
            <a:r>
              <a:rPr lang="sv-SE" dirty="0"/>
              <a:t>Second level</a:t>
            </a:r>
            <a:endParaRPr lang="sv-SE"/>
          </a:p>
        </p:txBody>
      </p:sp>
      <p:sp>
        <p:nvSpPr>
          <p:cNvPr id="3" name="Date Placeholder 2"/>
          <p:cNvSpPr>
            <a:spLocks noGrp="1"/>
          </p:cNvSpPr>
          <p:nvPr>
            <p:ph type="dt" sz="half" idx="10"/>
          </p:nvPr>
        </p:nvSpPr>
        <p:spPr>
          <a:xfrm>
            <a:off x="0" y="6912000"/>
            <a:ext cx="0" cy="0"/>
          </a:xfrm>
        </p:spPr>
        <p:txBody>
          <a:bodyPr/>
          <a:lstStyle>
            <a:lvl1pPr>
              <a:defRPr sz="100">
                <a:noFill/>
              </a:defRPr>
            </a:lvl1pPr>
          </a:lstStyle>
          <a:p>
            <a:r>
              <a:rPr lang="sv-SE" dirty="0"/>
              <a:t>2017-04-06</a:t>
            </a:r>
          </a:p>
        </p:txBody>
      </p:sp>
      <p:sp>
        <p:nvSpPr>
          <p:cNvPr id="4" name="FLD_Footer"/>
          <p:cNvSpPr>
            <a:spLocks noGrp="1"/>
          </p:cNvSpPr>
          <p:nvPr>
            <p:ph type="ftr" sz="quarter" idx="11"/>
          </p:nvPr>
        </p:nvSpPr>
        <p:spPr/>
        <p:txBody>
          <a:bodyPr/>
          <a:lstStyle>
            <a:lvl1pPr>
              <a:defRPr>
                <a:solidFill>
                  <a:schemeClr val="bg2"/>
                </a:solidFill>
              </a:defRPr>
            </a:lvl1pPr>
          </a:lstStyle>
          <a:p>
            <a:r>
              <a:rPr lang="sv-SE" dirty="0"/>
              <a:t>Statusmöte 7 april</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45D37B1E-C366-494F-A587-962AD9AABC83}" type="slidenum">
              <a:rPr lang="sv-SE" smtClean="0"/>
              <a:pPr/>
              <a:t>‹#›</a:t>
            </a:fld>
            <a:endParaRPr lang="sv-SE" dirty="0"/>
          </a:p>
        </p:txBody>
      </p:sp>
      <p:sp>
        <p:nvSpPr>
          <p:cNvPr id="10" name="Freeform 5"/>
          <p:cNvSpPr>
            <a:spLocks noChangeAspect="1" noEditPoints="1"/>
          </p:cNvSpPr>
          <p:nvPr userDrawn="1"/>
        </p:nvSpPr>
        <p:spPr bwMode="auto">
          <a:xfrm>
            <a:off x="699434" y="6163200"/>
            <a:ext cx="360000" cy="360000"/>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r>
              <a:rPr lang="sv-SE" dirty="0"/>
              <a:t> </a:t>
            </a:r>
          </a:p>
        </p:txBody>
      </p:sp>
    </p:spTree>
    <p:extLst>
      <p:ext uri="{BB962C8B-B14F-4D97-AF65-F5344CB8AC3E}">
        <p14:creationId xmlns:p14="http://schemas.microsoft.com/office/powerpoint/2010/main" val="3437183550"/>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amme"/>
          <p:cNvSpPr/>
          <p:nvPr userDrawn="1"/>
        </p:nvSpPr>
        <p:spPr>
          <a:xfrm>
            <a:off x="0" y="0"/>
            <a:ext cx="12193200" cy="6858000"/>
          </a:xfrm>
          <a:custGeom>
            <a:avLst/>
            <a:gdLst>
              <a:gd name="connsiteX0" fmla="*/ 162000 w 12193200"/>
              <a:gd name="connsiteY0" fmla="*/ 162000 h 6858000"/>
              <a:gd name="connsiteX1" fmla="*/ 162000 w 12193200"/>
              <a:gd name="connsiteY1" fmla="*/ 6696000 h 6858000"/>
              <a:gd name="connsiteX2" fmla="*/ 12027600 w 12193200"/>
              <a:gd name="connsiteY2" fmla="*/ 6696000 h 6858000"/>
              <a:gd name="connsiteX3" fmla="*/ 12027600 w 12193200"/>
              <a:gd name="connsiteY3" fmla="*/ 162000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162000" y="162000"/>
                </a:moveTo>
                <a:lnTo>
                  <a:pt x="162000" y="6696000"/>
                </a:lnTo>
                <a:lnTo>
                  <a:pt x="12027600" y="6696000"/>
                </a:lnTo>
                <a:lnTo>
                  <a:pt x="12027600" y="162000"/>
                </a:lnTo>
                <a:close/>
                <a:moveTo>
                  <a:pt x="0" y="0"/>
                </a:moveTo>
                <a:lnTo>
                  <a:pt x="12193200" y="0"/>
                </a:lnTo>
                <a:lnTo>
                  <a:pt x="12193200" y="6858000"/>
                </a:lnTo>
                <a:lnTo>
                  <a:pt x="0" y="6858000"/>
                </a:ln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sv-SE" sz="2200" dirty="0">
              <a:solidFill>
                <a:schemeClr val="tx1"/>
              </a:solidFill>
            </a:endParaRPr>
          </a:p>
        </p:txBody>
      </p:sp>
      <p:sp>
        <p:nvSpPr>
          <p:cNvPr id="2" name="Title Placeholder 1"/>
          <p:cNvSpPr>
            <a:spLocks noGrp="1"/>
          </p:cNvSpPr>
          <p:nvPr>
            <p:ph type="title"/>
          </p:nvPr>
        </p:nvSpPr>
        <p:spPr>
          <a:xfrm>
            <a:off x="656568" y="391028"/>
            <a:ext cx="10836932" cy="1285875"/>
          </a:xfrm>
          <a:prstGeom prst="rect">
            <a:avLst/>
          </a:prstGeom>
        </p:spPr>
        <p:txBody>
          <a:bodyPr vert="horz" lIns="0" tIns="0" rIns="0" bIns="0" rtlCol="0" anchor="t" anchorCtr="0">
            <a:noAutofit/>
          </a:bodyPr>
          <a:lstStyle/>
          <a:p>
            <a:r>
              <a:rPr lang="sv-SE" dirty="0"/>
              <a:t>Click to edit Master title style</a:t>
            </a:r>
            <a:endParaRPr lang="sv-SE"/>
          </a:p>
        </p:txBody>
      </p:sp>
      <p:sp>
        <p:nvSpPr>
          <p:cNvPr id="3" name="Text Placeholder 2"/>
          <p:cNvSpPr>
            <a:spLocks noGrp="1"/>
          </p:cNvSpPr>
          <p:nvPr>
            <p:ph type="body" idx="1"/>
          </p:nvPr>
        </p:nvSpPr>
        <p:spPr>
          <a:xfrm>
            <a:off x="693738" y="2162340"/>
            <a:ext cx="10799761" cy="3787610"/>
          </a:xfrm>
          <a:prstGeom prst="rect">
            <a:avLst/>
          </a:prstGeom>
        </p:spPr>
        <p:txBody>
          <a:bodyPr vert="horz" lIns="0" tIns="0" rIns="0" bIns="0" rtlCol="0">
            <a:noAutofit/>
          </a:bodyPr>
          <a:lstStyle/>
          <a:p>
            <a:pPr lvl="0"/>
            <a:r>
              <a:rPr lang="sv-SE" dirty="0"/>
              <a:t>Click to edit Master text styles</a:t>
            </a:r>
          </a:p>
          <a:p>
            <a:pPr lvl="1"/>
            <a:r>
              <a:rPr lang="sv-SE" dirty="0"/>
              <a:t>Second level</a:t>
            </a:r>
          </a:p>
          <a:p>
            <a:pPr lvl="2"/>
            <a:r>
              <a:rPr lang="sv-SE" dirty="0"/>
              <a:t>Third level</a:t>
            </a:r>
          </a:p>
          <a:p>
            <a:pPr lvl="3"/>
            <a:r>
              <a:rPr lang="sv-SE" dirty="0"/>
              <a:t>Fourth level</a:t>
            </a:r>
          </a:p>
          <a:p>
            <a:pPr lvl="4"/>
            <a:r>
              <a:rPr lang="sv-SE" dirty="0"/>
              <a:t>Fifth level</a:t>
            </a:r>
          </a:p>
          <a:p>
            <a:pPr lvl="5"/>
            <a:r>
              <a:rPr lang="sv-SE" dirty="0"/>
              <a:t>Sixth level</a:t>
            </a:r>
          </a:p>
          <a:p>
            <a:pPr lvl="6"/>
            <a:r>
              <a:rPr lang="sv-SE" dirty="0"/>
              <a:t>Seventh level</a:t>
            </a:r>
          </a:p>
          <a:p>
            <a:pPr lvl="7"/>
            <a:r>
              <a:rPr lang="sv-SE" dirty="0"/>
              <a:t>Eight level</a:t>
            </a:r>
          </a:p>
          <a:p>
            <a:pPr lvl="8"/>
            <a:r>
              <a:rPr lang="sv-SE" dirty="0"/>
              <a:t>Night level</a:t>
            </a:r>
          </a:p>
        </p:txBody>
      </p:sp>
      <p:sp>
        <p:nvSpPr>
          <p:cNvPr id="4" name="Date Placeholder 3"/>
          <p:cNvSpPr>
            <a:spLocks noGrp="1"/>
          </p:cNvSpPr>
          <p:nvPr>
            <p:ph type="dt" sz="half" idx="2"/>
          </p:nvPr>
        </p:nvSpPr>
        <p:spPr>
          <a:xfrm>
            <a:off x="9137720" y="6200389"/>
            <a:ext cx="2355779" cy="176724"/>
          </a:xfrm>
          <a:prstGeom prst="rect">
            <a:avLst/>
          </a:prstGeom>
        </p:spPr>
        <p:txBody>
          <a:bodyPr vert="horz" lIns="0" tIns="0" rIns="0" bIns="0" rtlCol="0" anchor="b" anchorCtr="0">
            <a:noAutofit/>
          </a:bodyPr>
          <a:lstStyle>
            <a:lvl1pPr algn="r">
              <a:defRPr sz="100">
                <a:noFill/>
              </a:defRPr>
            </a:lvl1pPr>
          </a:lstStyle>
          <a:p>
            <a:r>
              <a:rPr lang="sv-SE" dirty="0"/>
              <a:t>2017-04-06</a:t>
            </a:r>
          </a:p>
        </p:txBody>
      </p:sp>
      <p:sp>
        <p:nvSpPr>
          <p:cNvPr id="5" name="FLD_Footer"/>
          <p:cNvSpPr>
            <a:spLocks noGrp="1"/>
          </p:cNvSpPr>
          <p:nvPr>
            <p:ph type="ftr" sz="quarter" idx="3"/>
          </p:nvPr>
        </p:nvSpPr>
        <p:spPr>
          <a:xfrm>
            <a:off x="3395663" y="6235163"/>
            <a:ext cx="5400675" cy="222501"/>
          </a:xfrm>
          <a:prstGeom prst="rect">
            <a:avLst/>
          </a:prstGeom>
        </p:spPr>
        <p:txBody>
          <a:bodyPr vert="horz" lIns="0" tIns="0" rIns="0" bIns="0" rtlCol="0" anchor="b" anchorCtr="0">
            <a:noAutofit/>
          </a:bodyPr>
          <a:lstStyle>
            <a:lvl1pPr algn="l">
              <a:defRPr sz="950">
                <a:solidFill>
                  <a:schemeClr val="accent1"/>
                </a:solidFill>
              </a:defRPr>
            </a:lvl1pPr>
          </a:lstStyle>
          <a:p>
            <a:r>
              <a:rPr lang="sv-SE" dirty="0"/>
              <a:t>Statusmöte 7 april</a:t>
            </a:r>
          </a:p>
        </p:txBody>
      </p:sp>
      <p:sp>
        <p:nvSpPr>
          <p:cNvPr id="6" name="Slide Number Placeholder 5"/>
          <p:cNvSpPr>
            <a:spLocks noGrp="1"/>
          </p:cNvSpPr>
          <p:nvPr>
            <p:ph type="sldNum" sz="quarter" idx="4"/>
          </p:nvPr>
        </p:nvSpPr>
        <p:spPr>
          <a:xfrm>
            <a:off x="8796337" y="6235163"/>
            <a:ext cx="2697161" cy="222501"/>
          </a:xfrm>
          <a:prstGeom prst="rect">
            <a:avLst/>
          </a:prstGeom>
        </p:spPr>
        <p:txBody>
          <a:bodyPr vert="horz" lIns="0" tIns="0" rIns="0" bIns="0" rtlCol="0" anchor="b" anchorCtr="0">
            <a:noAutofit/>
          </a:bodyPr>
          <a:lstStyle>
            <a:lvl1pPr algn="r">
              <a:defRPr sz="950">
                <a:solidFill>
                  <a:schemeClr val="accent1"/>
                </a:solidFill>
              </a:defRPr>
            </a:lvl1pPr>
          </a:lstStyle>
          <a:p>
            <a:fld id="{45D37B1E-C366-494F-A587-962AD9AABC83}" type="slidenum">
              <a:rPr lang="sv-SE" smtClean="0"/>
              <a:pPr/>
              <a:t>‹#›</a:t>
            </a:fld>
            <a:endParaRPr lang="sv-SE" dirty="0"/>
          </a:p>
        </p:txBody>
      </p:sp>
      <p:sp>
        <p:nvSpPr>
          <p:cNvPr id="10" name="Freeform 5"/>
          <p:cNvSpPr>
            <a:spLocks noChangeAspect="1" noEditPoints="1"/>
          </p:cNvSpPr>
          <p:nvPr userDrawn="1"/>
        </p:nvSpPr>
        <p:spPr bwMode="auto">
          <a:xfrm>
            <a:off x="699434" y="6162315"/>
            <a:ext cx="360000" cy="360000"/>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sv-SE" dirty="0"/>
              <a:t> </a:t>
            </a:r>
          </a:p>
        </p:txBody>
      </p:sp>
      <p:sp>
        <p:nvSpPr>
          <p:cNvPr id="9" name="#nordicsolutions"/>
          <p:cNvSpPr/>
          <p:nvPr userDrawn="1"/>
        </p:nvSpPr>
        <p:spPr>
          <a:xfrm>
            <a:off x="9345600" y="5112428"/>
            <a:ext cx="2843917" cy="991674"/>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r>
              <a:rPr lang="en-GB" sz="2200" b="1" noProof="0" dirty="0">
                <a:solidFill>
                  <a:schemeClr val="bg2"/>
                </a:solidFill>
              </a:rPr>
              <a:t>#nordicsolutions</a:t>
            </a:r>
            <a:br>
              <a:rPr lang="en-GB" sz="2200" b="1" noProof="0" dirty="0">
                <a:solidFill>
                  <a:schemeClr val="bg2"/>
                </a:solidFill>
              </a:rPr>
            </a:br>
            <a:r>
              <a:rPr lang="en-GB" sz="2200" b="1" noProof="0" dirty="0">
                <a:solidFill>
                  <a:schemeClr val="bg2"/>
                </a:solidFill>
              </a:rPr>
              <a:t>to global challenges</a:t>
            </a:r>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62" r:id="rId1"/>
    <p:sldLayoutId id="2147483653" r:id="rId2"/>
    <p:sldLayoutId id="2147483677" r:id="rId3"/>
    <p:sldLayoutId id="2147483666" r:id="rId4"/>
    <p:sldLayoutId id="2147483663" r:id="rId5"/>
    <p:sldLayoutId id="2147483655" r:id="rId6"/>
    <p:sldLayoutId id="2147483679" r:id="rId7"/>
    <p:sldLayoutId id="2147483672" r:id="rId8"/>
    <p:sldLayoutId id="2147483682" r:id="rId9"/>
    <p:sldLayoutId id="2147483664" r:id="rId10"/>
    <p:sldLayoutId id="2147483656" r:id="rId11"/>
    <p:sldLayoutId id="2147483678" r:id="rId12"/>
    <p:sldLayoutId id="2147483650" r:id="rId13"/>
    <p:sldLayoutId id="2147483667" r:id="rId14"/>
    <p:sldLayoutId id="2147483660" r:id="rId15"/>
    <p:sldLayoutId id="2147483657" r:id="rId16"/>
    <p:sldLayoutId id="2147483651" r:id="rId17"/>
    <p:sldLayoutId id="2147483670" r:id="rId18"/>
    <p:sldLayoutId id="2147483661" r:id="rId19"/>
    <p:sldLayoutId id="2147483654" r:id="rId20"/>
    <p:sldLayoutId id="2147483674" r:id="rId21"/>
    <p:sldLayoutId id="2147483668" r:id="rId22"/>
    <p:sldLayoutId id="2147483680" r:id="rId23"/>
    <p:sldLayoutId id="2147483665" r:id="rId24"/>
    <p:sldLayoutId id="2147483681" r:id="rId25"/>
    <p:sldLayoutId id="2147483658" r:id="rId26"/>
    <p:sldLayoutId id="2147483652" r:id="rId27"/>
  </p:sldLayoutIdLst>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hf hdr="0"/>
  <p:txStyles>
    <p:titleStyle>
      <a:lvl1pPr algn="l" defTabSz="914400" rtl="0" eaLnBrk="1" latinLnBrk="0" hangingPunct="1">
        <a:lnSpc>
          <a:spcPct val="87000"/>
        </a:lnSpc>
        <a:spcBef>
          <a:spcPct val="0"/>
        </a:spcBef>
        <a:buNone/>
        <a:defRPr sz="4800" b="1" i="1" kern="1200">
          <a:solidFill>
            <a:schemeClr val="tx1"/>
          </a:solidFill>
          <a:latin typeface="+mj-lt"/>
          <a:ea typeface="+mj-ea"/>
          <a:cs typeface="+mj-cs"/>
        </a:defRPr>
      </a:lvl1pPr>
    </p:titleStyle>
    <p:bodyStyle>
      <a:lvl1pPr marL="468000" indent="-468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1pPr>
      <a:lvl2pPr marL="720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chemeClr val="tx1"/>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37" userDrawn="1">
          <p15:clr>
            <a:srgbClr val="F26B43"/>
          </p15:clr>
        </p15:guide>
        <p15:guide id="2" pos="2138" userDrawn="1">
          <p15:clr>
            <a:srgbClr val="F26B43"/>
          </p15:clr>
        </p15:guide>
        <p15:guide id="3" orient="horz" pos="253" userDrawn="1">
          <p15:clr>
            <a:srgbClr val="F26B43"/>
          </p15:clr>
        </p15:guide>
        <p15:guide id="4" orient="horz" pos="888" userDrawn="1">
          <p15:clr>
            <a:srgbClr val="F26B43"/>
          </p15:clr>
        </p15:guide>
        <p15:guide id="5" pos="3839" userDrawn="1">
          <p15:clr>
            <a:srgbClr val="F26B43"/>
          </p15:clr>
        </p15:guide>
        <p15:guide id="6" pos="5540" userDrawn="1">
          <p15:clr>
            <a:srgbClr val="F26B43"/>
          </p15:clr>
        </p15:guide>
        <p15:guide id="7" orient="horz" pos="1523" userDrawn="1">
          <p15:clr>
            <a:srgbClr val="F26B43"/>
          </p15:clr>
        </p15:guide>
        <p15:guide id="8" orient="horz" pos="2158" userDrawn="1">
          <p15:clr>
            <a:srgbClr val="F26B43"/>
          </p15:clr>
        </p15:guide>
        <p15:guide id="9" pos="7240" userDrawn="1">
          <p15:clr>
            <a:srgbClr val="F26B43"/>
          </p15:clr>
        </p15:guide>
        <p15:guide id="10" orient="horz" pos="2793" userDrawn="1">
          <p15:clr>
            <a:srgbClr val="F26B43"/>
          </p15:clr>
        </p15:guide>
        <p15:guide id="11" orient="horz" pos="3428" userDrawn="1">
          <p15:clr>
            <a:srgbClr val="F26B43"/>
          </p15:clr>
        </p15:guide>
        <p15:guide id="13" orient="horz" pos="4048" userDrawn="1">
          <p15:clr>
            <a:srgbClr val="F26B43"/>
          </p15:clr>
        </p15:guide>
        <p15:guide id="14" orient="horz" pos="37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2449" r="15073" b="7377"/>
          <a:stretch/>
        </p:blipFill>
        <p:spPr/>
      </p:pic>
      <p:sp>
        <p:nvSpPr>
          <p:cNvPr id="3" name="Tittel 2">
            <a:extLst>
              <a:ext uri="{FF2B5EF4-FFF2-40B4-BE49-F238E27FC236}">
                <a16:creationId xmlns:a16="http://schemas.microsoft.com/office/drawing/2014/main" id="{A2075C25-F24B-43CF-B22F-F6F9E280773A}"/>
              </a:ext>
            </a:extLst>
          </p:cNvPr>
          <p:cNvSpPr>
            <a:spLocks noGrp="1"/>
          </p:cNvSpPr>
          <p:nvPr>
            <p:ph type="ctrTitle"/>
          </p:nvPr>
        </p:nvSpPr>
        <p:spPr>
          <a:xfrm>
            <a:off x="684000" y="1627200"/>
            <a:ext cx="5410413" cy="1414746"/>
          </a:xfrm>
        </p:spPr>
        <p:txBody>
          <a:bodyPr/>
          <a:lstStyle/>
          <a:p>
            <a:r>
              <a:rPr lang="en-GB" sz="5400" dirty="0"/>
              <a:t>What makes a sustainable city?</a:t>
            </a:r>
          </a:p>
        </p:txBody>
      </p:sp>
      <p:sp>
        <p:nvSpPr>
          <p:cNvPr id="8" name="Plassholder for lysbildenummer 7">
            <a:extLst>
              <a:ext uri="{FF2B5EF4-FFF2-40B4-BE49-F238E27FC236}">
                <a16:creationId xmlns:a16="http://schemas.microsoft.com/office/drawing/2014/main" id="{538A578A-DF80-4ADD-A100-7FCDC2A2E04E}"/>
              </a:ext>
            </a:extLst>
          </p:cNvPr>
          <p:cNvSpPr>
            <a:spLocks noGrp="1"/>
          </p:cNvSpPr>
          <p:nvPr>
            <p:ph type="sldNum" sz="quarter" idx="12"/>
          </p:nvPr>
        </p:nvSpPr>
        <p:spPr/>
        <p:txBody>
          <a:bodyPr/>
          <a:lstStyle/>
          <a:p>
            <a:fld id="{45D37B1E-C366-494F-A587-962AD9AABC83}" type="slidenum">
              <a:rPr lang="en-GB" smtClean="0"/>
              <a:pPr/>
              <a:t>1</a:t>
            </a:fld>
            <a:endParaRPr lang="en-GB" dirty="0"/>
          </a:p>
        </p:txBody>
      </p:sp>
      <p:sp>
        <p:nvSpPr>
          <p:cNvPr id="6" name="Plassholder for bunntekst 5">
            <a:extLst>
              <a:ext uri="{FF2B5EF4-FFF2-40B4-BE49-F238E27FC236}">
                <a16:creationId xmlns:a16="http://schemas.microsoft.com/office/drawing/2014/main" id="{723AE6F6-3802-4CD9-91A7-54343BC10C28}"/>
              </a:ext>
            </a:extLst>
          </p:cNvPr>
          <p:cNvSpPr>
            <a:spLocks noGrp="1"/>
          </p:cNvSpPr>
          <p:nvPr>
            <p:ph type="ftr" sz="quarter" idx="11"/>
          </p:nvPr>
        </p:nvSpPr>
        <p:spPr/>
        <p:txBody>
          <a:bodyPr/>
          <a:lstStyle/>
          <a:p>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738" y="6156325"/>
            <a:ext cx="376436" cy="376436"/>
          </a:xfrm>
          <a:prstGeom prst="rect">
            <a:avLst/>
          </a:prstGeom>
        </p:spPr>
      </p:pic>
    </p:spTree>
    <p:extLst>
      <p:ext uri="{BB962C8B-B14F-4D97-AF65-F5344CB8AC3E}">
        <p14:creationId xmlns:p14="http://schemas.microsoft.com/office/powerpoint/2010/main" val="7635525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p:cNvSpPr>
            <a:spLocks noGrp="1"/>
          </p:cNvSpPr>
          <p:nvPr>
            <p:ph type="title"/>
          </p:nvPr>
        </p:nvSpPr>
        <p:spPr/>
        <p:txBody>
          <a:bodyPr/>
          <a:lstStyle/>
          <a:p>
            <a:r>
              <a:rPr lang="en-GB" dirty="0"/>
              <a:t>Case story: </a:t>
            </a:r>
            <a:br>
              <a:rPr lang="en-GB" dirty="0"/>
            </a:br>
            <a:r>
              <a:rPr lang="en-GB" dirty="0"/>
              <a:t>Helsinki, Finland</a:t>
            </a:r>
          </a:p>
        </p:txBody>
      </p:sp>
      <p:sp>
        <p:nvSpPr>
          <p:cNvPr id="15" name="Pladsholder til tekst 14"/>
          <p:cNvSpPr>
            <a:spLocks noGrp="1"/>
          </p:cNvSpPr>
          <p:nvPr>
            <p:ph type="body" sz="quarter" idx="15"/>
          </p:nvPr>
        </p:nvSpPr>
        <p:spPr>
          <a:xfrm>
            <a:off x="693739" y="2417762"/>
            <a:ext cx="4772784" cy="3532187"/>
          </a:xfrm>
        </p:spPr>
        <p:txBody>
          <a:bodyPr/>
          <a:lstStyle/>
          <a:p>
            <a:pPr marL="0" indent="0">
              <a:buNone/>
            </a:pPr>
            <a:r>
              <a:rPr lang="en-GB" sz="2000" b="1" dirty="0"/>
              <a:t>The City of Helsinki uses a mixed tenure housing policy to counter social segregation, bringing people of all backgrounds together in neighbourhoods.</a:t>
            </a:r>
          </a:p>
        </p:txBody>
      </p:sp>
      <p:sp>
        <p:nvSpPr>
          <p:cNvPr id="2" name="Plassholder for dato 1">
            <a:extLst>
              <a:ext uri="{FF2B5EF4-FFF2-40B4-BE49-F238E27FC236}">
                <a16:creationId xmlns:a16="http://schemas.microsoft.com/office/drawing/2014/main" id="{A780C2BB-3EC2-4DD9-A0F1-BEF7B21D4735}"/>
              </a:ext>
            </a:extLst>
          </p:cNvPr>
          <p:cNvSpPr>
            <a:spLocks noGrp="1"/>
          </p:cNvSpPr>
          <p:nvPr>
            <p:ph type="dt" sz="half" idx="16"/>
          </p:nvPr>
        </p:nvSpPr>
        <p:spPr/>
        <p:txBody>
          <a:bodyPr/>
          <a:lstStyle/>
          <a:p>
            <a:r>
              <a:rPr lang="en-GB" dirty="0"/>
              <a:t>2017-04-06</a:t>
            </a:r>
          </a:p>
        </p:txBody>
      </p:sp>
      <p:sp>
        <p:nvSpPr>
          <p:cNvPr id="3" name="Plassholder for bunntekst 2">
            <a:extLst>
              <a:ext uri="{FF2B5EF4-FFF2-40B4-BE49-F238E27FC236}">
                <a16:creationId xmlns:a16="http://schemas.microsoft.com/office/drawing/2014/main" id="{78E3288C-A700-4D59-A8F3-A9B5081D152C}"/>
              </a:ext>
            </a:extLst>
          </p:cNvPr>
          <p:cNvSpPr>
            <a:spLocks noGrp="1"/>
          </p:cNvSpPr>
          <p:nvPr>
            <p:ph type="ftr" sz="quarter" idx="17"/>
          </p:nvPr>
        </p:nvSpPr>
        <p:spPr/>
        <p:txBody>
          <a:bodyPr/>
          <a:lstStyle/>
          <a:p>
            <a:endParaRPr lang="en-GB" dirty="0"/>
          </a:p>
        </p:txBody>
      </p:sp>
      <p:sp>
        <p:nvSpPr>
          <p:cNvPr id="4" name="Plassholder for lysbildenummer 3">
            <a:extLst>
              <a:ext uri="{FF2B5EF4-FFF2-40B4-BE49-F238E27FC236}">
                <a16:creationId xmlns:a16="http://schemas.microsoft.com/office/drawing/2014/main" id="{6C09CF07-BB4C-43C9-A5B0-7087BD60EE6C}"/>
              </a:ext>
            </a:extLst>
          </p:cNvPr>
          <p:cNvSpPr>
            <a:spLocks noGrp="1"/>
          </p:cNvSpPr>
          <p:nvPr>
            <p:ph type="sldNum" sz="quarter" idx="18"/>
          </p:nvPr>
        </p:nvSpPr>
        <p:spPr/>
        <p:txBody>
          <a:bodyPr/>
          <a:lstStyle/>
          <a:p>
            <a:fld id="{45D37B1E-C366-494F-A587-962AD9AABC83}" type="slidenum">
              <a:rPr lang="en-GB" smtClean="0"/>
              <a:pPr/>
              <a:t>10</a:t>
            </a:fld>
            <a:endParaRPr lang="en-GB" dirty="0"/>
          </a:p>
        </p:txBody>
      </p:sp>
      <p:pic>
        <p:nvPicPr>
          <p:cNvPr id="7" name="Picture Placeholder 6"/>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9674" r="19674"/>
          <a:stretch>
            <a:fillRect/>
          </a:stretch>
        </p:blipFill>
        <p:spPr/>
      </p:pic>
    </p:spTree>
    <p:extLst>
      <p:ext uri="{BB962C8B-B14F-4D97-AF65-F5344CB8AC3E}">
        <p14:creationId xmlns:p14="http://schemas.microsoft.com/office/powerpoint/2010/main" val="3811662386"/>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665163" y="690327"/>
            <a:ext cx="7056437" cy="4705813"/>
          </a:xfrm>
        </p:spPr>
        <p:txBody>
          <a:bodyPr/>
          <a:lstStyle/>
          <a:p>
            <a:pPr marL="0" indent="0">
              <a:buNone/>
            </a:pPr>
            <a:r>
              <a:rPr lang="en-GB" sz="3200" b="1" i="1" dirty="0">
                <a:solidFill>
                  <a:schemeClr val="accent1"/>
                </a:solidFill>
              </a:rPr>
              <a:t>“We continuously strive for readable accessibility and seek to represent an attitude in architecture which includes</a:t>
            </a:r>
          </a:p>
          <a:p>
            <a:pPr marL="0" indent="0">
              <a:buNone/>
            </a:pPr>
            <a:r>
              <a:rPr lang="en-GB" sz="3200" b="1" i="1" dirty="0">
                <a:solidFill>
                  <a:schemeClr val="accent1"/>
                </a:solidFill>
              </a:rPr>
              <a:t>social behaviour. This may be achieved by a certain degree of intimacy between public and projects, a touchable reality</a:t>
            </a:r>
          </a:p>
          <a:p>
            <a:pPr marL="0" indent="0">
              <a:buNone/>
            </a:pPr>
            <a:r>
              <a:rPr lang="en-GB" sz="3200" b="1" i="1" dirty="0">
                <a:solidFill>
                  <a:schemeClr val="accent1"/>
                </a:solidFill>
              </a:rPr>
              <a:t>leading to public ownership.”</a:t>
            </a:r>
          </a:p>
          <a:p>
            <a:pPr marL="0" indent="0">
              <a:lnSpc>
                <a:spcPts val="2000"/>
              </a:lnSpc>
              <a:buNone/>
            </a:pPr>
            <a:endParaRPr lang="en-GB" dirty="0">
              <a:solidFill>
                <a:schemeClr val="accent1"/>
              </a:solidFill>
            </a:endParaRPr>
          </a:p>
          <a:p>
            <a:pPr marL="0" indent="0">
              <a:buNone/>
            </a:pPr>
            <a:r>
              <a:rPr lang="en-GB" sz="2000" b="1" i="0" dirty="0">
                <a:solidFill>
                  <a:schemeClr val="accent1"/>
                </a:solidFill>
              </a:rPr>
              <a:t>Kjetil Thorsen</a:t>
            </a:r>
          </a:p>
          <a:p>
            <a:pPr marL="0" indent="0">
              <a:buNone/>
            </a:pPr>
            <a:r>
              <a:rPr lang="en-GB" sz="2000" b="1" i="0" dirty="0">
                <a:solidFill>
                  <a:schemeClr val="accent1"/>
                </a:solidFill>
              </a:rPr>
              <a:t>founding partner, Snøhetta</a:t>
            </a:r>
          </a:p>
        </p:txBody>
      </p:sp>
      <p:sp>
        <p:nvSpPr>
          <p:cNvPr id="4" name="Date Placeholder 3"/>
          <p:cNvSpPr>
            <a:spLocks noGrp="1"/>
          </p:cNvSpPr>
          <p:nvPr>
            <p:ph type="dt" sz="half" idx="10"/>
          </p:nvPr>
        </p:nvSpPr>
        <p:spPr/>
        <p:txBody>
          <a:bodyPr/>
          <a:lstStyle/>
          <a:p>
            <a:r>
              <a:rPr lang="en-GB" dirty="0"/>
              <a:t>2017-04-06</a:t>
            </a:r>
          </a:p>
        </p:txBody>
      </p:sp>
      <p:sp>
        <p:nvSpPr>
          <p:cNvPr id="6" name="Slide Number Placeholder 5"/>
          <p:cNvSpPr>
            <a:spLocks noGrp="1"/>
          </p:cNvSpPr>
          <p:nvPr>
            <p:ph type="sldNum" sz="quarter" idx="12"/>
          </p:nvPr>
        </p:nvSpPr>
        <p:spPr/>
        <p:txBody>
          <a:bodyPr/>
          <a:lstStyle/>
          <a:p>
            <a:fld id="{45D37B1E-C366-494F-A587-962AD9AABC83}" type="slidenum">
              <a:rPr lang="en-GB" smtClean="0"/>
              <a:pPr/>
              <a:t>11</a:t>
            </a:fld>
            <a:endParaRPr lang="en-GB" dirty="0"/>
          </a:p>
        </p:txBody>
      </p:sp>
    </p:spTree>
    <p:extLst>
      <p:ext uri="{BB962C8B-B14F-4D97-AF65-F5344CB8AC3E}">
        <p14:creationId xmlns:p14="http://schemas.microsoft.com/office/powerpoint/2010/main" val="738353938"/>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6791" b="6791"/>
          <a:stretch/>
        </p:blipFill>
        <p:spPr/>
      </p:pic>
      <p:sp>
        <p:nvSpPr>
          <p:cNvPr id="4" name="Plassholder for dato 3">
            <a:extLst>
              <a:ext uri="{FF2B5EF4-FFF2-40B4-BE49-F238E27FC236}">
                <a16:creationId xmlns:a16="http://schemas.microsoft.com/office/drawing/2014/main" id="{393AF6EC-291E-40F8-AA1E-04319892F8EF}"/>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BE8F2A6B-8BC5-4CFC-914E-3CD77E553934}"/>
              </a:ext>
            </a:extLst>
          </p:cNvPr>
          <p:cNvSpPr>
            <a:spLocks noGrp="1"/>
          </p:cNvSpPr>
          <p:nvPr>
            <p:ph type="sldNum" sz="quarter" idx="16"/>
          </p:nvPr>
        </p:nvSpPr>
        <p:spPr/>
        <p:txBody>
          <a:bodyPr/>
          <a:lstStyle/>
          <a:p>
            <a:fld id="{45D37B1E-C366-494F-A587-962AD9AABC83}" type="slidenum">
              <a:rPr lang="en-GB" smtClean="0"/>
              <a:pPr/>
              <a:t>12</a:t>
            </a:fld>
            <a:endParaRPr lang="en-GB" dirty="0"/>
          </a:p>
        </p:txBody>
      </p:sp>
      <p:pic>
        <p:nvPicPr>
          <p:cNvPr id="10" name="Picture Placeholder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30" y="427606"/>
            <a:ext cx="4349878" cy="4349878"/>
          </a:xfrm>
          <a:prstGeom prst="rect">
            <a:avLst/>
          </a:prstGeom>
          <a:noFill/>
          <a:ln>
            <a:noFill/>
          </a:ln>
        </p:spPr>
      </p:pic>
      <p:sp>
        <p:nvSpPr>
          <p:cNvPr id="2" name="Rectangle 1"/>
          <p:cNvSpPr/>
          <p:nvPr/>
        </p:nvSpPr>
        <p:spPr>
          <a:xfrm>
            <a:off x="504775" y="3543157"/>
            <a:ext cx="4389633" cy="1414490"/>
          </a:xfrm>
          <a:prstGeom prst="rect">
            <a:avLst/>
          </a:prstGeom>
        </p:spPr>
        <p:txBody>
          <a:bodyPr wrap="square">
            <a:spAutoFit/>
          </a:bodyPr>
          <a:lstStyle/>
          <a:p>
            <a:pPr>
              <a:lnSpc>
                <a:spcPts val="3400"/>
              </a:lnSpc>
            </a:pPr>
            <a:r>
              <a:rPr lang="en-GB" sz="3200" b="1" i="1" dirty="0">
                <a:solidFill>
                  <a:schemeClr val="accent1"/>
                </a:solidFill>
              </a:rPr>
              <a:t>Human well-being and environmental health are one and the same</a:t>
            </a:r>
          </a:p>
        </p:txBody>
      </p:sp>
    </p:spTree>
    <p:extLst>
      <p:ext uri="{BB962C8B-B14F-4D97-AF65-F5344CB8AC3E}">
        <p14:creationId xmlns:p14="http://schemas.microsoft.com/office/powerpoint/2010/main" val="2056338849"/>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949" b="1949"/>
          <a:stretch>
            <a:fillRect/>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p:txBody>
          <a:bodyPr/>
          <a:lstStyle/>
          <a:p>
            <a:r>
              <a:rPr lang="en-GB" dirty="0"/>
              <a:t>Healthy City</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13</a:t>
            </a:fld>
            <a:endParaRPr lang="en-GB" dirty="0"/>
          </a:p>
        </p:txBody>
      </p:sp>
      <p:sp>
        <p:nvSpPr>
          <p:cNvPr id="7" name="Rectangle 6"/>
          <p:cNvSpPr/>
          <p:nvPr/>
        </p:nvSpPr>
        <p:spPr>
          <a:xfrm>
            <a:off x="656568" y="3556000"/>
            <a:ext cx="4634653" cy="2551662"/>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3" name="Plassholder for tekst 2">
            <a:extLst>
              <a:ext uri="{FF2B5EF4-FFF2-40B4-BE49-F238E27FC236}">
                <a16:creationId xmlns:a16="http://schemas.microsoft.com/office/drawing/2014/main" id="{C641DC1C-B096-48B8-B351-11BE8812849D}"/>
              </a:ext>
            </a:extLst>
          </p:cNvPr>
          <p:cNvSpPr>
            <a:spLocks noGrp="1"/>
          </p:cNvSpPr>
          <p:nvPr>
            <p:ph type="body" sz="quarter" idx="4294967295"/>
          </p:nvPr>
        </p:nvSpPr>
        <p:spPr>
          <a:xfrm>
            <a:off x="925952" y="3770557"/>
            <a:ext cx="4365269" cy="2033343"/>
          </a:xfrm>
        </p:spPr>
        <p:txBody>
          <a:bodyPr/>
          <a:lstStyle/>
          <a:p>
            <a:pPr marL="0" indent="0">
              <a:buNone/>
            </a:pPr>
            <a:r>
              <a:rPr lang="en-GB" sz="1700" b="1" dirty="0">
                <a:solidFill>
                  <a:schemeClr val="bg2"/>
                </a:solidFill>
              </a:rPr>
              <a:t>Green areas reduce air pollution, mitigating the heating effects of grey structures and increase accessibility to green spaces.</a:t>
            </a:r>
            <a:br>
              <a:rPr lang="en-GB" sz="1700" b="1" dirty="0">
                <a:solidFill>
                  <a:schemeClr val="bg2"/>
                </a:solidFill>
              </a:rPr>
            </a:br>
            <a:endParaRPr lang="en-GB" sz="1700" b="1" dirty="0">
              <a:solidFill>
                <a:schemeClr val="bg2"/>
              </a:solidFill>
            </a:endParaRPr>
          </a:p>
          <a:p>
            <a:pPr marL="0" indent="0">
              <a:buNone/>
            </a:pPr>
            <a:r>
              <a:rPr lang="en-GB" sz="1700" b="1" dirty="0">
                <a:solidFill>
                  <a:schemeClr val="bg2"/>
                </a:solidFill>
              </a:rPr>
              <a:t>By preserving nature and access to clean waterscapes, the Nordic cities are offsetting negative climatic effects, while increasing biodiversity and recreation.</a:t>
            </a:r>
            <a:br>
              <a:rPr lang="en-GB" sz="1700" b="1" dirty="0">
                <a:solidFill>
                  <a:schemeClr val="bg2"/>
                </a:solidFill>
              </a:rPr>
            </a:br>
            <a:endParaRPr lang="en-GB" sz="1700" b="1" dirty="0">
              <a:solidFill>
                <a:schemeClr val="bg2"/>
              </a:solidFill>
            </a:endParaRPr>
          </a:p>
        </p:txBody>
      </p:sp>
      <p:sp>
        <p:nvSpPr>
          <p:cNvPr id="9" name="Footer Placeholder 4"/>
          <p:cNvSpPr>
            <a:spLocks noGrp="1"/>
          </p:cNvSpPr>
          <p:nvPr>
            <p:ph type="ftr" sz="quarter" idx="15"/>
          </p:nvPr>
        </p:nvSpPr>
        <p:spPr>
          <a:xfrm>
            <a:off x="656568" y="6272924"/>
            <a:ext cx="8241715" cy="303908"/>
          </a:xfrm>
        </p:spPr>
        <p:txBody>
          <a:bodyPr/>
          <a:lstStyle/>
          <a:p>
            <a:r>
              <a:rPr lang="en-GB" sz="1000" dirty="0">
                <a:solidFill>
                  <a:schemeClr val="bg2"/>
                </a:solidFill>
              </a:rPr>
              <a:t>1. Borges, Luciane Aguiar et al. (2017): ”White Paper on Nordic Sustainable Cities”. Stockholm: Nordregio, pp. 32</a:t>
            </a:r>
          </a:p>
          <a:p>
            <a:r>
              <a:rPr lang="en-GB" sz="1000" dirty="0">
                <a:solidFill>
                  <a:schemeClr val="bg2"/>
                </a:solidFill>
              </a:rPr>
              <a:t>2. Reeves, Christopher William (2017): “What makes a sustainable city?”. Copenhagen: Danish Architecture Centre, p. 7</a:t>
            </a:r>
          </a:p>
        </p:txBody>
      </p:sp>
    </p:spTree>
    <p:extLst>
      <p:ext uri="{BB962C8B-B14F-4D97-AF65-F5344CB8AC3E}">
        <p14:creationId xmlns:p14="http://schemas.microsoft.com/office/powerpoint/2010/main" val="2320826662"/>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624" b="8624"/>
          <a:stretch>
            <a:fillRect/>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p:txBody>
          <a:bodyPr/>
          <a:lstStyle/>
          <a:p>
            <a:r>
              <a:rPr lang="en-GB" dirty="0"/>
              <a:t>Healthy City</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14</a:t>
            </a:fld>
            <a:endParaRPr lang="en-GB" dirty="0"/>
          </a:p>
        </p:txBody>
      </p:sp>
      <p:sp>
        <p:nvSpPr>
          <p:cNvPr id="12" name="Rectangle 11"/>
          <p:cNvSpPr/>
          <p:nvPr/>
        </p:nvSpPr>
        <p:spPr>
          <a:xfrm>
            <a:off x="656568" y="2857500"/>
            <a:ext cx="4293119" cy="3250162"/>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8" name="Plassholder for tekst 2">
            <a:extLst>
              <a:ext uri="{FF2B5EF4-FFF2-40B4-BE49-F238E27FC236}">
                <a16:creationId xmlns:a16="http://schemas.microsoft.com/office/drawing/2014/main" id="{C641DC1C-B096-48B8-B351-11BE8812849D}"/>
              </a:ext>
            </a:extLst>
          </p:cNvPr>
          <p:cNvSpPr txBox="1">
            <a:spLocks/>
          </p:cNvSpPr>
          <p:nvPr/>
        </p:nvSpPr>
        <p:spPr>
          <a:xfrm>
            <a:off x="911493" y="3124199"/>
            <a:ext cx="3938920" cy="2670879"/>
          </a:xfrm>
          <a:prstGeom prst="rect">
            <a:avLst/>
          </a:prstGeom>
        </p:spPr>
        <p:txBody>
          <a:bodyPr vert="horz" lIns="0" tIns="0" rIns="0" bIns="0" rtlCol="0">
            <a:noAutofit/>
          </a:bodyPr>
          <a:lstStyle>
            <a:lvl1pPr marL="594000" indent="-594000" algn="l" defTabSz="914400" rtl="0" eaLnBrk="1" latinLnBrk="0" hangingPunct="1">
              <a:lnSpc>
                <a:spcPct val="100000"/>
              </a:lnSpc>
              <a:spcBef>
                <a:spcPts val="300"/>
              </a:spcBef>
              <a:buFont typeface="Arial" panose="020B0604020202020204" pitchFamily="34" charset="0"/>
              <a:buChar char="―"/>
              <a:defRPr sz="2800" kern="1200">
                <a:solidFill>
                  <a:schemeClr val="tx1"/>
                </a:solidFill>
                <a:latin typeface="+mn-lt"/>
                <a:ea typeface="+mn-ea"/>
                <a:cs typeface="+mn-cs"/>
              </a:defRPr>
            </a:lvl1pPr>
            <a:lvl2pPr marL="846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chemeClr val="tx1"/>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GB" sz="1700" b="1" dirty="0">
                <a:solidFill>
                  <a:schemeClr val="bg2"/>
                </a:solidFill>
              </a:rPr>
              <a:t>In Stockholm, 47% of the total area is undeveloped land.</a:t>
            </a:r>
          </a:p>
          <a:p>
            <a:pPr marL="0" indent="0">
              <a:buNone/>
            </a:pPr>
            <a:endParaRPr lang="en-GB" sz="1700" b="1" dirty="0">
              <a:solidFill>
                <a:schemeClr val="bg2"/>
              </a:solidFill>
            </a:endParaRPr>
          </a:p>
          <a:p>
            <a:pPr marL="0" indent="0">
              <a:buNone/>
            </a:pPr>
            <a:r>
              <a:rPr lang="en-GB" sz="1700" b="1" dirty="0">
                <a:solidFill>
                  <a:schemeClr val="bg2"/>
                </a:solidFill>
              </a:rPr>
              <a:t>In Helsinki, greenery covers 40% of the city’s land surface, forming a network of ‘recreation areas’.</a:t>
            </a:r>
            <a:br>
              <a:rPr lang="en-GB" sz="1700" b="1" dirty="0">
                <a:solidFill>
                  <a:schemeClr val="bg2"/>
                </a:solidFill>
              </a:rPr>
            </a:br>
            <a:endParaRPr lang="en-GB" sz="1700" b="1" dirty="0">
              <a:solidFill>
                <a:schemeClr val="bg2"/>
              </a:solidFill>
            </a:endParaRPr>
          </a:p>
          <a:p>
            <a:pPr marL="0" indent="0">
              <a:buNone/>
            </a:pPr>
            <a:r>
              <a:rPr lang="en-GB" sz="1700" b="1" dirty="0">
                <a:solidFill>
                  <a:schemeClr val="bg2"/>
                </a:solidFill>
              </a:rPr>
              <a:t>Reykjavik also has a “green scarf”, a forest and outdoor recreational area at the edge of the urban growth area.</a:t>
            </a:r>
          </a:p>
        </p:txBody>
      </p:sp>
      <p:sp>
        <p:nvSpPr>
          <p:cNvPr id="9" name="Footer Placeholder 4"/>
          <p:cNvSpPr>
            <a:spLocks noGrp="1"/>
          </p:cNvSpPr>
          <p:nvPr>
            <p:ph type="ftr" sz="quarter" idx="15"/>
          </p:nvPr>
        </p:nvSpPr>
        <p:spPr>
          <a:xfrm>
            <a:off x="656568" y="6288080"/>
            <a:ext cx="8241715" cy="303908"/>
          </a:xfrm>
        </p:spPr>
        <p:txBody>
          <a:bodyPr/>
          <a:lstStyle/>
          <a:p>
            <a:r>
              <a:rPr lang="en-GB" sz="1000" dirty="0">
                <a:solidFill>
                  <a:schemeClr val="bg2"/>
                </a:solidFill>
              </a:rPr>
              <a:t> 3-5. Borges, Luciane Aguiar et al. (2017): ”White Paper on Nordic Sustainable Cities”. Stockholm: Nordregio, pp. 32</a:t>
            </a:r>
          </a:p>
        </p:txBody>
      </p:sp>
    </p:spTree>
    <p:extLst>
      <p:ext uri="{BB962C8B-B14F-4D97-AF65-F5344CB8AC3E}">
        <p14:creationId xmlns:p14="http://schemas.microsoft.com/office/powerpoint/2010/main" val="1788791311"/>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9"/>
          </p:nvPr>
        </p:nvPicPr>
        <p:blipFill>
          <a:blip r:embed="rId3"/>
          <a:srcRect l="16314" r="16314"/>
          <a:stretch>
            <a:fillRect/>
          </a:stretch>
        </p:blipFill>
        <p:spPr>
          <a:prstGeom prst="rect">
            <a:avLst/>
          </a:prstGeom>
        </p:spPr>
      </p:pic>
      <p:sp>
        <p:nvSpPr>
          <p:cNvPr id="14" name="Titel 13"/>
          <p:cNvSpPr>
            <a:spLocks noGrp="1"/>
          </p:cNvSpPr>
          <p:nvPr>
            <p:ph type="title"/>
          </p:nvPr>
        </p:nvSpPr>
        <p:spPr/>
        <p:txBody>
          <a:bodyPr/>
          <a:lstStyle/>
          <a:p>
            <a:r>
              <a:rPr lang="en-GB" dirty="0"/>
              <a:t>Case story: </a:t>
            </a:r>
            <a:br>
              <a:rPr lang="en-GB" dirty="0"/>
            </a:br>
            <a:r>
              <a:rPr lang="en-GB" dirty="0"/>
              <a:t>Umeå, Sweden</a:t>
            </a:r>
          </a:p>
        </p:txBody>
      </p:sp>
      <p:sp>
        <p:nvSpPr>
          <p:cNvPr id="15" name="Pladsholder til tekst 14"/>
          <p:cNvSpPr>
            <a:spLocks noGrp="1"/>
          </p:cNvSpPr>
          <p:nvPr>
            <p:ph type="body" sz="quarter" idx="15"/>
          </p:nvPr>
        </p:nvSpPr>
        <p:spPr>
          <a:xfrm>
            <a:off x="693739" y="2417762"/>
            <a:ext cx="4613758" cy="3532187"/>
          </a:xfrm>
        </p:spPr>
        <p:txBody>
          <a:bodyPr/>
          <a:lstStyle/>
          <a:p>
            <a:pPr marL="0" indent="0">
              <a:buNone/>
            </a:pPr>
            <a:r>
              <a:rPr lang="en-GB" sz="2000" b="1" dirty="0"/>
              <a:t>Umeå invites commuters to soak up the benefits of light therapy at bus stops. Installed with anti-SAD (Seasonal Affective Disorder) lamps, the repurposed bus stops have lead to an increase in public transport usage while bringing the benefits of nature’s best qualities to residents in the dark winter months.</a:t>
            </a:r>
          </a:p>
        </p:txBody>
      </p:sp>
      <p:sp>
        <p:nvSpPr>
          <p:cNvPr id="2" name="Plassholder for dato 1">
            <a:extLst>
              <a:ext uri="{FF2B5EF4-FFF2-40B4-BE49-F238E27FC236}">
                <a16:creationId xmlns:a16="http://schemas.microsoft.com/office/drawing/2014/main" id="{A780C2BB-3EC2-4DD9-A0F1-BEF7B21D4735}"/>
              </a:ext>
            </a:extLst>
          </p:cNvPr>
          <p:cNvSpPr>
            <a:spLocks noGrp="1"/>
          </p:cNvSpPr>
          <p:nvPr>
            <p:ph type="dt" sz="half" idx="16"/>
          </p:nvPr>
        </p:nvSpPr>
        <p:spPr/>
        <p:txBody>
          <a:bodyPr/>
          <a:lstStyle/>
          <a:p>
            <a:r>
              <a:rPr lang="en-GB" dirty="0"/>
              <a:t>2017-04-06</a:t>
            </a:r>
          </a:p>
        </p:txBody>
      </p:sp>
      <p:sp>
        <p:nvSpPr>
          <p:cNvPr id="3" name="Plassholder for bunntekst 2">
            <a:extLst>
              <a:ext uri="{FF2B5EF4-FFF2-40B4-BE49-F238E27FC236}">
                <a16:creationId xmlns:a16="http://schemas.microsoft.com/office/drawing/2014/main" id="{78E3288C-A700-4D59-A8F3-A9B5081D152C}"/>
              </a:ext>
            </a:extLst>
          </p:cNvPr>
          <p:cNvSpPr>
            <a:spLocks noGrp="1"/>
          </p:cNvSpPr>
          <p:nvPr>
            <p:ph type="ftr" sz="quarter" idx="17"/>
          </p:nvPr>
        </p:nvSpPr>
        <p:spPr/>
        <p:txBody>
          <a:bodyPr/>
          <a:lstStyle/>
          <a:p>
            <a:endParaRPr lang="en-GB" dirty="0"/>
          </a:p>
        </p:txBody>
      </p:sp>
      <p:sp>
        <p:nvSpPr>
          <p:cNvPr id="4" name="Plassholder for lysbildenummer 3">
            <a:extLst>
              <a:ext uri="{FF2B5EF4-FFF2-40B4-BE49-F238E27FC236}">
                <a16:creationId xmlns:a16="http://schemas.microsoft.com/office/drawing/2014/main" id="{6C09CF07-BB4C-43C9-A5B0-7087BD60EE6C}"/>
              </a:ext>
            </a:extLst>
          </p:cNvPr>
          <p:cNvSpPr>
            <a:spLocks noGrp="1"/>
          </p:cNvSpPr>
          <p:nvPr>
            <p:ph type="sldNum" sz="quarter" idx="18"/>
          </p:nvPr>
        </p:nvSpPr>
        <p:spPr/>
        <p:txBody>
          <a:bodyPr/>
          <a:lstStyle/>
          <a:p>
            <a:fld id="{45D37B1E-C366-494F-A587-962AD9AABC83}" type="slidenum">
              <a:rPr lang="en-GB" smtClean="0"/>
              <a:pPr/>
              <a:t>15</a:t>
            </a:fld>
            <a:endParaRPr lang="en-GB" dirty="0"/>
          </a:p>
        </p:txBody>
      </p:sp>
    </p:spTree>
    <p:extLst>
      <p:ext uri="{BB962C8B-B14F-4D97-AF65-F5344CB8AC3E}">
        <p14:creationId xmlns:p14="http://schemas.microsoft.com/office/powerpoint/2010/main" val="3597433687"/>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9"/>
          </p:nvPr>
        </p:nvPicPr>
        <p:blipFill rotWithShape="1">
          <a:blip r:embed="rId3"/>
          <a:srcRect l="36998" r="3056"/>
          <a:stretch/>
        </p:blipFill>
        <p:spPr>
          <a:xfrm>
            <a:off x="6082748" y="162000"/>
            <a:ext cx="5968331" cy="6534000"/>
          </a:xfrm>
          <a:prstGeom prst="rect">
            <a:avLst/>
          </a:prstGeom>
        </p:spPr>
      </p:pic>
      <p:sp>
        <p:nvSpPr>
          <p:cNvPr id="14" name="Titel 13"/>
          <p:cNvSpPr>
            <a:spLocks noGrp="1"/>
          </p:cNvSpPr>
          <p:nvPr>
            <p:ph type="title"/>
          </p:nvPr>
        </p:nvSpPr>
        <p:spPr>
          <a:xfrm>
            <a:off x="656568" y="391028"/>
            <a:ext cx="5086955" cy="2096991"/>
          </a:xfrm>
        </p:spPr>
        <p:txBody>
          <a:bodyPr/>
          <a:lstStyle/>
          <a:p>
            <a:r>
              <a:rPr lang="en-GB" dirty="0"/>
              <a:t>Case story: </a:t>
            </a:r>
            <a:br>
              <a:rPr lang="en-GB" dirty="0"/>
            </a:br>
            <a:r>
              <a:rPr lang="en-GB" dirty="0"/>
              <a:t>Copenhagen, Denmark</a:t>
            </a:r>
          </a:p>
        </p:txBody>
      </p:sp>
      <p:sp>
        <p:nvSpPr>
          <p:cNvPr id="15" name="Pladsholder til tekst 14"/>
          <p:cNvSpPr>
            <a:spLocks noGrp="1"/>
          </p:cNvSpPr>
          <p:nvPr>
            <p:ph type="body" sz="quarter" idx="15"/>
          </p:nvPr>
        </p:nvSpPr>
        <p:spPr>
          <a:xfrm>
            <a:off x="693738" y="2974351"/>
            <a:ext cx="5050653" cy="3532187"/>
          </a:xfrm>
        </p:spPr>
        <p:txBody>
          <a:bodyPr/>
          <a:lstStyle/>
          <a:p>
            <a:pPr marL="0" indent="0">
              <a:buNone/>
            </a:pPr>
            <a:r>
              <a:rPr lang="en-GB" sz="2000" b="1" dirty="0"/>
              <a:t>The Copenhagen Harbour Baths are a result</a:t>
            </a:r>
          </a:p>
          <a:p>
            <a:pPr marL="0" indent="0">
              <a:buNone/>
            </a:pPr>
            <a:r>
              <a:rPr lang="en-GB" sz="2000" b="1" dirty="0"/>
              <a:t>of an extensive clean-up initiative that</a:t>
            </a:r>
          </a:p>
          <a:p>
            <a:pPr marL="0" indent="0">
              <a:buNone/>
            </a:pPr>
            <a:r>
              <a:rPr lang="en-GB" sz="2000" b="1" dirty="0"/>
              <a:t>has rid the harbour of industrial pollutants</a:t>
            </a:r>
          </a:p>
          <a:p>
            <a:pPr marL="0" indent="0">
              <a:buNone/>
            </a:pPr>
            <a:r>
              <a:rPr lang="en-GB" sz="2000" b="1" dirty="0"/>
              <a:t>and sewage. Bathers can enjoy access</a:t>
            </a:r>
          </a:p>
          <a:p>
            <a:pPr marL="0" indent="0">
              <a:buNone/>
            </a:pPr>
            <a:r>
              <a:rPr lang="en-GB" sz="2000" b="1" dirty="0"/>
              <a:t>to Copenhagen’s three harbour baths</a:t>
            </a:r>
          </a:p>
          <a:p>
            <a:pPr marL="0" indent="0">
              <a:buNone/>
            </a:pPr>
            <a:r>
              <a:rPr lang="en-GB" sz="2000" b="1" dirty="0"/>
              <a:t>and two urban beaches all year round.</a:t>
            </a:r>
          </a:p>
        </p:txBody>
      </p:sp>
      <p:sp>
        <p:nvSpPr>
          <p:cNvPr id="2" name="Plassholder for dato 1">
            <a:extLst>
              <a:ext uri="{FF2B5EF4-FFF2-40B4-BE49-F238E27FC236}">
                <a16:creationId xmlns:a16="http://schemas.microsoft.com/office/drawing/2014/main" id="{A780C2BB-3EC2-4DD9-A0F1-BEF7B21D4735}"/>
              </a:ext>
            </a:extLst>
          </p:cNvPr>
          <p:cNvSpPr>
            <a:spLocks noGrp="1"/>
          </p:cNvSpPr>
          <p:nvPr>
            <p:ph type="dt" sz="half" idx="16"/>
          </p:nvPr>
        </p:nvSpPr>
        <p:spPr/>
        <p:txBody>
          <a:bodyPr/>
          <a:lstStyle/>
          <a:p>
            <a:r>
              <a:rPr lang="en-GB" dirty="0"/>
              <a:t>2017-04-06</a:t>
            </a:r>
          </a:p>
        </p:txBody>
      </p:sp>
      <p:sp>
        <p:nvSpPr>
          <p:cNvPr id="3" name="Plassholder for bunntekst 2">
            <a:extLst>
              <a:ext uri="{FF2B5EF4-FFF2-40B4-BE49-F238E27FC236}">
                <a16:creationId xmlns:a16="http://schemas.microsoft.com/office/drawing/2014/main" id="{78E3288C-A700-4D59-A8F3-A9B5081D152C}"/>
              </a:ext>
            </a:extLst>
          </p:cNvPr>
          <p:cNvSpPr>
            <a:spLocks noGrp="1"/>
          </p:cNvSpPr>
          <p:nvPr>
            <p:ph type="ftr" sz="quarter" idx="17"/>
          </p:nvPr>
        </p:nvSpPr>
        <p:spPr/>
        <p:txBody>
          <a:bodyPr/>
          <a:lstStyle/>
          <a:p>
            <a:endParaRPr lang="en-GB" dirty="0"/>
          </a:p>
        </p:txBody>
      </p:sp>
      <p:sp>
        <p:nvSpPr>
          <p:cNvPr id="4" name="Plassholder for lysbildenummer 3">
            <a:extLst>
              <a:ext uri="{FF2B5EF4-FFF2-40B4-BE49-F238E27FC236}">
                <a16:creationId xmlns:a16="http://schemas.microsoft.com/office/drawing/2014/main" id="{6C09CF07-BB4C-43C9-A5B0-7087BD60EE6C}"/>
              </a:ext>
            </a:extLst>
          </p:cNvPr>
          <p:cNvSpPr>
            <a:spLocks noGrp="1"/>
          </p:cNvSpPr>
          <p:nvPr>
            <p:ph type="sldNum" sz="quarter" idx="18"/>
          </p:nvPr>
        </p:nvSpPr>
        <p:spPr/>
        <p:txBody>
          <a:bodyPr/>
          <a:lstStyle/>
          <a:p>
            <a:fld id="{45D37B1E-C366-494F-A587-962AD9AABC83}" type="slidenum">
              <a:rPr lang="en-GB" smtClean="0"/>
              <a:pPr/>
              <a:t>16</a:t>
            </a:fld>
            <a:endParaRPr lang="en-GB" dirty="0"/>
          </a:p>
        </p:txBody>
      </p:sp>
    </p:spTree>
    <p:extLst>
      <p:ext uri="{BB962C8B-B14F-4D97-AF65-F5344CB8AC3E}">
        <p14:creationId xmlns:p14="http://schemas.microsoft.com/office/powerpoint/2010/main" val="2862982295"/>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23" t="6826" r="101" b="6502"/>
          <a:stretch/>
        </p:blipFill>
        <p:spPr>
          <a:xfrm>
            <a:off x="162000" y="162000"/>
            <a:ext cx="11865600" cy="6534000"/>
          </a:xfrm>
        </p:spPr>
      </p:pic>
      <p:sp>
        <p:nvSpPr>
          <p:cNvPr id="4" name="Plassholder for dato 3">
            <a:extLst>
              <a:ext uri="{FF2B5EF4-FFF2-40B4-BE49-F238E27FC236}">
                <a16:creationId xmlns:a16="http://schemas.microsoft.com/office/drawing/2014/main" id="{393AF6EC-291E-40F8-AA1E-04319892F8EF}"/>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BE8F2A6B-8BC5-4CFC-914E-3CD77E553934}"/>
              </a:ext>
            </a:extLst>
          </p:cNvPr>
          <p:cNvSpPr>
            <a:spLocks noGrp="1"/>
          </p:cNvSpPr>
          <p:nvPr>
            <p:ph type="sldNum" sz="quarter" idx="16"/>
          </p:nvPr>
        </p:nvSpPr>
        <p:spPr/>
        <p:txBody>
          <a:bodyPr/>
          <a:lstStyle/>
          <a:p>
            <a:fld id="{45D37B1E-C366-494F-A587-962AD9AABC83}" type="slidenum">
              <a:rPr lang="en-GB" smtClean="0"/>
              <a:pPr/>
              <a:t>17</a:t>
            </a:fld>
            <a:endParaRPr lang="en-GB" dirty="0"/>
          </a:p>
        </p:txBody>
      </p:sp>
      <p:pic>
        <p:nvPicPr>
          <p:cNvPr id="9" name="Picture Placeholder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30" y="427606"/>
            <a:ext cx="4349878" cy="4349878"/>
          </a:xfrm>
          <a:prstGeom prst="rect">
            <a:avLst/>
          </a:prstGeom>
          <a:noFill/>
          <a:ln>
            <a:noFill/>
          </a:ln>
        </p:spPr>
      </p:pic>
      <p:sp>
        <p:nvSpPr>
          <p:cNvPr id="2" name="Rectangle 1"/>
          <p:cNvSpPr/>
          <p:nvPr/>
        </p:nvSpPr>
        <p:spPr>
          <a:xfrm>
            <a:off x="465016" y="3522629"/>
            <a:ext cx="4047349" cy="1414490"/>
          </a:xfrm>
          <a:prstGeom prst="rect">
            <a:avLst/>
          </a:prstGeom>
        </p:spPr>
        <p:txBody>
          <a:bodyPr wrap="square">
            <a:spAutoFit/>
          </a:bodyPr>
          <a:lstStyle/>
          <a:p>
            <a:pPr>
              <a:lnSpc>
                <a:spcPts val="3400"/>
              </a:lnSpc>
            </a:pPr>
            <a:r>
              <a:rPr lang="en-GB" sz="3200" b="1" i="1" dirty="0">
                <a:solidFill>
                  <a:schemeClr val="accent1"/>
                </a:solidFill>
              </a:rPr>
              <a:t>Climate change adaption across actions</a:t>
            </a:r>
          </a:p>
        </p:txBody>
      </p:sp>
    </p:spTree>
    <p:extLst>
      <p:ext uri="{BB962C8B-B14F-4D97-AF65-F5344CB8AC3E}">
        <p14:creationId xmlns:p14="http://schemas.microsoft.com/office/powerpoint/2010/main" val="2952353239"/>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74" b="174"/>
          <a:stretch>
            <a:fillRect/>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p:txBody>
          <a:bodyPr/>
          <a:lstStyle/>
          <a:p>
            <a:r>
              <a:rPr lang="en-GB" dirty="0"/>
              <a:t>Resilient City</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18</a:t>
            </a:fld>
            <a:endParaRPr lang="en-GB" dirty="0"/>
          </a:p>
        </p:txBody>
      </p:sp>
      <p:sp>
        <p:nvSpPr>
          <p:cNvPr id="9" name="Rectangle 8"/>
          <p:cNvSpPr/>
          <p:nvPr/>
        </p:nvSpPr>
        <p:spPr>
          <a:xfrm>
            <a:off x="656569" y="3263900"/>
            <a:ext cx="5118066" cy="2841478"/>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3" name="Plassholder for tekst 2">
            <a:extLst>
              <a:ext uri="{FF2B5EF4-FFF2-40B4-BE49-F238E27FC236}">
                <a16:creationId xmlns:a16="http://schemas.microsoft.com/office/drawing/2014/main" id="{C641DC1C-B096-48B8-B351-11BE8812849D}"/>
              </a:ext>
            </a:extLst>
          </p:cNvPr>
          <p:cNvSpPr>
            <a:spLocks noGrp="1"/>
          </p:cNvSpPr>
          <p:nvPr>
            <p:ph type="body" sz="quarter" idx="4294967295"/>
          </p:nvPr>
        </p:nvSpPr>
        <p:spPr>
          <a:xfrm>
            <a:off x="931713" y="3517900"/>
            <a:ext cx="4651114" cy="2295525"/>
          </a:xfrm>
        </p:spPr>
        <p:txBody>
          <a:bodyPr/>
          <a:lstStyle/>
          <a:p>
            <a:pPr marL="0" indent="0">
              <a:buNone/>
            </a:pPr>
            <a:r>
              <a:rPr lang="en-GB" sz="1700" b="1" dirty="0">
                <a:solidFill>
                  <a:schemeClr val="bg2"/>
                </a:solidFill>
              </a:rPr>
              <a:t>The Danish Nature Agency has developed PLASK (splash) - a free-to-use tool that helps calculate the socio-economic consequences of climate adaptation in local areas. </a:t>
            </a:r>
            <a:br>
              <a:rPr lang="en-GB" sz="1700" b="1" dirty="0">
                <a:solidFill>
                  <a:schemeClr val="bg2"/>
                </a:solidFill>
              </a:rPr>
            </a:br>
            <a:endParaRPr lang="en-GB" sz="1700" b="1" dirty="0">
              <a:solidFill>
                <a:schemeClr val="bg2"/>
              </a:solidFill>
            </a:endParaRPr>
          </a:p>
          <a:p>
            <a:pPr marL="0" indent="0">
              <a:buNone/>
            </a:pPr>
            <a:r>
              <a:rPr lang="en-GB" sz="1700" b="1" dirty="0">
                <a:solidFill>
                  <a:schemeClr val="bg2"/>
                </a:solidFill>
              </a:rPr>
              <a:t>Nansen Park in Norway includes solutions for the managing of stormwater, green structures with gutters, filtration ponds, retention basins and an outlet to the sea.</a:t>
            </a:r>
          </a:p>
        </p:txBody>
      </p:sp>
      <p:sp>
        <p:nvSpPr>
          <p:cNvPr id="10" name="Footer Placeholder 4"/>
          <p:cNvSpPr>
            <a:spLocks noGrp="1"/>
          </p:cNvSpPr>
          <p:nvPr>
            <p:ph type="ftr" sz="quarter" idx="15"/>
          </p:nvPr>
        </p:nvSpPr>
        <p:spPr>
          <a:xfrm>
            <a:off x="656568" y="6272924"/>
            <a:ext cx="8241715" cy="303908"/>
          </a:xfrm>
        </p:spPr>
        <p:txBody>
          <a:bodyPr/>
          <a:lstStyle/>
          <a:p>
            <a:r>
              <a:rPr lang="en-GB" sz="1000" dirty="0">
                <a:solidFill>
                  <a:schemeClr val="bg2"/>
                </a:solidFill>
              </a:rPr>
              <a:t>1. Rafn, Katrine (2016): ”Klimatilpasning er millioner værd”. Naturstyrelsen.dk</a:t>
            </a:r>
          </a:p>
          <a:p>
            <a:r>
              <a:rPr lang="en-GB" sz="1000" dirty="0">
                <a:solidFill>
                  <a:schemeClr val="bg2"/>
                </a:solidFill>
              </a:rPr>
              <a:t>2. Folkestad, Beate Habhab (2005): ”Sustainable Fornebu”. Oslo: Statsbygg</a:t>
            </a:r>
          </a:p>
        </p:txBody>
      </p:sp>
      <p:sp>
        <p:nvSpPr>
          <p:cNvPr id="11" name="TextBox 10"/>
          <p:cNvSpPr txBox="1"/>
          <p:nvPr/>
        </p:nvSpPr>
        <p:spPr>
          <a:xfrm rot="5400000">
            <a:off x="11009042" y="1101804"/>
            <a:ext cx="1801639" cy="92333"/>
          </a:xfrm>
          <a:prstGeom prst="rect">
            <a:avLst/>
          </a:prstGeom>
          <a:noFill/>
        </p:spPr>
        <p:txBody>
          <a:bodyPr wrap="square" lIns="0" tIns="0" rIns="0" bIns="0" rtlCol="0">
            <a:spAutoFit/>
          </a:bodyPr>
          <a:lstStyle/>
          <a:p>
            <a:r>
              <a:rPr lang="en-GB" sz="600" dirty="0">
                <a:solidFill>
                  <a:schemeClr val="bg1"/>
                </a:solidFill>
              </a:rPr>
              <a:t>Photo: Bjørbekk &amp; Lindheim landskapsarkitekter</a:t>
            </a:r>
          </a:p>
        </p:txBody>
      </p:sp>
    </p:spTree>
    <p:extLst>
      <p:ext uri="{BB962C8B-B14F-4D97-AF65-F5344CB8AC3E}">
        <p14:creationId xmlns:p14="http://schemas.microsoft.com/office/powerpoint/2010/main" val="2349573398"/>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07" b="207"/>
          <a:stretch>
            <a:fillRect/>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p:txBody>
          <a:bodyPr/>
          <a:lstStyle/>
          <a:p>
            <a:r>
              <a:rPr lang="en-GB" dirty="0"/>
              <a:t>Resilient City</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19</a:t>
            </a:fld>
            <a:endParaRPr lang="en-GB" dirty="0"/>
          </a:p>
        </p:txBody>
      </p:sp>
      <p:sp>
        <p:nvSpPr>
          <p:cNvPr id="10" name="Rectangle 9"/>
          <p:cNvSpPr/>
          <p:nvPr/>
        </p:nvSpPr>
        <p:spPr>
          <a:xfrm>
            <a:off x="656569" y="3747052"/>
            <a:ext cx="5336728" cy="236061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7" name="Plassholder for tekst 2">
            <a:extLst>
              <a:ext uri="{FF2B5EF4-FFF2-40B4-BE49-F238E27FC236}">
                <a16:creationId xmlns:a16="http://schemas.microsoft.com/office/drawing/2014/main" id="{C641DC1C-B096-48B8-B351-11BE8812849D}"/>
              </a:ext>
            </a:extLst>
          </p:cNvPr>
          <p:cNvSpPr txBox="1">
            <a:spLocks/>
          </p:cNvSpPr>
          <p:nvPr/>
        </p:nvSpPr>
        <p:spPr>
          <a:xfrm>
            <a:off x="902154" y="3966061"/>
            <a:ext cx="4900846" cy="1917368"/>
          </a:xfrm>
          <a:prstGeom prst="rect">
            <a:avLst/>
          </a:prstGeom>
        </p:spPr>
        <p:txBody>
          <a:bodyPr vert="horz" lIns="0" tIns="0" rIns="0" bIns="0" rtlCol="0">
            <a:noAutofit/>
          </a:bodyPr>
          <a:lstStyle>
            <a:lvl1pPr marL="594000" indent="-594000" algn="l" defTabSz="914400" rtl="0" eaLnBrk="1" latinLnBrk="0" hangingPunct="1">
              <a:lnSpc>
                <a:spcPct val="100000"/>
              </a:lnSpc>
              <a:spcBef>
                <a:spcPts val="300"/>
              </a:spcBef>
              <a:buFont typeface="Arial" panose="020B0604020202020204" pitchFamily="34" charset="0"/>
              <a:buChar char="―"/>
              <a:defRPr sz="2800" kern="1200">
                <a:solidFill>
                  <a:schemeClr val="tx1"/>
                </a:solidFill>
                <a:latin typeface="+mn-lt"/>
                <a:ea typeface="+mn-ea"/>
                <a:cs typeface="+mn-cs"/>
              </a:defRPr>
            </a:lvl1pPr>
            <a:lvl2pPr marL="846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chemeClr val="tx1"/>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GB" sz="1700" b="1" dirty="0">
                <a:solidFill>
                  <a:schemeClr val="bg2"/>
                </a:solidFill>
              </a:rPr>
              <a:t>The Big U, by Danish architects BIG, is a protective system around Manhattan, designed to shield the city from floods and stormwater. </a:t>
            </a:r>
          </a:p>
          <a:p>
            <a:pPr marL="0" indent="0">
              <a:buNone/>
            </a:pPr>
            <a:endParaRPr lang="en-GB" sz="1700" b="1" dirty="0">
              <a:solidFill>
                <a:schemeClr val="bg2"/>
              </a:solidFill>
            </a:endParaRPr>
          </a:p>
          <a:p>
            <a:pPr marL="0" indent="0">
              <a:buNone/>
            </a:pPr>
            <a:r>
              <a:rPr lang="en-GB" sz="1700" b="1" dirty="0">
                <a:solidFill>
                  <a:schemeClr val="bg2"/>
                </a:solidFill>
              </a:rPr>
              <a:t>Bergen is the most rainy city in Europe – it receives around 3 metres of rain every year and therefore has a lot of know-how about how to prevent flooding.</a:t>
            </a:r>
          </a:p>
          <a:p>
            <a:pPr marL="0" indent="0">
              <a:buNone/>
            </a:pPr>
            <a:endParaRPr lang="en-GB" sz="1700" b="1" dirty="0">
              <a:solidFill>
                <a:schemeClr val="bg2"/>
              </a:solidFill>
            </a:endParaRPr>
          </a:p>
        </p:txBody>
      </p:sp>
      <p:sp>
        <p:nvSpPr>
          <p:cNvPr id="11" name="Footer Placeholder 4"/>
          <p:cNvSpPr>
            <a:spLocks noGrp="1"/>
          </p:cNvSpPr>
          <p:nvPr>
            <p:ph type="ftr" sz="quarter" idx="15"/>
          </p:nvPr>
        </p:nvSpPr>
        <p:spPr>
          <a:xfrm>
            <a:off x="656568" y="6272924"/>
            <a:ext cx="8241715" cy="303908"/>
          </a:xfrm>
        </p:spPr>
        <p:txBody>
          <a:bodyPr/>
          <a:lstStyle/>
          <a:p>
            <a:r>
              <a:rPr lang="en-GB" sz="1000" dirty="0">
                <a:solidFill>
                  <a:schemeClr val="bg2"/>
                </a:solidFill>
              </a:rPr>
              <a:t>3. Rebuild by Design: ”BIG U”. </a:t>
            </a:r>
            <a:r>
              <a:rPr lang="en-GB" sz="1000" dirty="0" err="1">
                <a:solidFill>
                  <a:schemeClr val="bg2"/>
                </a:solidFill>
              </a:rPr>
              <a:t>www.rebuildbydesign.org</a:t>
            </a:r>
            <a:r>
              <a:rPr lang="en-GB" sz="1000" dirty="0">
                <a:solidFill>
                  <a:schemeClr val="bg2"/>
                </a:solidFill>
              </a:rPr>
              <a:t>/our-work/all-proposals/big-u  </a:t>
            </a:r>
          </a:p>
          <a:p>
            <a:r>
              <a:rPr lang="en-GB" sz="1000" dirty="0">
                <a:solidFill>
                  <a:schemeClr val="bg2"/>
                </a:solidFill>
              </a:rPr>
              <a:t>4. Kalland, Ivar D. (2012): ”MARE Urban Planning Case”. Dordrect – Bergen. </a:t>
            </a:r>
          </a:p>
        </p:txBody>
      </p:sp>
      <p:sp>
        <p:nvSpPr>
          <p:cNvPr id="12" name="TextBox 11"/>
          <p:cNvSpPr txBox="1"/>
          <p:nvPr/>
        </p:nvSpPr>
        <p:spPr>
          <a:xfrm rot="5400000">
            <a:off x="11009042" y="1101804"/>
            <a:ext cx="1801639" cy="92333"/>
          </a:xfrm>
          <a:prstGeom prst="rect">
            <a:avLst/>
          </a:prstGeom>
          <a:noFill/>
        </p:spPr>
        <p:txBody>
          <a:bodyPr wrap="square" lIns="0" tIns="0" rIns="0" bIns="0" rtlCol="0">
            <a:spAutoFit/>
          </a:bodyPr>
          <a:lstStyle/>
          <a:p>
            <a:r>
              <a:rPr lang="en-GB" sz="600" dirty="0">
                <a:solidFill>
                  <a:schemeClr val="bg1"/>
                </a:solidFill>
              </a:rPr>
              <a:t>Photo: BIG-Bjarke Ingels Group</a:t>
            </a:r>
          </a:p>
        </p:txBody>
      </p:sp>
    </p:spTree>
    <p:extLst>
      <p:ext uri="{BB962C8B-B14F-4D97-AF65-F5344CB8AC3E}">
        <p14:creationId xmlns:p14="http://schemas.microsoft.com/office/powerpoint/2010/main" val="651302099"/>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Placeholder 12"/>
          <p:cNvPicPr>
            <a:picLocks noChangeAspect="1"/>
          </p:cNvPicPr>
          <p:nvPr/>
        </p:nvPicPr>
        <p:blipFill>
          <a:blip r:embed="rId3">
            <a:extLst>
              <a:ext uri="{28A0092B-C50C-407E-A947-70E740481C1C}">
                <a14:useLocalDpi xmlns:a14="http://schemas.microsoft.com/office/drawing/2010/main" val="0"/>
              </a:ext>
            </a:extLst>
          </a:blip>
          <a:srcRect t="1024" b="1024"/>
          <a:stretch>
            <a:fillRect/>
          </a:stretch>
        </p:blipFill>
        <p:spPr>
          <a:xfrm>
            <a:off x="160819" y="178042"/>
            <a:ext cx="11865600" cy="6534000"/>
          </a:xfrm>
          <a:prstGeom prst="rect">
            <a:avLst/>
          </a:prstGeom>
        </p:spPr>
      </p:pic>
      <p:sp>
        <p:nvSpPr>
          <p:cNvPr id="3" name="Plassholder for tekst 2">
            <a:extLst>
              <a:ext uri="{FF2B5EF4-FFF2-40B4-BE49-F238E27FC236}">
                <a16:creationId xmlns:a16="http://schemas.microsoft.com/office/drawing/2014/main" id="{C641DC1C-B096-48B8-B351-11BE8812849D}"/>
              </a:ext>
            </a:extLst>
          </p:cNvPr>
          <p:cNvSpPr>
            <a:spLocks noGrp="1"/>
          </p:cNvSpPr>
          <p:nvPr>
            <p:ph type="body" sz="quarter" idx="13"/>
          </p:nvPr>
        </p:nvSpPr>
        <p:spPr/>
        <p:txBody>
          <a:bodyPr/>
          <a:lstStyle/>
          <a:p>
            <a:pPr marL="514350" indent="-514350">
              <a:buAutoNum type="arabicParenR"/>
            </a:pPr>
            <a:r>
              <a:rPr lang="en-GB" sz="2400" dirty="0"/>
              <a:t>Introduction</a:t>
            </a:r>
          </a:p>
          <a:p>
            <a:pPr marL="514350" indent="-514350">
              <a:buAutoNum type="arabicParenR"/>
            </a:pPr>
            <a:r>
              <a:rPr lang="en-GB" sz="2400" dirty="0"/>
              <a:t>Inclusive City</a:t>
            </a:r>
          </a:p>
          <a:p>
            <a:pPr marL="514350" indent="-514350">
              <a:buAutoNum type="arabicParenR"/>
            </a:pPr>
            <a:r>
              <a:rPr lang="en-GB" sz="2400" dirty="0"/>
              <a:t>Healthy City</a:t>
            </a:r>
          </a:p>
          <a:p>
            <a:pPr marL="514350" indent="-514350">
              <a:buAutoNum type="arabicParenR"/>
            </a:pPr>
            <a:r>
              <a:rPr lang="en-GB" sz="2400" dirty="0"/>
              <a:t>Resilient city</a:t>
            </a:r>
          </a:p>
          <a:p>
            <a:pPr marL="514350" indent="-514350">
              <a:buAutoNum type="arabicParenR"/>
            </a:pPr>
            <a:r>
              <a:rPr lang="en-GB" sz="2400" dirty="0"/>
              <a:t>Compact Green City</a:t>
            </a:r>
          </a:p>
          <a:p>
            <a:pPr marL="514350" indent="-514350">
              <a:buAutoNum type="arabicParenR"/>
            </a:pPr>
            <a:r>
              <a:rPr lang="en-GB" sz="2400" dirty="0"/>
              <a:t>Mobility City</a:t>
            </a:r>
          </a:p>
          <a:p>
            <a:pPr marL="514350" indent="-514350">
              <a:buAutoNum type="arabicParenR"/>
            </a:pPr>
            <a:r>
              <a:rPr lang="en-GB" sz="2400" dirty="0"/>
              <a:t>Low Carbon City</a:t>
            </a:r>
          </a:p>
          <a:p>
            <a:pPr marL="514350" indent="-514350">
              <a:buAutoNum type="arabicParenR"/>
            </a:pPr>
            <a:r>
              <a:rPr lang="en-GB" sz="2400" dirty="0"/>
              <a:t>Circular Economy City</a:t>
            </a:r>
          </a:p>
          <a:p>
            <a:pPr marL="514350" indent="-514350">
              <a:buAutoNum type="arabicParenR"/>
            </a:pPr>
            <a:r>
              <a:rPr lang="en-GB" sz="2400" dirty="0"/>
              <a:t>Smart City</a:t>
            </a:r>
          </a:p>
          <a:p>
            <a:pPr marL="514350" indent="-514350">
              <a:buAutoNum type="arabicParenR"/>
            </a:pPr>
            <a:r>
              <a:rPr lang="en-GB" sz="2400" dirty="0"/>
              <a:t>Design City</a:t>
            </a:r>
          </a:p>
          <a:p>
            <a:pPr marL="514350" indent="-514350">
              <a:buAutoNum type="arabicParenR"/>
            </a:pPr>
            <a:endParaRPr lang="en-GB" sz="2400" dirty="0"/>
          </a:p>
          <a:p>
            <a:pPr marL="514350" indent="-514350">
              <a:buAutoNum type="arabicParenR"/>
            </a:pPr>
            <a:endParaRPr lang="en-GB" sz="2400" dirty="0"/>
          </a:p>
          <a:p>
            <a:pPr marL="514350" indent="-514350">
              <a:buAutoNum type="arabicParenR"/>
            </a:pPr>
            <a:endParaRPr lang="en-GB" sz="2400" dirty="0"/>
          </a:p>
          <a:p>
            <a:pPr marL="514350" indent="-514350">
              <a:buAutoNum type="arabicParenR"/>
            </a:pPr>
            <a:endParaRPr lang="en-GB" sz="2400" dirty="0"/>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0"/>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2"/>
          </p:nvPr>
        </p:nvSpPr>
        <p:spPr/>
        <p:txBody>
          <a:bodyPr/>
          <a:lstStyle/>
          <a:p>
            <a:fld id="{45D37B1E-C366-494F-A587-962AD9AABC83}" type="slidenum">
              <a:rPr lang="en-GB" smtClean="0"/>
              <a:pPr/>
              <a:t>2</a:t>
            </a:fld>
            <a:endParaRPr lang="en-GB" dirty="0"/>
          </a:p>
        </p:txBody>
      </p:sp>
      <p:sp>
        <p:nvSpPr>
          <p:cNvPr id="2" name="Tittel 1">
            <a:extLst>
              <a:ext uri="{FF2B5EF4-FFF2-40B4-BE49-F238E27FC236}">
                <a16:creationId xmlns:a16="http://schemas.microsoft.com/office/drawing/2014/main" id="{7AE86010-D378-4F5C-A390-9497110E6615}"/>
              </a:ext>
            </a:extLst>
          </p:cNvPr>
          <p:cNvSpPr>
            <a:spLocks noGrp="1"/>
          </p:cNvSpPr>
          <p:nvPr>
            <p:ph type="title" idx="4294967295"/>
          </p:nvPr>
        </p:nvSpPr>
        <p:spPr>
          <a:xfrm>
            <a:off x="723011" y="390525"/>
            <a:ext cx="10836275" cy="1019175"/>
          </a:xfrm>
        </p:spPr>
        <p:txBody>
          <a:bodyPr/>
          <a:lstStyle/>
          <a:p>
            <a:r>
              <a:rPr lang="en-GB" dirty="0">
                <a:solidFill>
                  <a:schemeClr val="accent1"/>
                </a:solidFill>
              </a:rPr>
              <a:t>Contents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738" y="6156325"/>
            <a:ext cx="376436" cy="376436"/>
          </a:xfrm>
          <a:prstGeom prst="rect">
            <a:avLst/>
          </a:prstGeom>
        </p:spPr>
      </p:pic>
    </p:spTree>
    <p:extLst>
      <p:ext uri="{BB962C8B-B14F-4D97-AF65-F5344CB8AC3E}">
        <p14:creationId xmlns:p14="http://schemas.microsoft.com/office/powerpoint/2010/main" val="2372265959"/>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p:cNvSpPr>
            <a:spLocks noGrp="1"/>
          </p:cNvSpPr>
          <p:nvPr>
            <p:ph type="title"/>
          </p:nvPr>
        </p:nvSpPr>
        <p:spPr>
          <a:xfrm>
            <a:off x="656568" y="391028"/>
            <a:ext cx="5086955" cy="2011930"/>
          </a:xfrm>
        </p:spPr>
        <p:txBody>
          <a:bodyPr/>
          <a:lstStyle/>
          <a:p>
            <a:r>
              <a:rPr lang="en-GB" dirty="0"/>
              <a:t>Case story: </a:t>
            </a:r>
            <a:br>
              <a:rPr lang="en-GB" dirty="0"/>
            </a:br>
            <a:r>
              <a:rPr lang="en-GB" dirty="0"/>
              <a:t>Tåsinge Plads, Denmark</a:t>
            </a:r>
          </a:p>
        </p:txBody>
      </p:sp>
      <p:sp>
        <p:nvSpPr>
          <p:cNvPr id="15" name="Pladsholder til tekst 14"/>
          <p:cNvSpPr>
            <a:spLocks noGrp="1"/>
          </p:cNvSpPr>
          <p:nvPr>
            <p:ph type="body" sz="quarter" idx="15"/>
          </p:nvPr>
        </p:nvSpPr>
        <p:spPr>
          <a:xfrm>
            <a:off x="693739" y="2914719"/>
            <a:ext cx="4554122" cy="3532187"/>
          </a:xfrm>
        </p:spPr>
        <p:txBody>
          <a:bodyPr/>
          <a:lstStyle/>
          <a:p>
            <a:pPr marL="0" indent="0">
              <a:buNone/>
            </a:pPr>
            <a:r>
              <a:rPr lang="en-GB" sz="2000" b="1" dirty="0"/>
              <a:t>Tåsinge Plads is Copenhagen’s first </a:t>
            </a:r>
          </a:p>
          <a:p>
            <a:pPr marL="0" indent="0">
              <a:buNone/>
            </a:pPr>
            <a:r>
              <a:rPr lang="en-GB" sz="2000" b="1" dirty="0"/>
              <a:t>climate-resilient urban space. It can </a:t>
            </a:r>
            <a:br>
              <a:rPr lang="en-GB" sz="2000" b="1" dirty="0"/>
            </a:br>
            <a:r>
              <a:rPr lang="en-GB" sz="2000" b="1" dirty="0"/>
              <a:t>handle rising volumes of rain at street </a:t>
            </a:r>
          </a:p>
          <a:p>
            <a:pPr marL="0" indent="0">
              <a:buNone/>
            </a:pPr>
            <a:r>
              <a:rPr lang="en-GB" sz="2000" b="1" dirty="0"/>
              <a:t>level. 1,000 square metres of unused asphalt have been transformed into an urban landscape, and Tåsinge Plads can delay and percolate rainwater from a surrounding area of 4,300 square metres.</a:t>
            </a:r>
          </a:p>
        </p:txBody>
      </p:sp>
      <p:sp>
        <p:nvSpPr>
          <p:cNvPr id="2" name="Plassholder for dato 1">
            <a:extLst>
              <a:ext uri="{FF2B5EF4-FFF2-40B4-BE49-F238E27FC236}">
                <a16:creationId xmlns:a16="http://schemas.microsoft.com/office/drawing/2014/main" id="{A780C2BB-3EC2-4DD9-A0F1-BEF7B21D4735}"/>
              </a:ext>
            </a:extLst>
          </p:cNvPr>
          <p:cNvSpPr>
            <a:spLocks noGrp="1"/>
          </p:cNvSpPr>
          <p:nvPr>
            <p:ph type="dt" sz="half" idx="16"/>
          </p:nvPr>
        </p:nvSpPr>
        <p:spPr/>
        <p:txBody>
          <a:bodyPr/>
          <a:lstStyle/>
          <a:p>
            <a:r>
              <a:rPr lang="en-GB" dirty="0"/>
              <a:t>2017-04-06</a:t>
            </a:r>
          </a:p>
        </p:txBody>
      </p:sp>
      <p:sp>
        <p:nvSpPr>
          <p:cNvPr id="3" name="Plassholder for bunntekst 2">
            <a:extLst>
              <a:ext uri="{FF2B5EF4-FFF2-40B4-BE49-F238E27FC236}">
                <a16:creationId xmlns:a16="http://schemas.microsoft.com/office/drawing/2014/main" id="{78E3288C-A700-4D59-A8F3-A9B5081D152C}"/>
              </a:ext>
            </a:extLst>
          </p:cNvPr>
          <p:cNvSpPr>
            <a:spLocks noGrp="1"/>
          </p:cNvSpPr>
          <p:nvPr>
            <p:ph type="ftr" sz="quarter" idx="17"/>
          </p:nvPr>
        </p:nvSpPr>
        <p:spPr/>
        <p:txBody>
          <a:bodyPr/>
          <a:lstStyle/>
          <a:p>
            <a:endParaRPr lang="en-GB" dirty="0"/>
          </a:p>
        </p:txBody>
      </p:sp>
      <p:sp>
        <p:nvSpPr>
          <p:cNvPr id="4" name="Plassholder for lysbildenummer 3">
            <a:extLst>
              <a:ext uri="{FF2B5EF4-FFF2-40B4-BE49-F238E27FC236}">
                <a16:creationId xmlns:a16="http://schemas.microsoft.com/office/drawing/2014/main" id="{6C09CF07-BB4C-43C9-A5B0-7087BD60EE6C}"/>
              </a:ext>
            </a:extLst>
          </p:cNvPr>
          <p:cNvSpPr>
            <a:spLocks noGrp="1"/>
          </p:cNvSpPr>
          <p:nvPr>
            <p:ph type="sldNum" sz="quarter" idx="18"/>
          </p:nvPr>
        </p:nvSpPr>
        <p:spPr/>
        <p:txBody>
          <a:bodyPr/>
          <a:lstStyle/>
          <a:p>
            <a:fld id="{45D37B1E-C366-494F-A587-962AD9AABC83}" type="slidenum">
              <a:rPr lang="en-GB" smtClean="0"/>
              <a:pPr/>
              <a:t>20</a:t>
            </a:fld>
            <a:endParaRPr lang="en-GB" dirty="0"/>
          </a:p>
        </p:txBody>
      </p:sp>
      <p:pic>
        <p:nvPicPr>
          <p:cNvPr id="8" name="Picture Placeholder 7"/>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19704" r="19704"/>
          <a:stretch>
            <a:fillRect/>
          </a:stretch>
        </p:blipFill>
        <p:spPr/>
      </p:pic>
    </p:spTree>
    <p:extLst>
      <p:ext uri="{BB962C8B-B14F-4D97-AF65-F5344CB8AC3E}">
        <p14:creationId xmlns:p14="http://schemas.microsoft.com/office/powerpoint/2010/main" val="4285931041"/>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2053" b="15133"/>
          <a:stretch/>
        </p:blipFill>
        <p:spPr/>
      </p:pic>
      <p:sp>
        <p:nvSpPr>
          <p:cNvPr id="4" name="Plassholder for dato 3">
            <a:extLst>
              <a:ext uri="{FF2B5EF4-FFF2-40B4-BE49-F238E27FC236}">
                <a16:creationId xmlns:a16="http://schemas.microsoft.com/office/drawing/2014/main" id="{393AF6EC-291E-40F8-AA1E-04319892F8EF}"/>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BE8F2A6B-8BC5-4CFC-914E-3CD77E553934}"/>
              </a:ext>
            </a:extLst>
          </p:cNvPr>
          <p:cNvSpPr>
            <a:spLocks noGrp="1"/>
          </p:cNvSpPr>
          <p:nvPr>
            <p:ph type="sldNum" sz="quarter" idx="16"/>
          </p:nvPr>
        </p:nvSpPr>
        <p:spPr/>
        <p:txBody>
          <a:bodyPr/>
          <a:lstStyle/>
          <a:p>
            <a:fld id="{45D37B1E-C366-494F-A587-962AD9AABC83}" type="slidenum">
              <a:rPr lang="en-GB" smtClean="0"/>
              <a:pPr/>
              <a:t>21</a:t>
            </a:fld>
            <a:endParaRPr lang="en-GB" dirty="0"/>
          </a:p>
        </p:txBody>
      </p:sp>
      <p:pic>
        <p:nvPicPr>
          <p:cNvPr id="10" name="Picture Placeholder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30" y="427606"/>
            <a:ext cx="4349878" cy="4349878"/>
          </a:xfrm>
          <a:prstGeom prst="rect">
            <a:avLst/>
          </a:prstGeom>
          <a:noFill/>
          <a:ln>
            <a:noFill/>
          </a:ln>
        </p:spPr>
      </p:pic>
      <p:sp>
        <p:nvSpPr>
          <p:cNvPr id="2" name="Rectangle 1"/>
          <p:cNvSpPr/>
          <p:nvPr/>
        </p:nvSpPr>
        <p:spPr>
          <a:xfrm>
            <a:off x="504772" y="4097807"/>
            <a:ext cx="4007592" cy="978473"/>
          </a:xfrm>
          <a:prstGeom prst="rect">
            <a:avLst/>
          </a:prstGeom>
        </p:spPr>
        <p:txBody>
          <a:bodyPr wrap="square">
            <a:spAutoFit/>
          </a:bodyPr>
          <a:lstStyle/>
          <a:p>
            <a:pPr>
              <a:lnSpc>
                <a:spcPts val="3400"/>
              </a:lnSpc>
            </a:pPr>
            <a:r>
              <a:rPr lang="en-GB" sz="3200" b="1" i="1" dirty="0">
                <a:solidFill>
                  <a:schemeClr val="accent1"/>
                </a:solidFill>
              </a:rPr>
              <a:t>Balancing density and green infrastructure</a:t>
            </a:r>
          </a:p>
        </p:txBody>
      </p:sp>
    </p:spTree>
    <p:extLst>
      <p:ext uri="{BB962C8B-B14F-4D97-AF65-F5344CB8AC3E}">
        <p14:creationId xmlns:p14="http://schemas.microsoft.com/office/powerpoint/2010/main" val="1630458015"/>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709" b="8709"/>
          <a:stretch>
            <a:fillRect/>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p:txBody>
          <a:bodyPr/>
          <a:lstStyle/>
          <a:p>
            <a:r>
              <a:rPr lang="en-GB" dirty="0"/>
              <a:t>Compact Green City</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22</a:t>
            </a:fld>
            <a:endParaRPr lang="en-GB" dirty="0"/>
          </a:p>
        </p:txBody>
      </p:sp>
      <p:sp>
        <p:nvSpPr>
          <p:cNvPr id="10" name="Rectangle 9"/>
          <p:cNvSpPr/>
          <p:nvPr/>
        </p:nvSpPr>
        <p:spPr>
          <a:xfrm>
            <a:off x="5969000" y="1117600"/>
            <a:ext cx="5910055" cy="3848295"/>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3" name="Plassholder for tekst 2">
            <a:extLst>
              <a:ext uri="{FF2B5EF4-FFF2-40B4-BE49-F238E27FC236}">
                <a16:creationId xmlns:a16="http://schemas.microsoft.com/office/drawing/2014/main" id="{C641DC1C-B096-48B8-B351-11BE8812849D}"/>
              </a:ext>
            </a:extLst>
          </p:cNvPr>
          <p:cNvSpPr>
            <a:spLocks noGrp="1"/>
          </p:cNvSpPr>
          <p:nvPr>
            <p:ph type="body" sz="quarter" idx="4294967295"/>
          </p:nvPr>
        </p:nvSpPr>
        <p:spPr>
          <a:xfrm>
            <a:off x="6272185" y="1354348"/>
            <a:ext cx="5386415" cy="2947182"/>
          </a:xfrm>
        </p:spPr>
        <p:txBody>
          <a:bodyPr/>
          <a:lstStyle/>
          <a:p>
            <a:pPr marL="0" indent="0">
              <a:buNone/>
            </a:pPr>
            <a:r>
              <a:rPr lang="en-GB" sz="1700" b="1" dirty="0">
                <a:solidFill>
                  <a:schemeClr val="bg2"/>
                </a:solidFill>
              </a:rPr>
              <a:t>Nordic cities are working to prevent urban sprawl by reconfiguring existing structures. </a:t>
            </a:r>
            <a:br>
              <a:rPr lang="en-GB" sz="1700" b="1" dirty="0">
                <a:solidFill>
                  <a:schemeClr val="bg2"/>
                </a:solidFill>
              </a:rPr>
            </a:br>
            <a:endParaRPr lang="en-GB" sz="1700" b="1" dirty="0">
              <a:solidFill>
                <a:schemeClr val="bg2"/>
              </a:solidFill>
            </a:endParaRPr>
          </a:p>
          <a:p>
            <a:pPr marL="0" lvl="0" indent="0">
              <a:buNone/>
            </a:pPr>
            <a:r>
              <a:rPr lang="en-GB" sz="1700" b="1" dirty="0">
                <a:solidFill>
                  <a:schemeClr val="bg2"/>
                </a:solidFill>
              </a:rPr>
              <a:t>Copenhagen’s urban development plan, known as the ‘Finger Plan’, champions the ‘near-to-station-principle’. Whenever possible, new workplaces should be located close to public transport. </a:t>
            </a:r>
            <a:br>
              <a:rPr lang="en-GB" sz="1700" b="1" dirty="0">
                <a:solidFill>
                  <a:schemeClr val="bg2"/>
                </a:solidFill>
              </a:rPr>
            </a:br>
            <a:endParaRPr lang="en-GB" sz="1700" b="1" dirty="0">
              <a:solidFill>
                <a:schemeClr val="bg2"/>
              </a:solidFill>
            </a:endParaRPr>
          </a:p>
          <a:p>
            <a:pPr marL="0" lvl="0" indent="0">
              <a:buNone/>
            </a:pPr>
            <a:r>
              <a:rPr lang="en-GB" sz="1700" b="1" dirty="0">
                <a:solidFill>
                  <a:schemeClr val="bg2"/>
                </a:solidFill>
              </a:rPr>
              <a:t>Studies show that outside central municipalities, only 40-60% of residents travel by car instead of public transport if they live within 600 metres of a well-functioning public transport station. If they have to travel more than 600 metres to get to a station, 75-85% travel by car.</a:t>
            </a:r>
          </a:p>
        </p:txBody>
      </p:sp>
      <p:sp>
        <p:nvSpPr>
          <p:cNvPr id="11" name="TextBox 10"/>
          <p:cNvSpPr txBox="1"/>
          <p:nvPr/>
        </p:nvSpPr>
        <p:spPr>
          <a:xfrm rot="5400000">
            <a:off x="11028445" y="1093965"/>
            <a:ext cx="1801639" cy="92333"/>
          </a:xfrm>
          <a:prstGeom prst="rect">
            <a:avLst/>
          </a:prstGeom>
          <a:noFill/>
        </p:spPr>
        <p:txBody>
          <a:bodyPr wrap="square" lIns="0" tIns="0" rIns="0" bIns="0" rtlCol="0">
            <a:spAutoFit/>
          </a:bodyPr>
          <a:lstStyle/>
          <a:p>
            <a:r>
              <a:rPr lang="en-GB" sz="600" dirty="0">
                <a:solidFill>
                  <a:schemeClr val="bg1"/>
                </a:solidFill>
              </a:rPr>
              <a:t>Photo: Tim Adams</a:t>
            </a:r>
          </a:p>
        </p:txBody>
      </p:sp>
      <p:sp>
        <p:nvSpPr>
          <p:cNvPr id="12" name="Plassholder for bunntekst 4">
            <a:extLst>
              <a:ext uri="{FF2B5EF4-FFF2-40B4-BE49-F238E27FC236}">
                <a16:creationId xmlns:a16="http://schemas.microsoft.com/office/drawing/2014/main" id="{954D5F84-06FE-46BD-9B35-B549B0AA4916}"/>
              </a:ext>
            </a:extLst>
          </p:cNvPr>
          <p:cNvSpPr txBox="1">
            <a:spLocks/>
          </p:cNvSpPr>
          <p:nvPr/>
        </p:nvSpPr>
        <p:spPr>
          <a:xfrm>
            <a:off x="656568" y="6279553"/>
            <a:ext cx="7826250" cy="315407"/>
          </a:xfrm>
          <a:prstGeom prst="rect">
            <a:avLst/>
          </a:prstGeom>
        </p:spPr>
        <p:txBody>
          <a:bodyPr vert="horz" lIns="0" tIns="0" rIns="0" bIns="0" rtlCol="0" anchor="b" anchorCtr="0">
            <a:noAutofit/>
          </a:bodyPr>
          <a:lstStyle>
            <a:defPPr>
              <a:defRPr lang="en-US"/>
            </a:defPPr>
            <a:lvl1pPr marL="0" algn="l" defTabSz="914400" rtl="0" eaLnBrk="1" latinLnBrk="0" hangingPunct="1">
              <a:defRPr sz="950" kern="1200">
                <a:solidFill>
                  <a:srgbClr val="F429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bg2"/>
                </a:solidFill>
              </a:rPr>
              <a:t>1-2. Borges, Luciane Aguiar et al. (2017): ”White Paper on Nordic Sustainable Cities”. Stockholm: Nordregio, pp. 38-39</a:t>
            </a:r>
          </a:p>
          <a:p>
            <a:r>
              <a:rPr lang="en-GB" sz="1000" dirty="0">
                <a:solidFill>
                  <a:schemeClr val="bg2"/>
                </a:solidFill>
              </a:rPr>
              <a:t>3. Nielsen, Peter-Hartoft (2007): ”Fingerplan 2007”. København: Skov- og Naturstyrelsen, pp. 23</a:t>
            </a:r>
          </a:p>
        </p:txBody>
      </p:sp>
    </p:spTree>
    <p:extLst>
      <p:ext uri="{BB962C8B-B14F-4D97-AF65-F5344CB8AC3E}">
        <p14:creationId xmlns:p14="http://schemas.microsoft.com/office/powerpoint/2010/main" val="3572390859"/>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048" b="2048"/>
          <a:stretch>
            <a:fillRect/>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p:txBody>
          <a:bodyPr/>
          <a:lstStyle/>
          <a:p>
            <a:r>
              <a:rPr lang="en-GB" dirty="0"/>
              <a:t>Compact Green City</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5" name="Plassholder for bunntekst 4">
            <a:extLst>
              <a:ext uri="{FF2B5EF4-FFF2-40B4-BE49-F238E27FC236}">
                <a16:creationId xmlns:a16="http://schemas.microsoft.com/office/drawing/2014/main" id="{954D5F84-06FE-46BD-9B35-B549B0AA4916}"/>
              </a:ext>
            </a:extLst>
          </p:cNvPr>
          <p:cNvSpPr>
            <a:spLocks noGrp="1"/>
          </p:cNvSpPr>
          <p:nvPr>
            <p:ph type="ftr" sz="quarter" idx="15"/>
          </p:nvPr>
        </p:nvSpPr>
        <p:spPr>
          <a:xfrm>
            <a:off x="656568" y="6283160"/>
            <a:ext cx="7826250" cy="300150"/>
          </a:xfrm>
        </p:spPr>
        <p:txBody>
          <a:bodyPr/>
          <a:lstStyle/>
          <a:p>
            <a:r>
              <a:rPr lang="en-GB" sz="1000" dirty="0">
                <a:solidFill>
                  <a:schemeClr val="bg2"/>
                </a:solidFill>
              </a:rPr>
              <a:t>4. Borges, Luciane Aguiar et al. (2017): ”White Paper on Nordic Sustainable Cities”. Stockholm: Nordregio, pp. 38-39</a:t>
            </a:r>
          </a:p>
          <a:p>
            <a:r>
              <a:rPr lang="en-GB" sz="1000" dirty="0">
                <a:solidFill>
                  <a:schemeClr val="bg2"/>
                </a:solidFill>
              </a:rPr>
              <a:t>5. Reykjavik Municipality (2016): ”City of Reykjavik’s Climate Policy”. Reykjavik: Reykjavik Municipality</a:t>
            </a:r>
          </a:p>
        </p:txBody>
      </p:sp>
      <p:sp>
        <p:nvSpPr>
          <p:cNvPr id="11" name="Rectangle 10"/>
          <p:cNvSpPr/>
          <p:nvPr/>
        </p:nvSpPr>
        <p:spPr>
          <a:xfrm>
            <a:off x="656569" y="3468757"/>
            <a:ext cx="5617232" cy="2638906"/>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23</a:t>
            </a:fld>
            <a:endParaRPr lang="en-GB" dirty="0"/>
          </a:p>
        </p:txBody>
      </p:sp>
      <p:sp>
        <p:nvSpPr>
          <p:cNvPr id="7" name="Plassholder for tekst 2">
            <a:extLst>
              <a:ext uri="{FF2B5EF4-FFF2-40B4-BE49-F238E27FC236}">
                <a16:creationId xmlns:a16="http://schemas.microsoft.com/office/drawing/2014/main" id="{C641DC1C-B096-48B8-B351-11BE8812849D}"/>
              </a:ext>
            </a:extLst>
          </p:cNvPr>
          <p:cNvSpPr txBox="1">
            <a:spLocks/>
          </p:cNvSpPr>
          <p:nvPr/>
        </p:nvSpPr>
        <p:spPr>
          <a:xfrm>
            <a:off x="934507" y="3721100"/>
            <a:ext cx="5040015" cy="2017405"/>
          </a:xfrm>
          <a:prstGeom prst="rect">
            <a:avLst/>
          </a:prstGeom>
        </p:spPr>
        <p:txBody>
          <a:bodyPr vert="horz" lIns="0" tIns="0" rIns="0" bIns="0" rtlCol="0">
            <a:noAutofit/>
          </a:bodyPr>
          <a:lstStyle>
            <a:lvl1pPr marL="594000" indent="-594000" algn="l" defTabSz="914400" rtl="0" eaLnBrk="1" latinLnBrk="0" hangingPunct="1">
              <a:lnSpc>
                <a:spcPct val="100000"/>
              </a:lnSpc>
              <a:spcBef>
                <a:spcPts val="300"/>
              </a:spcBef>
              <a:buFont typeface="Arial" panose="020B0604020202020204" pitchFamily="34" charset="0"/>
              <a:buChar char="―"/>
              <a:defRPr sz="2800" kern="1200">
                <a:solidFill>
                  <a:schemeClr val="tx1"/>
                </a:solidFill>
                <a:latin typeface="+mn-lt"/>
                <a:ea typeface="+mn-ea"/>
                <a:cs typeface="+mn-cs"/>
              </a:defRPr>
            </a:lvl1pPr>
            <a:lvl2pPr marL="846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chemeClr val="tx1"/>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9pPr>
          </a:lstStyle>
          <a:p>
            <a:pPr marL="0" lvl="0" indent="0">
              <a:buNone/>
            </a:pPr>
            <a:r>
              <a:rPr lang="en-GB" sz="1700" b="1" dirty="0">
                <a:solidFill>
                  <a:schemeClr val="bg2"/>
                </a:solidFill>
              </a:rPr>
              <a:t>In a pioneering project in Sweden, the planning authorities in Malmö required a green space factor of 0.5 for the expansion of the city’s Western Harbour.</a:t>
            </a:r>
            <a:br>
              <a:rPr lang="en-GB" sz="1700" b="1" dirty="0">
                <a:solidFill>
                  <a:schemeClr val="bg2"/>
                </a:solidFill>
              </a:rPr>
            </a:br>
            <a:endParaRPr lang="en-GB" sz="1700" b="1" dirty="0">
              <a:solidFill>
                <a:schemeClr val="bg2"/>
              </a:solidFill>
            </a:endParaRPr>
          </a:p>
          <a:p>
            <a:pPr marL="0" indent="0">
              <a:buNone/>
            </a:pPr>
            <a:r>
              <a:rPr lang="en-GB" sz="1700" b="1" dirty="0">
                <a:solidFill>
                  <a:schemeClr val="bg2"/>
                </a:solidFill>
              </a:rPr>
              <a:t>In Reykjavik, Iceland, 90% of all new residential units will be built inside the current urban area borders. This is to increase the close-proximity of public services and to reduce travel needs.</a:t>
            </a:r>
          </a:p>
          <a:p>
            <a:pPr marL="0" lvl="0" indent="0">
              <a:buNone/>
            </a:pPr>
            <a:endParaRPr lang="en-GB" sz="1700" b="1" dirty="0">
              <a:solidFill>
                <a:schemeClr val="bg2"/>
              </a:solidFill>
            </a:endParaRPr>
          </a:p>
        </p:txBody>
      </p:sp>
    </p:spTree>
    <p:extLst>
      <p:ext uri="{BB962C8B-B14F-4D97-AF65-F5344CB8AC3E}">
        <p14:creationId xmlns:p14="http://schemas.microsoft.com/office/powerpoint/2010/main" val="1684291767"/>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9"/>
          </p:nvPr>
        </p:nvPicPr>
        <p:blipFill>
          <a:blip r:embed="rId3"/>
          <a:srcRect t="13046" b="13046"/>
          <a:stretch>
            <a:fillRect/>
          </a:stretch>
        </p:blipFill>
        <p:spPr>
          <a:prstGeom prst="rect">
            <a:avLst/>
          </a:prstGeom>
        </p:spPr>
      </p:pic>
      <p:sp>
        <p:nvSpPr>
          <p:cNvPr id="14" name="Titel 13"/>
          <p:cNvSpPr>
            <a:spLocks noGrp="1"/>
          </p:cNvSpPr>
          <p:nvPr>
            <p:ph type="title"/>
          </p:nvPr>
        </p:nvSpPr>
        <p:spPr/>
        <p:txBody>
          <a:bodyPr/>
          <a:lstStyle/>
          <a:p>
            <a:r>
              <a:rPr lang="en-GB" dirty="0"/>
              <a:t>Case story: </a:t>
            </a:r>
            <a:br>
              <a:rPr lang="en-GB" dirty="0"/>
            </a:br>
            <a:r>
              <a:rPr lang="en-GB" dirty="0"/>
              <a:t>Oslo, Norway</a:t>
            </a:r>
          </a:p>
        </p:txBody>
      </p:sp>
      <p:sp>
        <p:nvSpPr>
          <p:cNvPr id="15" name="Pladsholder til tekst 14"/>
          <p:cNvSpPr>
            <a:spLocks noGrp="1"/>
          </p:cNvSpPr>
          <p:nvPr>
            <p:ph type="body" sz="quarter" idx="15"/>
          </p:nvPr>
        </p:nvSpPr>
        <p:spPr/>
        <p:txBody>
          <a:bodyPr/>
          <a:lstStyle/>
          <a:p>
            <a:pPr marL="0" indent="0">
              <a:buNone/>
            </a:pPr>
            <a:r>
              <a:rPr lang="en-GB" sz="2000" b="1" dirty="0"/>
              <a:t>The former hospital area of Pilestredet</a:t>
            </a:r>
          </a:p>
          <a:p>
            <a:pPr marL="0" indent="0">
              <a:buNone/>
            </a:pPr>
            <a:r>
              <a:rPr lang="en-GB" sz="2000" b="1" dirty="0"/>
              <a:t>Park, Norway, was converted into housing,</a:t>
            </a:r>
          </a:p>
          <a:p>
            <a:pPr marL="0" indent="0">
              <a:buNone/>
            </a:pPr>
            <a:r>
              <a:rPr lang="en-GB" sz="2000" b="1" dirty="0"/>
              <a:t>commercial and recreational space in</a:t>
            </a:r>
          </a:p>
          <a:p>
            <a:pPr marL="0" indent="0">
              <a:buNone/>
            </a:pPr>
            <a:r>
              <a:rPr lang="en-GB" sz="2000" b="1" dirty="0"/>
              <a:t>2006. The focus was on reusing existing</a:t>
            </a:r>
          </a:p>
          <a:p>
            <a:pPr marL="0" indent="0">
              <a:buNone/>
            </a:pPr>
            <a:r>
              <a:rPr lang="en-GB" sz="2000" b="1" dirty="0"/>
              <a:t>materials and access to pocket parks</a:t>
            </a:r>
          </a:p>
          <a:p>
            <a:pPr marL="0" indent="0">
              <a:buNone/>
            </a:pPr>
            <a:r>
              <a:rPr lang="en-GB" sz="2000" b="1" dirty="0"/>
              <a:t>and water features in the area.</a:t>
            </a:r>
          </a:p>
        </p:txBody>
      </p:sp>
      <p:sp>
        <p:nvSpPr>
          <p:cNvPr id="2" name="Plassholder for dato 1">
            <a:extLst>
              <a:ext uri="{FF2B5EF4-FFF2-40B4-BE49-F238E27FC236}">
                <a16:creationId xmlns:a16="http://schemas.microsoft.com/office/drawing/2014/main" id="{A780C2BB-3EC2-4DD9-A0F1-BEF7B21D4735}"/>
              </a:ext>
            </a:extLst>
          </p:cNvPr>
          <p:cNvSpPr>
            <a:spLocks noGrp="1"/>
          </p:cNvSpPr>
          <p:nvPr>
            <p:ph type="dt" sz="half" idx="16"/>
          </p:nvPr>
        </p:nvSpPr>
        <p:spPr/>
        <p:txBody>
          <a:bodyPr/>
          <a:lstStyle/>
          <a:p>
            <a:r>
              <a:rPr lang="en-GB" dirty="0"/>
              <a:t>2017-04-06</a:t>
            </a:r>
          </a:p>
        </p:txBody>
      </p:sp>
      <p:sp>
        <p:nvSpPr>
          <p:cNvPr id="3" name="Plassholder for bunntekst 2">
            <a:extLst>
              <a:ext uri="{FF2B5EF4-FFF2-40B4-BE49-F238E27FC236}">
                <a16:creationId xmlns:a16="http://schemas.microsoft.com/office/drawing/2014/main" id="{78E3288C-A700-4D59-A8F3-A9B5081D152C}"/>
              </a:ext>
            </a:extLst>
          </p:cNvPr>
          <p:cNvSpPr>
            <a:spLocks noGrp="1"/>
          </p:cNvSpPr>
          <p:nvPr>
            <p:ph type="ftr" sz="quarter" idx="17"/>
          </p:nvPr>
        </p:nvSpPr>
        <p:spPr/>
        <p:txBody>
          <a:bodyPr/>
          <a:lstStyle/>
          <a:p>
            <a:endParaRPr lang="en-GB" dirty="0"/>
          </a:p>
        </p:txBody>
      </p:sp>
      <p:sp>
        <p:nvSpPr>
          <p:cNvPr id="4" name="Plassholder for lysbildenummer 3">
            <a:extLst>
              <a:ext uri="{FF2B5EF4-FFF2-40B4-BE49-F238E27FC236}">
                <a16:creationId xmlns:a16="http://schemas.microsoft.com/office/drawing/2014/main" id="{6C09CF07-BB4C-43C9-A5B0-7087BD60EE6C}"/>
              </a:ext>
            </a:extLst>
          </p:cNvPr>
          <p:cNvSpPr>
            <a:spLocks noGrp="1"/>
          </p:cNvSpPr>
          <p:nvPr>
            <p:ph type="sldNum" sz="quarter" idx="18"/>
          </p:nvPr>
        </p:nvSpPr>
        <p:spPr/>
        <p:txBody>
          <a:bodyPr/>
          <a:lstStyle/>
          <a:p>
            <a:fld id="{45D37B1E-C366-494F-A587-962AD9AABC83}" type="slidenum">
              <a:rPr lang="en-GB" smtClean="0"/>
              <a:pPr/>
              <a:t>24</a:t>
            </a:fld>
            <a:endParaRPr lang="en-GB" dirty="0"/>
          </a:p>
        </p:txBody>
      </p:sp>
    </p:spTree>
    <p:extLst>
      <p:ext uri="{BB962C8B-B14F-4D97-AF65-F5344CB8AC3E}">
        <p14:creationId xmlns:p14="http://schemas.microsoft.com/office/powerpoint/2010/main" val="2430809547"/>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693738" y="833202"/>
            <a:ext cx="7908395" cy="4705813"/>
          </a:xfrm>
        </p:spPr>
        <p:txBody>
          <a:bodyPr/>
          <a:lstStyle/>
          <a:p>
            <a:pPr marL="0" indent="0">
              <a:buNone/>
            </a:pPr>
            <a:r>
              <a:rPr lang="en-GB" sz="3200" b="1" i="1" dirty="0">
                <a:solidFill>
                  <a:schemeClr val="accent1"/>
                </a:solidFill>
              </a:rPr>
              <a:t>“We’ve managed to bring nature into the city. In Stockholm, closeness to water and nature, in Finland closeness to forest. These natural elements are well-integrated into urban development so it is quite a contrast to the urbanity you find outside the Nordic Region.”</a:t>
            </a:r>
          </a:p>
          <a:p>
            <a:pPr>
              <a:lnSpc>
                <a:spcPts val="2000"/>
              </a:lnSpc>
            </a:pPr>
            <a:endParaRPr lang="en-GB" sz="3200" b="1" i="1" dirty="0">
              <a:solidFill>
                <a:schemeClr val="accent1"/>
              </a:solidFill>
            </a:endParaRPr>
          </a:p>
          <a:p>
            <a:pPr marL="0" indent="0">
              <a:buNone/>
            </a:pPr>
            <a:r>
              <a:rPr lang="en-GB" sz="2000" b="1" dirty="0">
                <a:solidFill>
                  <a:schemeClr val="accent1"/>
                </a:solidFill>
              </a:rPr>
              <a:t>Tina Saaby</a:t>
            </a:r>
          </a:p>
          <a:p>
            <a:pPr marL="0" indent="0">
              <a:buNone/>
            </a:pPr>
            <a:r>
              <a:rPr lang="en-GB" sz="2000" b="1" dirty="0">
                <a:solidFill>
                  <a:schemeClr val="accent1"/>
                </a:solidFill>
              </a:rPr>
              <a:t>City Architect, Copenhagen</a:t>
            </a:r>
          </a:p>
        </p:txBody>
      </p:sp>
      <p:sp>
        <p:nvSpPr>
          <p:cNvPr id="4" name="Date Placeholder 3"/>
          <p:cNvSpPr>
            <a:spLocks noGrp="1"/>
          </p:cNvSpPr>
          <p:nvPr>
            <p:ph type="dt" sz="half" idx="10"/>
          </p:nvPr>
        </p:nvSpPr>
        <p:spPr/>
        <p:txBody>
          <a:bodyPr/>
          <a:lstStyle/>
          <a:p>
            <a:r>
              <a:rPr lang="en-GB" dirty="0"/>
              <a:t>2017-04-06</a:t>
            </a:r>
          </a:p>
        </p:txBody>
      </p:sp>
      <p:sp>
        <p:nvSpPr>
          <p:cNvPr id="6" name="Slide Number Placeholder 5"/>
          <p:cNvSpPr>
            <a:spLocks noGrp="1"/>
          </p:cNvSpPr>
          <p:nvPr>
            <p:ph type="sldNum" sz="quarter" idx="12"/>
          </p:nvPr>
        </p:nvSpPr>
        <p:spPr/>
        <p:txBody>
          <a:bodyPr/>
          <a:lstStyle/>
          <a:p>
            <a:fld id="{45D37B1E-C366-494F-A587-962AD9AABC83}" type="slidenum">
              <a:rPr lang="en-GB" smtClean="0"/>
              <a:pPr/>
              <a:t>25</a:t>
            </a:fld>
            <a:endParaRPr lang="en-GB"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738" y="6156325"/>
            <a:ext cx="376436" cy="376436"/>
          </a:xfrm>
          <a:prstGeom prst="rect">
            <a:avLst/>
          </a:prstGeom>
        </p:spPr>
      </p:pic>
    </p:spTree>
    <p:extLst>
      <p:ext uri="{BB962C8B-B14F-4D97-AF65-F5344CB8AC3E}">
        <p14:creationId xmlns:p14="http://schemas.microsoft.com/office/powerpoint/2010/main" val="1087894436"/>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4886" b="16870"/>
          <a:stretch/>
        </p:blipFill>
        <p:spPr/>
      </p:pic>
      <p:sp>
        <p:nvSpPr>
          <p:cNvPr id="4" name="Plassholder for dato 3">
            <a:extLst>
              <a:ext uri="{FF2B5EF4-FFF2-40B4-BE49-F238E27FC236}">
                <a16:creationId xmlns:a16="http://schemas.microsoft.com/office/drawing/2014/main" id="{393AF6EC-291E-40F8-AA1E-04319892F8EF}"/>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BE8F2A6B-8BC5-4CFC-914E-3CD77E553934}"/>
              </a:ext>
            </a:extLst>
          </p:cNvPr>
          <p:cNvSpPr>
            <a:spLocks noGrp="1"/>
          </p:cNvSpPr>
          <p:nvPr>
            <p:ph type="sldNum" sz="quarter" idx="16"/>
          </p:nvPr>
        </p:nvSpPr>
        <p:spPr/>
        <p:txBody>
          <a:bodyPr/>
          <a:lstStyle/>
          <a:p>
            <a:fld id="{45D37B1E-C366-494F-A587-962AD9AABC83}" type="slidenum">
              <a:rPr lang="en-GB" smtClean="0"/>
              <a:pPr/>
              <a:t>26</a:t>
            </a:fld>
            <a:endParaRPr lang="en-GB" dirty="0"/>
          </a:p>
        </p:txBody>
      </p:sp>
      <p:pic>
        <p:nvPicPr>
          <p:cNvPr id="9" name="Picture Placeholder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30" y="427606"/>
            <a:ext cx="4349878" cy="4349878"/>
          </a:xfrm>
          <a:prstGeom prst="rect">
            <a:avLst/>
          </a:prstGeom>
          <a:noFill/>
          <a:ln>
            <a:noFill/>
          </a:ln>
        </p:spPr>
      </p:pic>
      <p:sp>
        <p:nvSpPr>
          <p:cNvPr id="2" name="Rectangle 1"/>
          <p:cNvSpPr/>
          <p:nvPr/>
        </p:nvSpPr>
        <p:spPr>
          <a:xfrm>
            <a:off x="504774" y="3440123"/>
            <a:ext cx="3629905" cy="978473"/>
          </a:xfrm>
          <a:prstGeom prst="rect">
            <a:avLst/>
          </a:prstGeom>
        </p:spPr>
        <p:txBody>
          <a:bodyPr wrap="square">
            <a:spAutoFit/>
          </a:bodyPr>
          <a:lstStyle/>
          <a:p>
            <a:pPr>
              <a:lnSpc>
                <a:spcPts val="3400"/>
              </a:lnSpc>
            </a:pPr>
            <a:r>
              <a:rPr lang="en-GB" sz="3200" b="1" i="1" dirty="0">
                <a:ln w="0"/>
                <a:solidFill>
                  <a:schemeClr val="accent1"/>
                </a:solidFill>
                <a:effectLst>
                  <a:outerShdw blurRad="38100" dist="25400" dir="5400000" algn="ctr" rotWithShape="0">
                    <a:srgbClr val="6E747A">
                      <a:alpha val="43000"/>
                    </a:srgbClr>
                  </a:outerShdw>
                </a:effectLst>
              </a:rPr>
              <a:t>Safe and clean transport for all</a:t>
            </a:r>
          </a:p>
        </p:txBody>
      </p:sp>
    </p:spTree>
    <p:extLst>
      <p:ext uri="{BB962C8B-B14F-4D97-AF65-F5344CB8AC3E}">
        <p14:creationId xmlns:p14="http://schemas.microsoft.com/office/powerpoint/2010/main" val="3797524508"/>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692" b="8692"/>
          <a:stretch>
            <a:fillRect/>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p:txBody>
          <a:bodyPr/>
          <a:lstStyle/>
          <a:p>
            <a:r>
              <a:rPr lang="en-GB" dirty="0"/>
              <a:t>Mobility City</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27</a:t>
            </a:fld>
            <a:endParaRPr lang="en-GB" dirty="0"/>
          </a:p>
        </p:txBody>
      </p:sp>
      <p:sp>
        <p:nvSpPr>
          <p:cNvPr id="9" name="Rectangle 8"/>
          <p:cNvSpPr/>
          <p:nvPr/>
        </p:nvSpPr>
        <p:spPr>
          <a:xfrm>
            <a:off x="656569" y="3004377"/>
            <a:ext cx="5654780" cy="3123163"/>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3" name="Plassholder for tekst 2">
            <a:extLst>
              <a:ext uri="{FF2B5EF4-FFF2-40B4-BE49-F238E27FC236}">
                <a16:creationId xmlns:a16="http://schemas.microsoft.com/office/drawing/2014/main" id="{C641DC1C-B096-48B8-B351-11BE8812849D}"/>
              </a:ext>
            </a:extLst>
          </p:cNvPr>
          <p:cNvSpPr>
            <a:spLocks noGrp="1"/>
          </p:cNvSpPr>
          <p:nvPr>
            <p:ph type="body" sz="quarter" idx="4294967295"/>
          </p:nvPr>
        </p:nvSpPr>
        <p:spPr>
          <a:xfrm>
            <a:off x="945751" y="3233152"/>
            <a:ext cx="5148662" cy="2571475"/>
          </a:xfrm>
        </p:spPr>
        <p:txBody>
          <a:bodyPr/>
          <a:lstStyle/>
          <a:p>
            <a:pPr marL="0" indent="0">
              <a:buNone/>
            </a:pPr>
            <a:r>
              <a:rPr lang="en-GB" sz="1700" b="1" dirty="0">
                <a:solidFill>
                  <a:schemeClr val="bg2"/>
                </a:solidFill>
              </a:rPr>
              <a:t>Several Nordic cities offer a range of car-sharing opportunities. Sunfleet, developed by Volvo, is a good example.</a:t>
            </a:r>
            <a:br>
              <a:rPr lang="en-GB" sz="1700" b="1" dirty="0">
                <a:solidFill>
                  <a:schemeClr val="bg2"/>
                </a:solidFill>
              </a:rPr>
            </a:br>
            <a:endParaRPr lang="en-GB" sz="1700" b="1" dirty="0">
              <a:solidFill>
                <a:schemeClr val="bg2"/>
              </a:solidFill>
            </a:endParaRPr>
          </a:p>
          <a:p>
            <a:pPr marL="0" lvl="0" indent="0">
              <a:buNone/>
            </a:pPr>
            <a:r>
              <a:rPr lang="en-GB" sz="1700" b="1" dirty="0">
                <a:solidFill>
                  <a:schemeClr val="bg2"/>
                </a:solidFill>
              </a:rPr>
              <a:t>Sustainable urban mobility is promoted by offering cultural and retail services around transport hubs. </a:t>
            </a:r>
            <a:br>
              <a:rPr lang="en-GB" sz="1700" b="1" dirty="0">
                <a:solidFill>
                  <a:schemeClr val="bg2"/>
                </a:solidFill>
              </a:rPr>
            </a:br>
            <a:endParaRPr lang="en-GB" sz="1700" b="1" dirty="0">
              <a:solidFill>
                <a:schemeClr val="bg2"/>
              </a:solidFill>
            </a:endParaRPr>
          </a:p>
          <a:p>
            <a:pPr marL="0" lvl="0" indent="0">
              <a:buNone/>
            </a:pPr>
            <a:r>
              <a:rPr lang="en-GB" sz="1700" b="1" dirty="0">
                <a:solidFill>
                  <a:schemeClr val="bg2"/>
                </a:solidFill>
              </a:rPr>
              <a:t>Maas, mobility as a service, integrates various types of transport services into a single mobility service that is accessible on demand. </a:t>
            </a:r>
          </a:p>
        </p:txBody>
      </p:sp>
      <p:sp>
        <p:nvSpPr>
          <p:cNvPr id="8" name="Plassholder for bunntekst 4">
            <a:extLst>
              <a:ext uri="{FF2B5EF4-FFF2-40B4-BE49-F238E27FC236}">
                <a16:creationId xmlns:a16="http://schemas.microsoft.com/office/drawing/2014/main" id="{954D5F84-06FE-46BD-9B35-B549B0AA4916}"/>
              </a:ext>
            </a:extLst>
          </p:cNvPr>
          <p:cNvSpPr>
            <a:spLocks noGrp="1"/>
          </p:cNvSpPr>
          <p:nvPr>
            <p:ph type="ftr" sz="quarter" idx="15"/>
          </p:nvPr>
        </p:nvSpPr>
        <p:spPr>
          <a:xfrm>
            <a:off x="656568" y="6376981"/>
            <a:ext cx="7826250" cy="211886"/>
          </a:xfrm>
        </p:spPr>
        <p:txBody>
          <a:bodyPr/>
          <a:lstStyle/>
          <a:p>
            <a:r>
              <a:rPr lang="en-GB" sz="1000" dirty="0">
                <a:solidFill>
                  <a:schemeClr val="bg2"/>
                </a:solidFill>
              </a:rPr>
              <a:t>1-3. Borges, Luciane Aguiar et al. (2017): ”White Paper on Nordic Sustainable Cities”. Stockholm: Nordregio, pp. 41</a:t>
            </a:r>
          </a:p>
        </p:txBody>
      </p:sp>
    </p:spTree>
    <p:extLst>
      <p:ext uri="{BB962C8B-B14F-4D97-AF65-F5344CB8AC3E}">
        <p14:creationId xmlns:p14="http://schemas.microsoft.com/office/powerpoint/2010/main" val="2255703724"/>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837" r="7837"/>
          <a:stretch>
            <a:fillRect/>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p:txBody>
          <a:bodyPr/>
          <a:lstStyle/>
          <a:p>
            <a:r>
              <a:rPr lang="en-GB" dirty="0"/>
              <a:t>Mobility City</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28</a:t>
            </a:fld>
            <a:endParaRPr lang="en-GB" dirty="0"/>
          </a:p>
        </p:txBody>
      </p:sp>
      <p:sp>
        <p:nvSpPr>
          <p:cNvPr id="10" name="Rectangle 9"/>
          <p:cNvSpPr/>
          <p:nvPr/>
        </p:nvSpPr>
        <p:spPr>
          <a:xfrm>
            <a:off x="656568" y="3213100"/>
            <a:ext cx="5210831" cy="2894562"/>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7" name="Plassholder for tekst 2">
            <a:extLst>
              <a:ext uri="{FF2B5EF4-FFF2-40B4-BE49-F238E27FC236}">
                <a16:creationId xmlns:a16="http://schemas.microsoft.com/office/drawing/2014/main" id="{C641DC1C-B096-48B8-B351-11BE8812849D}"/>
              </a:ext>
            </a:extLst>
          </p:cNvPr>
          <p:cNvSpPr txBox="1">
            <a:spLocks/>
          </p:cNvSpPr>
          <p:nvPr/>
        </p:nvSpPr>
        <p:spPr>
          <a:xfrm>
            <a:off x="930460" y="3432341"/>
            <a:ext cx="4810196" cy="2389459"/>
          </a:xfrm>
          <a:prstGeom prst="rect">
            <a:avLst/>
          </a:prstGeom>
        </p:spPr>
        <p:txBody>
          <a:bodyPr vert="horz" lIns="0" tIns="0" rIns="0" bIns="0" rtlCol="0">
            <a:noAutofit/>
          </a:bodyPr>
          <a:lstStyle>
            <a:lvl1pPr marL="594000" indent="-594000" algn="l" defTabSz="914400" rtl="0" eaLnBrk="1" latinLnBrk="0" hangingPunct="1">
              <a:lnSpc>
                <a:spcPct val="100000"/>
              </a:lnSpc>
              <a:spcBef>
                <a:spcPts val="300"/>
              </a:spcBef>
              <a:buFont typeface="Arial" panose="020B0604020202020204" pitchFamily="34" charset="0"/>
              <a:buChar char="―"/>
              <a:defRPr sz="2800" kern="1200">
                <a:solidFill>
                  <a:schemeClr val="tx1"/>
                </a:solidFill>
                <a:latin typeface="+mn-lt"/>
                <a:ea typeface="+mn-ea"/>
                <a:cs typeface="+mn-cs"/>
              </a:defRPr>
            </a:lvl1pPr>
            <a:lvl2pPr marL="846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chemeClr val="tx1"/>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9pPr>
          </a:lstStyle>
          <a:p>
            <a:pPr marL="0" lvl="0" indent="0">
              <a:buNone/>
            </a:pPr>
            <a:r>
              <a:rPr lang="en-GB" sz="1700" b="1" dirty="0">
                <a:solidFill>
                  <a:schemeClr val="bg2"/>
                </a:solidFill>
              </a:rPr>
              <a:t>Oslo is the world leader in switching to emission-free transport, thanks to ambitious investments in electric cars.</a:t>
            </a:r>
            <a:br>
              <a:rPr lang="en-GB" sz="1700" b="1" dirty="0">
                <a:solidFill>
                  <a:schemeClr val="bg2"/>
                </a:solidFill>
              </a:rPr>
            </a:br>
            <a:r>
              <a:rPr lang="en-GB" sz="1700" b="1" dirty="0">
                <a:solidFill>
                  <a:schemeClr val="bg2"/>
                </a:solidFill>
              </a:rPr>
              <a:t> </a:t>
            </a:r>
          </a:p>
          <a:p>
            <a:pPr marL="0" lvl="0" indent="0">
              <a:buNone/>
            </a:pPr>
            <a:r>
              <a:rPr lang="en-GB" sz="1700" b="1" dirty="0">
                <a:solidFill>
                  <a:schemeClr val="bg2"/>
                </a:solidFill>
              </a:rPr>
              <a:t>The Helsinki Metropolitan Area gas bus fleet will run on renewable biogas in 2017. </a:t>
            </a:r>
            <a:br>
              <a:rPr lang="en-GB" sz="1700" b="1" dirty="0">
                <a:solidFill>
                  <a:schemeClr val="bg2"/>
                </a:solidFill>
              </a:rPr>
            </a:br>
            <a:endParaRPr lang="en-GB" sz="1700" b="1" dirty="0">
              <a:solidFill>
                <a:schemeClr val="bg2"/>
              </a:solidFill>
            </a:endParaRPr>
          </a:p>
          <a:p>
            <a:pPr marL="0" lvl="0" indent="0">
              <a:buNone/>
            </a:pPr>
            <a:r>
              <a:rPr lang="en-GB" sz="1700" b="1" dirty="0">
                <a:solidFill>
                  <a:schemeClr val="bg2"/>
                </a:solidFill>
              </a:rPr>
              <a:t>In Copenhagen, cyclists save the city more than 90,000 tonnes of carbon emissions, annually.</a:t>
            </a:r>
          </a:p>
        </p:txBody>
      </p:sp>
      <p:sp>
        <p:nvSpPr>
          <p:cNvPr id="8" name="TextBox 7"/>
          <p:cNvSpPr txBox="1"/>
          <p:nvPr/>
        </p:nvSpPr>
        <p:spPr>
          <a:xfrm rot="5400000">
            <a:off x="10901992" y="974232"/>
            <a:ext cx="1801639" cy="338554"/>
          </a:xfrm>
          <a:prstGeom prst="rect">
            <a:avLst/>
          </a:prstGeom>
          <a:noFill/>
        </p:spPr>
        <p:txBody>
          <a:bodyPr wrap="square" lIns="0" tIns="0" rIns="0" bIns="0" rtlCol="0">
            <a:spAutoFit/>
          </a:bodyPr>
          <a:lstStyle/>
          <a:p>
            <a:r>
              <a:rPr lang="en-GB" sz="600" dirty="0">
                <a:solidFill>
                  <a:schemeClr val="bg1"/>
                </a:solidFill>
              </a:rPr>
              <a:t>Photo: Tony Webster</a:t>
            </a:r>
          </a:p>
          <a:p>
            <a:endParaRPr lang="en-GB" sz="800" dirty="0"/>
          </a:p>
          <a:p>
            <a:r>
              <a:rPr lang="en-GB" sz="800" dirty="0"/>
              <a:t> </a:t>
            </a:r>
            <a:endParaRPr lang="en-GB" sz="600" dirty="0">
              <a:solidFill>
                <a:schemeClr val="bg1"/>
              </a:solidFill>
            </a:endParaRPr>
          </a:p>
        </p:txBody>
      </p:sp>
      <p:sp>
        <p:nvSpPr>
          <p:cNvPr id="11" name="Plassholder for bunntekst 4">
            <a:extLst>
              <a:ext uri="{FF2B5EF4-FFF2-40B4-BE49-F238E27FC236}">
                <a16:creationId xmlns:a16="http://schemas.microsoft.com/office/drawing/2014/main" id="{954D5F84-06FE-46BD-9B35-B549B0AA4916}"/>
              </a:ext>
            </a:extLst>
          </p:cNvPr>
          <p:cNvSpPr>
            <a:spLocks noGrp="1"/>
          </p:cNvSpPr>
          <p:nvPr>
            <p:ph type="ftr" sz="quarter" idx="15"/>
          </p:nvPr>
        </p:nvSpPr>
        <p:spPr>
          <a:xfrm>
            <a:off x="656567" y="6163234"/>
            <a:ext cx="9711321" cy="448477"/>
          </a:xfrm>
        </p:spPr>
        <p:txBody>
          <a:bodyPr/>
          <a:lstStyle/>
          <a:p>
            <a:r>
              <a:rPr lang="en-GB" sz="1000" dirty="0">
                <a:solidFill>
                  <a:schemeClr val="bg2"/>
                </a:solidFill>
              </a:rPr>
              <a:t>4. Hockenos, Paul (2017): ”Power to the EV: Norway spearheads Europe's electric vehicle surge”  in theguardian.com</a:t>
            </a:r>
          </a:p>
          <a:p>
            <a:r>
              <a:rPr lang="en-GB" sz="1000" dirty="0">
                <a:solidFill>
                  <a:schemeClr val="bg2"/>
                </a:solidFill>
              </a:rPr>
              <a:t>5. Gasum (2016): ”HelB buses run on biogas in Helsinki Metropolitan Area” in Gasum.com</a:t>
            </a:r>
          </a:p>
          <a:p>
            <a:r>
              <a:rPr lang="en-GB" sz="1000" dirty="0">
                <a:solidFill>
                  <a:schemeClr val="bg2"/>
                </a:solidFill>
              </a:rPr>
              <a:t>6. C40 cities (2011): City of Cyclists Reduces Approximately 90,000 Tons of CO2 Emissions per Year and Has Over 50% of the City's Population Cycling to Work Everyday” in c40.com</a:t>
            </a:r>
          </a:p>
        </p:txBody>
      </p:sp>
    </p:spTree>
    <p:extLst>
      <p:ext uri="{BB962C8B-B14F-4D97-AF65-F5344CB8AC3E}">
        <p14:creationId xmlns:p14="http://schemas.microsoft.com/office/powerpoint/2010/main" val="287542638"/>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p:cNvPicPr>
            <a:picLocks noGrp="1" noChangeAspect="1"/>
          </p:cNvPicPr>
          <p:nvPr>
            <p:ph type="pic" sz="quarter" idx="19"/>
          </p:nvPr>
        </p:nvPicPr>
        <p:blipFill rotWithShape="1">
          <a:blip r:embed="rId3"/>
          <a:srcRect l="17189" r="15843"/>
          <a:stretch/>
        </p:blipFill>
        <p:spPr>
          <a:prstGeom prst="rect">
            <a:avLst/>
          </a:prstGeom>
        </p:spPr>
      </p:pic>
      <p:sp>
        <p:nvSpPr>
          <p:cNvPr id="14" name="Titel 13"/>
          <p:cNvSpPr>
            <a:spLocks noGrp="1"/>
          </p:cNvSpPr>
          <p:nvPr>
            <p:ph type="title"/>
          </p:nvPr>
        </p:nvSpPr>
        <p:spPr/>
        <p:txBody>
          <a:bodyPr/>
          <a:lstStyle/>
          <a:p>
            <a:r>
              <a:rPr lang="en-GB" dirty="0"/>
              <a:t>Case story: </a:t>
            </a:r>
            <a:br>
              <a:rPr lang="en-GB" dirty="0"/>
            </a:br>
            <a:r>
              <a:rPr lang="en-GB" dirty="0"/>
              <a:t>Oslo, Norway</a:t>
            </a:r>
          </a:p>
        </p:txBody>
      </p:sp>
      <p:sp>
        <p:nvSpPr>
          <p:cNvPr id="15" name="Pladsholder til tekst 14"/>
          <p:cNvSpPr>
            <a:spLocks noGrp="1"/>
          </p:cNvSpPr>
          <p:nvPr>
            <p:ph type="body" sz="quarter" idx="15"/>
          </p:nvPr>
        </p:nvSpPr>
        <p:spPr/>
        <p:txBody>
          <a:bodyPr/>
          <a:lstStyle/>
          <a:p>
            <a:pPr marL="0" indent="0">
              <a:buNone/>
            </a:pPr>
            <a:r>
              <a:rPr lang="en-GB" sz="2000" b="1" dirty="0"/>
              <a:t>The Oslo city centre will be car-free</a:t>
            </a:r>
          </a:p>
          <a:p>
            <a:pPr marL="0" indent="0">
              <a:buNone/>
            </a:pPr>
            <a:r>
              <a:rPr lang="en-GB" sz="2000" b="1" dirty="0"/>
              <a:t>by 2019. Under development, the city</a:t>
            </a:r>
          </a:p>
          <a:p>
            <a:pPr marL="0" indent="0">
              <a:buNone/>
            </a:pPr>
            <a:r>
              <a:rPr lang="en-GB" sz="2000" b="1" dirty="0"/>
              <a:t>is removing all on-street parking and</a:t>
            </a:r>
          </a:p>
          <a:p>
            <a:pPr marL="0" indent="0">
              <a:buNone/>
            </a:pPr>
            <a:r>
              <a:rPr lang="en-GB" sz="2000" b="1" dirty="0"/>
              <a:t>narrowing car lanes to build new bicycle</a:t>
            </a:r>
          </a:p>
          <a:p>
            <a:pPr marL="0" indent="0">
              <a:buNone/>
            </a:pPr>
            <a:r>
              <a:rPr lang="en-GB" sz="2000" b="1" dirty="0"/>
              <a:t>paths and prioritise pedestrians.</a:t>
            </a:r>
          </a:p>
        </p:txBody>
      </p:sp>
      <p:sp>
        <p:nvSpPr>
          <p:cNvPr id="2" name="Plassholder for dato 1">
            <a:extLst>
              <a:ext uri="{FF2B5EF4-FFF2-40B4-BE49-F238E27FC236}">
                <a16:creationId xmlns:a16="http://schemas.microsoft.com/office/drawing/2014/main" id="{A780C2BB-3EC2-4DD9-A0F1-BEF7B21D4735}"/>
              </a:ext>
            </a:extLst>
          </p:cNvPr>
          <p:cNvSpPr>
            <a:spLocks noGrp="1"/>
          </p:cNvSpPr>
          <p:nvPr>
            <p:ph type="dt" sz="half" idx="16"/>
          </p:nvPr>
        </p:nvSpPr>
        <p:spPr/>
        <p:txBody>
          <a:bodyPr/>
          <a:lstStyle/>
          <a:p>
            <a:r>
              <a:rPr lang="en-GB" dirty="0"/>
              <a:t>2017-04-06</a:t>
            </a:r>
          </a:p>
        </p:txBody>
      </p:sp>
      <p:sp>
        <p:nvSpPr>
          <p:cNvPr id="3" name="Plassholder for bunntekst 2">
            <a:extLst>
              <a:ext uri="{FF2B5EF4-FFF2-40B4-BE49-F238E27FC236}">
                <a16:creationId xmlns:a16="http://schemas.microsoft.com/office/drawing/2014/main" id="{78E3288C-A700-4D59-A8F3-A9B5081D152C}"/>
              </a:ext>
            </a:extLst>
          </p:cNvPr>
          <p:cNvSpPr>
            <a:spLocks noGrp="1"/>
          </p:cNvSpPr>
          <p:nvPr>
            <p:ph type="ftr" sz="quarter" idx="17"/>
          </p:nvPr>
        </p:nvSpPr>
        <p:spPr/>
        <p:txBody>
          <a:bodyPr/>
          <a:lstStyle/>
          <a:p>
            <a:endParaRPr lang="en-GB" dirty="0"/>
          </a:p>
        </p:txBody>
      </p:sp>
      <p:sp>
        <p:nvSpPr>
          <p:cNvPr id="4" name="Plassholder for lysbildenummer 3">
            <a:extLst>
              <a:ext uri="{FF2B5EF4-FFF2-40B4-BE49-F238E27FC236}">
                <a16:creationId xmlns:a16="http://schemas.microsoft.com/office/drawing/2014/main" id="{6C09CF07-BB4C-43C9-A5B0-7087BD60EE6C}"/>
              </a:ext>
            </a:extLst>
          </p:cNvPr>
          <p:cNvSpPr>
            <a:spLocks noGrp="1"/>
          </p:cNvSpPr>
          <p:nvPr>
            <p:ph type="sldNum" sz="quarter" idx="18"/>
          </p:nvPr>
        </p:nvSpPr>
        <p:spPr/>
        <p:txBody>
          <a:bodyPr/>
          <a:lstStyle/>
          <a:p>
            <a:fld id="{45D37B1E-C366-494F-A587-962AD9AABC83}" type="slidenum">
              <a:rPr lang="en-GB" smtClean="0"/>
              <a:pPr/>
              <a:t>29</a:t>
            </a:fld>
            <a:endParaRPr lang="en-GB" dirty="0"/>
          </a:p>
        </p:txBody>
      </p:sp>
    </p:spTree>
    <p:extLst>
      <p:ext uri="{BB962C8B-B14F-4D97-AF65-F5344CB8AC3E}">
        <p14:creationId xmlns:p14="http://schemas.microsoft.com/office/powerpoint/2010/main" val="943737170"/>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029" b="1029"/>
          <a:stretch>
            <a:fillRect/>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a:xfrm>
            <a:off x="656568" y="391028"/>
            <a:ext cx="7352899" cy="1346332"/>
          </a:xfrm>
        </p:spPr>
        <p:txBody>
          <a:bodyPr/>
          <a:lstStyle/>
          <a:p>
            <a:r>
              <a:rPr lang="en-GB" dirty="0"/>
              <a:t>About the Nordic Region</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3</a:t>
            </a:fld>
            <a:endParaRPr lang="en-GB" dirty="0"/>
          </a:p>
        </p:txBody>
      </p:sp>
      <p:sp>
        <p:nvSpPr>
          <p:cNvPr id="12" name="Rectangle 11"/>
          <p:cNvSpPr/>
          <p:nvPr/>
        </p:nvSpPr>
        <p:spPr>
          <a:xfrm>
            <a:off x="660549" y="2641599"/>
            <a:ext cx="8046130" cy="3491463"/>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8" name="Plassholder for tekst 2">
            <a:extLst>
              <a:ext uri="{FF2B5EF4-FFF2-40B4-BE49-F238E27FC236}">
                <a16:creationId xmlns:a16="http://schemas.microsoft.com/office/drawing/2014/main" id="{C641DC1C-B096-48B8-B351-11BE8812849D}"/>
              </a:ext>
            </a:extLst>
          </p:cNvPr>
          <p:cNvSpPr txBox="1">
            <a:spLocks/>
          </p:cNvSpPr>
          <p:nvPr/>
        </p:nvSpPr>
        <p:spPr>
          <a:xfrm>
            <a:off x="937474" y="2880568"/>
            <a:ext cx="3877339" cy="2850285"/>
          </a:xfrm>
          <a:prstGeom prst="rect">
            <a:avLst/>
          </a:prstGeom>
        </p:spPr>
        <p:txBody>
          <a:bodyPr vert="horz" lIns="0" tIns="0" rIns="0" bIns="0" rtlCol="0">
            <a:noAutofit/>
          </a:bodyPr>
          <a:lstStyle>
            <a:lvl1pPr marL="594000" indent="-594000" algn="l" defTabSz="914400" rtl="0" eaLnBrk="1" latinLnBrk="0" hangingPunct="1">
              <a:lnSpc>
                <a:spcPct val="100000"/>
              </a:lnSpc>
              <a:spcBef>
                <a:spcPts val="300"/>
              </a:spcBef>
              <a:buFont typeface="Arial" panose="020B0604020202020204" pitchFamily="34" charset="0"/>
              <a:buChar char="―"/>
              <a:defRPr sz="2800" kern="1200">
                <a:solidFill>
                  <a:schemeClr val="tx1"/>
                </a:solidFill>
                <a:latin typeface="+mn-lt"/>
                <a:ea typeface="+mn-ea"/>
                <a:cs typeface="+mn-cs"/>
              </a:defRPr>
            </a:lvl1pPr>
            <a:lvl2pPr marL="846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chemeClr val="tx1"/>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GB" sz="1700" b="1" dirty="0">
                <a:solidFill>
                  <a:schemeClr val="bg2"/>
                </a:solidFill>
              </a:rPr>
              <a:t>The Nordic Region is the 11</a:t>
            </a:r>
            <a:r>
              <a:rPr lang="en-GB" sz="1700" b="1" baseline="30000" dirty="0">
                <a:solidFill>
                  <a:schemeClr val="bg2"/>
                </a:solidFill>
              </a:rPr>
              <a:t>th</a:t>
            </a:r>
            <a:r>
              <a:rPr lang="en-GB" sz="1700" b="1" dirty="0">
                <a:solidFill>
                  <a:schemeClr val="bg2"/>
                </a:solidFill>
              </a:rPr>
              <a:t> largest economy in the world and home to 26 million people.</a:t>
            </a:r>
            <a:br>
              <a:rPr lang="en-GB" sz="1700" b="1" dirty="0">
                <a:solidFill>
                  <a:schemeClr val="bg2"/>
                </a:solidFill>
              </a:rPr>
            </a:br>
            <a:endParaRPr lang="en-GB" sz="1700" b="1" dirty="0">
              <a:solidFill>
                <a:schemeClr val="bg2"/>
              </a:solidFill>
            </a:endParaRPr>
          </a:p>
          <a:p>
            <a:pPr marL="0" indent="0">
              <a:buNone/>
            </a:pPr>
            <a:r>
              <a:rPr lang="en-GB" sz="1700" b="1" dirty="0">
                <a:solidFill>
                  <a:schemeClr val="bg2"/>
                </a:solidFill>
              </a:rPr>
              <a:t>The region tops many international rankings in transparency, trust, environment, gender equality and happiness.</a:t>
            </a:r>
          </a:p>
          <a:p>
            <a:pPr marL="0" indent="0">
              <a:buNone/>
            </a:pPr>
            <a:endParaRPr lang="en-GB" sz="1700" b="1" dirty="0">
              <a:solidFill>
                <a:schemeClr val="bg2"/>
              </a:solidFill>
            </a:endParaRPr>
          </a:p>
          <a:p>
            <a:pPr marL="0" indent="0">
              <a:buNone/>
            </a:pPr>
            <a:r>
              <a:rPr lang="en-GB" sz="1700" b="1" dirty="0">
                <a:solidFill>
                  <a:schemeClr val="bg2"/>
                </a:solidFill>
              </a:rPr>
              <a:t>The Nordic Region has one of the most highly educated populations in the world.</a:t>
            </a:r>
            <a:endParaRPr lang="en-GB" sz="1700" dirty="0">
              <a:solidFill>
                <a:schemeClr val="bg2"/>
              </a:solidFill>
            </a:endParaRPr>
          </a:p>
          <a:p>
            <a:pPr marL="0" indent="0">
              <a:buNone/>
            </a:pPr>
            <a:endParaRPr lang="en-GB" sz="1700" dirty="0">
              <a:solidFill>
                <a:schemeClr val="bg2"/>
              </a:solidFill>
            </a:endParaRPr>
          </a:p>
        </p:txBody>
      </p:sp>
      <p:sp>
        <p:nvSpPr>
          <p:cNvPr id="16" name="Plassholder for tekst 2">
            <a:extLst>
              <a:ext uri="{FF2B5EF4-FFF2-40B4-BE49-F238E27FC236}">
                <a16:creationId xmlns:a16="http://schemas.microsoft.com/office/drawing/2014/main" id="{C641DC1C-B096-48B8-B351-11BE8812849D}"/>
              </a:ext>
            </a:extLst>
          </p:cNvPr>
          <p:cNvSpPr txBox="1">
            <a:spLocks/>
          </p:cNvSpPr>
          <p:nvPr/>
        </p:nvSpPr>
        <p:spPr>
          <a:xfrm>
            <a:off x="5005840" y="2880568"/>
            <a:ext cx="3539604" cy="2874349"/>
          </a:xfrm>
          <a:prstGeom prst="rect">
            <a:avLst/>
          </a:prstGeom>
        </p:spPr>
        <p:txBody>
          <a:bodyPr vert="horz" lIns="0" tIns="0" rIns="0" bIns="0" rtlCol="0">
            <a:noAutofit/>
          </a:bodyPr>
          <a:lstStyle>
            <a:lvl1pPr marL="594000" indent="-594000" algn="l" defTabSz="914400" rtl="0" eaLnBrk="1" latinLnBrk="0" hangingPunct="1">
              <a:lnSpc>
                <a:spcPct val="100000"/>
              </a:lnSpc>
              <a:spcBef>
                <a:spcPts val="300"/>
              </a:spcBef>
              <a:buFont typeface="Arial" panose="020B0604020202020204" pitchFamily="34" charset="0"/>
              <a:buChar char="―"/>
              <a:defRPr sz="2800" kern="1200">
                <a:solidFill>
                  <a:schemeClr val="tx1"/>
                </a:solidFill>
                <a:latin typeface="+mn-lt"/>
                <a:ea typeface="+mn-ea"/>
                <a:cs typeface="+mn-cs"/>
              </a:defRPr>
            </a:lvl1pPr>
            <a:lvl2pPr marL="846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chemeClr val="tx1"/>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GB" sz="1700" b="1" dirty="0">
                <a:solidFill>
                  <a:schemeClr val="bg2"/>
                </a:solidFill>
              </a:rPr>
              <a:t>The Nordic Region is innovative. We work together to find new, smart solutions.</a:t>
            </a:r>
            <a:br>
              <a:rPr lang="en-GB" sz="1700" b="1" dirty="0">
                <a:solidFill>
                  <a:schemeClr val="bg2"/>
                </a:solidFill>
              </a:rPr>
            </a:br>
            <a:endParaRPr lang="en-GB" sz="1700" b="1" dirty="0">
              <a:solidFill>
                <a:schemeClr val="bg2"/>
              </a:solidFill>
            </a:endParaRPr>
          </a:p>
          <a:p>
            <a:pPr marL="0" indent="0">
              <a:buNone/>
            </a:pPr>
            <a:endParaRPr lang="en-GB" sz="1700" b="1" dirty="0">
              <a:solidFill>
                <a:schemeClr val="bg2"/>
              </a:solidFill>
            </a:endParaRPr>
          </a:p>
          <a:p>
            <a:pPr marL="0" indent="0">
              <a:buNone/>
            </a:pPr>
            <a:r>
              <a:rPr lang="en-GB" sz="1700" b="1" dirty="0">
                <a:solidFill>
                  <a:schemeClr val="bg2"/>
                </a:solidFill>
              </a:rPr>
              <a:t>The region has an open and free labour market. For six decades, now, people have enjoyed complete freedom of movement in the region.</a:t>
            </a:r>
            <a:br>
              <a:rPr lang="en-GB" sz="1700" b="1" dirty="0">
                <a:solidFill>
                  <a:schemeClr val="bg2"/>
                </a:solidFill>
              </a:rPr>
            </a:br>
            <a:endParaRPr lang="en-GB" sz="1700" b="1" dirty="0">
              <a:solidFill>
                <a:schemeClr val="bg2"/>
              </a:solidFill>
            </a:endParaRPr>
          </a:p>
        </p:txBody>
      </p:sp>
    </p:spTree>
    <p:extLst>
      <p:ext uri="{BB962C8B-B14F-4D97-AF65-F5344CB8AC3E}">
        <p14:creationId xmlns:p14="http://schemas.microsoft.com/office/powerpoint/2010/main" val="783006573"/>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691" b="8691"/>
          <a:stretch>
            <a:fillRect/>
          </a:stretch>
        </p:blipFill>
        <p:spPr/>
      </p:pic>
      <p:sp>
        <p:nvSpPr>
          <p:cNvPr id="4" name="Plassholder for dato 3">
            <a:extLst>
              <a:ext uri="{FF2B5EF4-FFF2-40B4-BE49-F238E27FC236}">
                <a16:creationId xmlns:a16="http://schemas.microsoft.com/office/drawing/2014/main" id="{393AF6EC-291E-40F8-AA1E-04319892F8EF}"/>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BE8F2A6B-8BC5-4CFC-914E-3CD77E553934}"/>
              </a:ext>
            </a:extLst>
          </p:cNvPr>
          <p:cNvSpPr>
            <a:spLocks noGrp="1"/>
          </p:cNvSpPr>
          <p:nvPr>
            <p:ph type="sldNum" sz="quarter" idx="16"/>
          </p:nvPr>
        </p:nvSpPr>
        <p:spPr/>
        <p:txBody>
          <a:bodyPr/>
          <a:lstStyle/>
          <a:p>
            <a:fld id="{45D37B1E-C366-494F-A587-962AD9AABC83}" type="slidenum">
              <a:rPr lang="en-GB" smtClean="0"/>
              <a:pPr/>
              <a:t>30</a:t>
            </a:fld>
            <a:endParaRPr lang="en-GB" dirty="0"/>
          </a:p>
        </p:txBody>
      </p:sp>
      <p:pic>
        <p:nvPicPr>
          <p:cNvPr id="10" name="Picture Placeholder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30" y="427606"/>
            <a:ext cx="4349878" cy="4349878"/>
          </a:xfrm>
          <a:prstGeom prst="rect">
            <a:avLst/>
          </a:prstGeom>
          <a:noFill/>
          <a:ln>
            <a:noFill/>
          </a:ln>
        </p:spPr>
      </p:pic>
      <p:sp>
        <p:nvSpPr>
          <p:cNvPr id="2" name="Rectangle 1"/>
          <p:cNvSpPr/>
          <p:nvPr/>
        </p:nvSpPr>
        <p:spPr>
          <a:xfrm>
            <a:off x="484896" y="4185417"/>
            <a:ext cx="4106983" cy="978473"/>
          </a:xfrm>
          <a:prstGeom prst="rect">
            <a:avLst/>
          </a:prstGeom>
        </p:spPr>
        <p:txBody>
          <a:bodyPr wrap="square">
            <a:spAutoFit/>
          </a:bodyPr>
          <a:lstStyle/>
          <a:p>
            <a:pPr>
              <a:lnSpc>
                <a:spcPts val="3400"/>
              </a:lnSpc>
            </a:pPr>
            <a:r>
              <a:rPr lang="en-GB" sz="3200" b="1" i="1" dirty="0">
                <a:solidFill>
                  <a:schemeClr val="accent1"/>
                </a:solidFill>
              </a:rPr>
              <a:t>Growing without increasing emissions</a:t>
            </a:r>
          </a:p>
        </p:txBody>
      </p:sp>
    </p:spTree>
    <p:extLst>
      <p:ext uri="{BB962C8B-B14F-4D97-AF65-F5344CB8AC3E}">
        <p14:creationId xmlns:p14="http://schemas.microsoft.com/office/powerpoint/2010/main" val="2447201940"/>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44866" r="39615" b="5252"/>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p:txBody>
          <a:bodyPr/>
          <a:lstStyle/>
          <a:p>
            <a:r>
              <a:rPr lang="en-GB" dirty="0"/>
              <a:t>Low Carbon City</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31</a:t>
            </a:fld>
            <a:endParaRPr lang="en-GB" dirty="0"/>
          </a:p>
        </p:txBody>
      </p:sp>
      <p:sp>
        <p:nvSpPr>
          <p:cNvPr id="8" name="Rectangle 7"/>
          <p:cNvSpPr/>
          <p:nvPr/>
        </p:nvSpPr>
        <p:spPr>
          <a:xfrm>
            <a:off x="656568" y="3009899"/>
            <a:ext cx="5437845" cy="3097763"/>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3" name="Plassholder for tekst 2">
            <a:extLst>
              <a:ext uri="{FF2B5EF4-FFF2-40B4-BE49-F238E27FC236}">
                <a16:creationId xmlns:a16="http://schemas.microsoft.com/office/drawing/2014/main" id="{C641DC1C-B096-48B8-B351-11BE8812849D}"/>
              </a:ext>
            </a:extLst>
          </p:cNvPr>
          <p:cNvSpPr>
            <a:spLocks noGrp="1"/>
          </p:cNvSpPr>
          <p:nvPr>
            <p:ph type="body" sz="quarter" idx="4294967295"/>
          </p:nvPr>
        </p:nvSpPr>
        <p:spPr>
          <a:xfrm>
            <a:off x="937385" y="3255879"/>
            <a:ext cx="4927600" cy="2550695"/>
          </a:xfrm>
        </p:spPr>
        <p:txBody>
          <a:bodyPr/>
          <a:lstStyle/>
          <a:p>
            <a:pPr marL="0" indent="0">
              <a:buNone/>
            </a:pPr>
            <a:r>
              <a:rPr lang="en-GB" sz="1700" b="1" dirty="0">
                <a:solidFill>
                  <a:schemeClr val="bg2"/>
                </a:solidFill>
              </a:rPr>
              <a:t>Since 2000, the Nordic economies have grown by 28% - at the same time the total carbon emissions have dropped by 18%.</a:t>
            </a:r>
            <a:br>
              <a:rPr lang="en-GB" sz="1700" b="1" dirty="0">
                <a:solidFill>
                  <a:schemeClr val="bg2"/>
                </a:solidFill>
              </a:rPr>
            </a:br>
            <a:endParaRPr lang="en-GB" sz="1700" b="1" dirty="0">
              <a:solidFill>
                <a:schemeClr val="bg2"/>
              </a:solidFill>
            </a:endParaRPr>
          </a:p>
          <a:p>
            <a:pPr marL="0" indent="0">
              <a:buNone/>
            </a:pPr>
            <a:r>
              <a:rPr lang="en-GB" sz="1700" b="1" dirty="0">
                <a:solidFill>
                  <a:schemeClr val="bg2"/>
                </a:solidFill>
              </a:rPr>
              <a:t>Even though Nordic residents consume more energy per capita than the EU average, the carbon emissions are 50% lower than the average. </a:t>
            </a:r>
            <a:br>
              <a:rPr lang="en-GB" sz="1700" b="1" dirty="0">
                <a:solidFill>
                  <a:schemeClr val="bg2"/>
                </a:solidFill>
              </a:rPr>
            </a:br>
            <a:endParaRPr lang="en-GB" sz="1700" b="1" dirty="0">
              <a:solidFill>
                <a:schemeClr val="bg2"/>
              </a:solidFill>
            </a:endParaRPr>
          </a:p>
          <a:p>
            <a:pPr marL="0" lvl="0" indent="0">
              <a:buNone/>
            </a:pPr>
            <a:r>
              <a:rPr lang="en-GB" sz="1700" b="1" dirty="0">
                <a:solidFill>
                  <a:schemeClr val="bg2"/>
                </a:solidFill>
              </a:rPr>
              <a:t>Copenhagen has set the ambitious target to become carbon neutral by 2025. </a:t>
            </a:r>
          </a:p>
        </p:txBody>
      </p:sp>
      <p:sp>
        <p:nvSpPr>
          <p:cNvPr id="10" name="TextBox 9"/>
          <p:cNvSpPr txBox="1"/>
          <p:nvPr/>
        </p:nvSpPr>
        <p:spPr>
          <a:xfrm rot="5400000">
            <a:off x="10901992" y="974234"/>
            <a:ext cx="1801639" cy="338554"/>
          </a:xfrm>
          <a:prstGeom prst="rect">
            <a:avLst/>
          </a:prstGeom>
          <a:noFill/>
        </p:spPr>
        <p:txBody>
          <a:bodyPr wrap="square" lIns="0" tIns="0" rIns="0" bIns="0" rtlCol="0">
            <a:spAutoFit/>
          </a:bodyPr>
          <a:lstStyle/>
          <a:p>
            <a:r>
              <a:rPr lang="en-GB" sz="600" dirty="0">
                <a:solidFill>
                  <a:schemeClr val="bg1"/>
                </a:solidFill>
              </a:rPr>
              <a:t>Photo: Derek Bruff</a:t>
            </a:r>
          </a:p>
          <a:p>
            <a:endParaRPr lang="en-GB" sz="800" dirty="0"/>
          </a:p>
          <a:p>
            <a:r>
              <a:rPr lang="en-GB" sz="800" dirty="0"/>
              <a:t> </a:t>
            </a:r>
            <a:endParaRPr lang="en-GB" sz="600" dirty="0">
              <a:solidFill>
                <a:schemeClr val="bg1"/>
              </a:solidFill>
            </a:endParaRPr>
          </a:p>
        </p:txBody>
      </p:sp>
      <p:sp>
        <p:nvSpPr>
          <p:cNvPr id="11" name="Plassholder for bunntekst 4">
            <a:extLst>
              <a:ext uri="{FF2B5EF4-FFF2-40B4-BE49-F238E27FC236}">
                <a16:creationId xmlns:a16="http://schemas.microsoft.com/office/drawing/2014/main" id="{954D5F84-06FE-46BD-9B35-B549B0AA4916}"/>
              </a:ext>
            </a:extLst>
          </p:cNvPr>
          <p:cNvSpPr>
            <a:spLocks noGrp="1"/>
          </p:cNvSpPr>
          <p:nvPr>
            <p:ph type="ftr" sz="quarter" idx="15"/>
          </p:nvPr>
        </p:nvSpPr>
        <p:spPr>
          <a:xfrm>
            <a:off x="656568" y="6265716"/>
            <a:ext cx="9711321" cy="343479"/>
          </a:xfrm>
        </p:spPr>
        <p:txBody>
          <a:bodyPr/>
          <a:lstStyle/>
          <a:p>
            <a:r>
              <a:rPr lang="en-GB" sz="1000" dirty="0">
                <a:solidFill>
                  <a:schemeClr val="bg2"/>
                </a:solidFill>
              </a:rPr>
              <a:t>1. Haagensen, Klaus Munch (2017): ”Nordisk statistik”. Copenhagen: Nordisk Ministerråd, pp. 16</a:t>
            </a:r>
          </a:p>
          <a:p>
            <a:r>
              <a:rPr lang="en-GB" sz="1000" dirty="0">
                <a:solidFill>
                  <a:schemeClr val="bg2"/>
                </a:solidFill>
              </a:rPr>
              <a:t>2-3. Borges, Luciane Aguiar et al. (2017): ”White Paper on Nordic Sustainable Cities”. Stockholm: Nordregio, pp. 6, 44-45</a:t>
            </a:r>
          </a:p>
        </p:txBody>
      </p:sp>
    </p:spTree>
    <p:extLst>
      <p:ext uri="{BB962C8B-B14F-4D97-AF65-F5344CB8AC3E}">
        <p14:creationId xmlns:p14="http://schemas.microsoft.com/office/powerpoint/2010/main" val="412018455"/>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025" b="8025"/>
          <a:stretch>
            <a:fillRect/>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p:txBody>
          <a:bodyPr/>
          <a:lstStyle/>
          <a:p>
            <a:r>
              <a:rPr lang="en-GB" dirty="0"/>
              <a:t>Low Carbon City</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32</a:t>
            </a:fld>
            <a:endParaRPr lang="en-GB" dirty="0"/>
          </a:p>
        </p:txBody>
      </p:sp>
      <p:sp>
        <p:nvSpPr>
          <p:cNvPr id="10" name="Rectangle 9"/>
          <p:cNvSpPr/>
          <p:nvPr/>
        </p:nvSpPr>
        <p:spPr>
          <a:xfrm>
            <a:off x="656569" y="1966388"/>
            <a:ext cx="4867932" cy="4136238"/>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8" name="Plassholder for tekst 2">
            <a:extLst>
              <a:ext uri="{FF2B5EF4-FFF2-40B4-BE49-F238E27FC236}">
                <a16:creationId xmlns:a16="http://schemas.microsoft.com/office/drawing/2014/main" id="{C641DC1C-B096-48B8-B351-11BE8812849D}"/>
              </a:ext>
            </a:extLst>
          </p:cNvPr>
          <p:cNvSpPr txBox="1">
            <a:spLocks/>
          </p:cNvSpPr>
          <p:nvPr/>
        </p:nvSpPr>
        <p:spPr>
          <a:xfrm>
            <a:off x="925129" y="2146300"/>
            <a:ext cx="4370502" cy="3683000"/>
          </a:xfrm>
          <a:prstGeom prst="rect">
            <a:avLst/>
          </a:prstGeom>
        </p:spPr>
        <p:txBody>
          <a:bodyPr vert="horz" lIns="0" tIns="0" rIns="0" bIns="0" rtlCol="0">
            <a:noAutofit/>
          </a:bodyPr>
          <a:lstStyle>
            <a:lvl1pPr marL="594000" indent="-594000" algn="l" defTabSz="914400" rtl="0" eaLnBrk="1" latinLnBrk="0" hangingPunct="1">
              <a:lnSpc>
                <a:spcPct val="100000"/>
              </a:lnSpc>
              <a:spcBef>
                <a:spcPts val="300"/>
              </a:spcBef>
              <a:buFont typeface="Arial" panose="020B0604020202020204" pitchFamily="34" charset="0"/>
              <a:buChar char="―"/>
              <a:defRPr sz="2800" kern="1200">
                <a:solidFill>
                  <a:schemeClr val="tx1"/>
                </a:solidFill>
                <a:latin typeface="+mn-lt"/>
                <a:ea typeface="+mn-ea"/>
                <a:cs typeface="+mn-cs"/>
              </a:defRPr>
            </a:lvl1pPr>
            <a:lvl2pPr marL="846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chemeClr val="tx1"/>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GB" sz="1700" b="1" dirty="0">
                <a:solidFill>
                  <a:schemeClr val="bg2"/>
                </a:solidFill>
              </a:rPr>
              <a:t>Oslo has installed a vast net of charging points for electric vehicles.</a:t>
            </a:r>
            <a:br>
              <a:rPr lang="en-GB" sz="1700" b="1" dirty="0">
                <a:solidFill>
                  <a:schemeClr val="bg2"/>
                </a:solidFill>
              </a:rPr>
            </a:br>
            <a:endParaRPr lang="en-GB" sz="1700" b="1" dirty="0">
              <a:solidFill>
                <a:schemeClr val="bg2"/>
              </a:solidFill>
            </a:endParaRPr>
          </a:p>
          <a:p>
            <a:pPr marL="0" lvl="0" indent="0">
              <a:buNone/>
            </a:pPr>
            <a:r>
              <a:rPr lang="en-GB" sz="1700" b="1" dirty="0">
                <a:solidFill>
                  <a:schemeClr val="bg2"/>
                </a:solidFill>
              </a:rPr>
              <a:t>Gothenburg, Sweden, has an large-scale hybrid, self-driving vehicle pilot project underway.</a:t>
            </a:r>
            <a:br>
              <a:rPr lang="en-GB" sz="1700" b="1" dirty="0">
                <a:solidFill>
                  <a:schemeClr val="bg2"/>
                </a:solidFill>
              </a:rPr>
            </a:br>
            <a:endParaRPr lang="en-GB" sz="1700" b="1" dirty="0">
              <a:solidFill>
                <a:schemeClr val="bg2"/>
              </a:solidFill>
            </a:endParaRPr>
          </a:p>
          <a:p>
            <a:pPr marL="0" lvl="0" indent="0">
              <a:buNone/>
            </a:pPr>
            <a:r>
              <a:rPr lang="en-GB" sz="1700" b="1" dirty="0">
                <a:solidFill>
                  <a:schemeClr val="bg2"/>
                </a:solidFill>
              </a:rPr>
              <a:t>In Iceland, geothermal power generate 25% of the country’s total electricity production.</a:t>
            </a:r>
            <a:br>
              <a:rPr lang="en-GB" sz="1700" b="1" dirty="0">
                <a:solidFill>
                  <a:schemeClr val="bg2"/>
                </a:solidFill>
              </a:rPr>
            </a:br>
            <a:endParaRPr lang="en-GB" sz="1700" b="1" dirty="0">
              <a:solidFill>
                <a:schemeClr val="bg2"/>
              </a:solidFill>
            </a:endParaRPr>
          </a:p>
          <a:p>
            <a:pPr marL="0" lvl="0" indent="0">
              <a:buNone/>
            </a:pPr>
            <a:r>
              <a:rPr lang="en-GB" sz="1700" b="1" dirty="0">
                <a:solidFill>
                  <a:schemeClr val="bg2"/>
                </a:solidFill>
              </a:rPr>
              <a:t>In Finland, the so-called HINKU municipalities have reduced their emissions by 12-18% in five years by replacing fossil fuels with renewables and curbing the use of electricity.</a:t>
            </a:r>
          </a:p>
        </p:txBody>
      </p:sp>
      <p:sp>
        <p:nvSpPr>
          <p:cNvPr id="9" name="TextBox 8"/>
          <p:cNvSpPr txBox="1"/>
          <p:nvPr/>
        </p:nvSpPr>
        <p:spPr>
          <a:xfrm rot="5400000">
            <a:off x="10823511" y="917139"/>
            <a:ext cx="1801639" cy="461665"/>
          </a:xfrm>
          <a:prstGeom prst="rect">
            <a:avLst/>
          </a:prstGeom>
          <a:noFill/>
        </p:spPr>
        <p:txBody>
          <a:bodyPr wrap="square" lIns="0" tIns="0" rIns="0" bIns="0" rtlCol="0">
            <a:spAutoFit/>
          </a:bodyPr>
          <a:lstStyle/>
          <a:p>
            <a:r>
              <a:rPr lang="en-GB" sz="600" dirty="0">
                <a:solidFill>
                  <a:schemeClr val="bg1"/>
                </a:solidFill>
              </a:rPr>
              <a:t>Photo: </a:t>
            </a:r>
            <a:r>
              <a:rPr lang="en-GB" sz="800" dirty="0"/>
              <a:t> </a:t>
            </a:r>
            <a:r>
              <a:rPr lang="en-GB" sz="600" dirty="0">
                <a:solidFill>
                  <a:schemeClr val="bg1"/>
                </a:solidFill>
              </a:rPr>
              <a:t>Lydur Skulason</a:t>
            </a:r>
          </a:p>
          <a:p>
            <a:endParaRPr lang="en-GB" sz="600" dirty="0">
              <a:solidFill>
                <a:schemeClr val="bg1"/>
              </a:solidFill>
            </a:endParaRPr>
          </a:p>
          <a:p>
            <a:endParaRPr lang="en-GB" sz="800" dirty="0"/>
          </a:p>
          <a:p>
            <a:r>
              <a:rPr lang="en-GB" sz="800" dirty="0"/>
              <a:t> </a:t>
            </a:r>
            <a:endParaRPr lang="en-GB" sz="600" dirty="0">
              <a:solidFill>
                <a:schemeClr val="bg1"/>
              </a:solidFill>
            </a:endParaRPr>
          </a:p>
        </p:txBody>
      </p:sp>
      <p:sp>
        <p:nvSpPr>
          <p:cNvPr id="11" name="Plassholder for bunntekst 4">
            <a:extLst>
              <a:ext uri="{FF2B5EF4-FFF2-40B4-BE49-F238E27FC236}">
                <a16:creationId xmlns:a16="http://schemas.microsoft.com/office/drawing/2014/main" id="{954D5F84-06FE-46BD-9B35-B549B0AA4916}"/>
              </a:ext>
            </a:extLst>
          </p:cNvPr>
          <p:cNvSpPr>
            <a:spLocks noGrp="1"/>
          </p:cNvSpPr>
          <p:nvPr>
            <p:ph type="ftr" sz="quarter" idx="15"/>
          </p:nvPr>
        </p:nvSpPr>
        <p:spPr>
          <a:xfrm>
            <a:off x="656568" y="6162676"/>
            <a:ext cx="9711321" cy="466331"/>
          </a:xfrm>
        </p:spPr>
        <p:txBody>
          <a:bodyPr/>
          <a:lstStyle/>
          <a:p>
            <a:r>
              <a:rPr lang="en-GB" sz="1000" dirty="0">
                <a:solidFill>
                  <a:schemeClr val="bg2"/>
                </a:solidFill>
              </a:rPr>
              <a:t>4-5. Borges, Luciane Aguiar et al. (2017): ”White Paper on Nordic Sustainable Cities”. Stockholm: Nordregio, pp. 6, 44-45</a:t>
            </a:r>
          </a:p>
          <a:p>
            <a:r>
              <a:rPr lang="en-GB" sz="1000" dirty="0">
                <a:solidFill>
                  <a:schemeClr val="bg2"/>
                </a:solidFill>
              </a:rPr>
              <a:t>6. Orkustofnun (unknown): ” Geothermal”, on nea.is. </a:t>
            </a:r>
          </a:p>
          <a:p>
            <a:r>
              <a:rPr lang="en-GB" sz="1000" dirty="0">
                <a:solidFill>
                  <a:schemeClr val="bg2"/>
                </a:solidFill>
              </a:rPr>
              <a:t>7. Niinistö, Ville (2014): ”</a:t>
            </a:r>
            <a:r>
              <a:rPr lang="en-GB" sz="1000" cap="all" dirty="0">
                <a:solidFill>
                  <a:schemeClr val="bg2"/>
                </a:solidFill>
              </a:rPr>
              <a:t> </a:t>
            </a:r>
            <a:r>
              <a:rPr lang="en-GB" sz="1000" dirty="0">
                <a:solidFill>
                  <a:schemeClr val="bg2"/>
                </a:solidFill>
              </a:rPr>
              <a:t>Finland – creating a low-carbon country” in climateactionprogramme.org</a:t>
            </a:r>
          </a:p>
        </p:txBody>
      </p:sp>
    </p:spTree>
    <p:extLst>
      <p:ext uri="{BB962C8B-B14F-4D97-AF65-F5344CB8AC3E}">
        <p14:creationId xmlns:p14="http://schemas.microsoft.com/office/powerpoint/2010/main" val="1308115716"/>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p:cNvSpPr>
            <a:spLocks noGrp="1"/>
          </p:cNvSpPr>
          <p:nvPr>
            <p:ph type="title"/>
          </p:nvPr>
        </p:nvSpPr>
        <p:spPr>
          <a:xfrm>
            <a:off x="656568" y="391028"/>
            <a:ext cx="5438233" cy="2203316"/>
          </a:xfrm>
        </p:spPr>
        <p:txBody>
          <a:bodyPr/>
          <a:lstStyle/>
          <a:p>
            <a:r>
              <a:rPr lang="en-GB" dirty="0"/>
              <a:t>Case story: </a:t>
            </a:r>
            <a:br>
              <a:rPr lang="en-GB" dirty="0"/>
            </a:br>
            <a:r>
              <a:rPr lang="en-GB" dirty="0"/>
              <a:t>Stockholm, </a:t>
            </a:r>
            <a:br>
              <a:rPr lang="en-GB" dirty="0"/>
            </a:br>
            <a:r>
              <a:rPr lang="en-GB" dirty="0"/>
              <a:t>Sweden</a:t>
            </a:r>
          </a:p>
        </p:txBody>
      </p:sp>
      <p:sp>
        <p:nvSpPr>
          <p:cNvPr id="15" name="Pladsholder til tekst 14"/>
          <p:cNvSpPr>
            <a:spLocks noGrp="1"/>
          </p:cNvSpPr>
          <p:nvPr>
            <p:ph type="body" sz="quarter" idx="15"/>
          </p:nvPr>
        </p:nvSpPr>
        <p:spPr>
          <a:xfrm>
            <a:off x="693738" y="3093624"/>
            <a:ext cx="5050653" cy="3532187"/>
          </a:xfrm>
        </p:spPr>
        <p:txBody>
          <a:bodyPr/>
          <a:lstStyle/>
          <a:p>
            <a:pPr marL="0" indent="0">
              <a:buNone/>
            </a:pPr>
            <a:r>
              <a:rPr lang="en-GB" sz="2000" b="1" dirty="0"/>
              <a:t>Sweden’s largest hospital is also</a:t>
            </a:r>
          </a:p>
          <a:p>
            <a:pPr marL="0" indent="0">
              <a:buNone/>
            </a:pPr>
            <a:r>
              <a:rPr lang="en-GB" sz="2000" b="1" dirty="0"/>
              <a:t>its greenest! Achieving the LEED Gold</a:t>
            </a:r>
          </a:p>
          <a:p>
            <a:pPr marL="0" indent="0">
              <a:buNone/>
            </a:pPr>
            <a:r>
              <a:rPr lang="en-GB" sz="2000" b="1" dirty="0"/>
              <a:t>standard, the hospital has a dedicated</a:t>
            </a:r>
          </a:p>
          <a:p>
            <a:pPr marL="0" indent="0">
              <a:buNone/>
            </a:pPr>
            <a:r>
              <a:rPr lang="en-GB" sz="2000" b="1" dirty="0"/>
              <a:t>geothermal plant that provides 65% of its heating and cooling needs.</a:t>
            </a:r>
          </a:p>
        </p:txBody>
      </p:sp>
      <p:sp>
        <p:nvSpPr>
          <p:cNvPr id="2" name="Plassholder for dato 1">
            <a:extLst>
              <a:ext uri="{FF2B5EF4-FFF2-40B4-BE49-F238E27FC236}">
                <a16:creationId xmlns:a16="http://schemas.microsoft.com/office/drawing/2014/main" id="{A780C2BB-3EC2-4DD9-A0F1-BEF7B21D4735}"/>
              </a:ext>
            </a:extLst>
          </p:cNvPr>
          <p:cNvSpPr>
            <a:spLocks noGrp="1"/>
          </p:cNvSpPr>
          <p:nvPr>
            <p:ph type="dt" sz="half" idx="16"/>
          </p:nvPr>
        </p:nvSpPr>
        <p:spPr/>
        <p:txBody>
          <a:bodyPr/>
          <a:lstStyle/>
          <a:p>
            <a:r>
              <a:rPr lang="en-GB" dirty="0"/>
              <a:t>2017-04-06</a:t>
            </a:r>
          </a:p>
        </p:txBody>
      </p:sp>
      <p:sp>
        <p:nvSpPr>
          <p:cNvPr id="3" name="Plassholder for bunntekst 2">
            <a:extLst>
              <a:ext uri="{FF2B5EF4-FFF2-40B4-BE49-F238E27FC236}">
                <a16:creationId xmlns:a16="http://schemas.microsoft.com/office/drawing/2014/main" id="{78E3288C-A700-4D59-A8F3-A9B5081D152C}"/>
              </a:ext>
            </a:extLst>
          </p:cNvPr>
          <p:cNvSpPr>
            <a:spLocks noGrp="1"/>
          </p:cNvSpPr>
          <p:nvPr>
            <p:ph type="ftr" sz="quarter" idx="17"/>
          </p:nvPr>
        </p:nvSpPr>
        <p:spPr/>
        <p:txBody>
          <a:bodyPr/>
          <a:lstStyle/>
          <a:p>
            <a:endParaRPr lang="en-GB" dirty="0"/>
          </a:p>
        </p:txBody>
      </p:sp>
      <p:sp>
        <p:nvSpPr>
          <p:cNvPr id="4" name="Plassholder for lysbildenummer 3">
            <a:extLst>
              <a:ext uri="{FF2B5EF4-FFF2-40B4-BE49-F238E27FC236}">
                <a16:creationId xmlns:a16="http://schemas.microsoft.com/office/drawing/2014/main" id="{6C09CF07-BB4C-43C9-A5B0-7087BD60EE6C}"/>
              </a:ext>
            </a:extLst>
          </p:cNvPr>
          <p:cNvSpPr>
            <a:spLocks noGrp="1"/>
          </p:cNvSpPr>
          <p:nvPr>
            <p:ph type="sldNum" sz="quarter" idx="18"/>
          </p:nvPr>
        </p:nvSpPr>
        <p:spPr/>
        <p:txBody>
          <a:bodyPr/>
          <a:lstStyle/>
          <a:p>
            <a:fld id="{45D37B1E-C366-494F-A587-962AD9AABC83}" type="slidenum">
              <a:rPr lang="en-GB" smtClean="0"/>
              <a:pPr/>
              <a:t>33</a:t>
            </a:fld>
            <a:endParaRPr lang="en-GB" dirty="0"/>
          </a:p>
        </p:txBody>
      </p:sp>
      <p:pic>
        <p:nvPicPr>
          <p:cNvPr id="6" name="Pladsholder til billede 5"/>
          <p:cNvPicPr>
            <a:picLocks noGrp="1" noChangeAspect="1"/>
          </p:cNvPicPr>
          <p:nvPr>
            <p:ph type="pic" sz="quarter" idx="19"/>
          </p:nvPr>
        </p:nvPicPr>
        <p:blipFill>
          <a:blip r:embed="rId3"/>
          <a:srcRect t="12886" b="12886"/>
          <a:stretch>
            <a:fillRect/>
          </a:stretch>
        </p:blipFill>
        <p:spPr>
          <a:prstGeom prst="rect">
            <a:avLst/>
          </a:prstGeom>
        </p:spPr>
      </p:pic>
    </p:spTree>
    <p:extLst>
      <p:ext uri="{BB962C8B-B14F-4D97-AF65-F5344CB8AC3E}">
        <p14:creationId xmlns:p14="http://schemas.microsoft.com/office/powerpoint/2010/main" val="2306524600"/>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693738" y="733190"/>
            <a:ext cx="6564312" cy="4705813"/>
          </a:xfrm>
        </p:spPr>
        <p:txBody>
          <a:bodyPr/>
          <a:lstStyle/>
          <a:p>
            <a:pPr marL="0" indent="0">
              <a:buNone/>
            </a:pPr>
            <a:r>
              <a:rPr lang="en-GB" sz="3200" b="1" i="1" dirty="0">
                <a:solidFill>
                  <a:schemeClr val="accent1"/>
                </a:solidFill>
              </a:rPr>
              <a:t>“No nations have come so far </a:t>
            </a:r>
          </a:p>
          <a:p>
            <a:pPr marL="0" indent="0">
              <a:buNone/>
            </a:pPr>
            <a:r>
              <a:rPr lang="en-GB" sz="3200" b="1" i="1" dirty="0">
                <a:solidFill>
                  <a:schemeClr val="accent1"/>
                </a:solidFill>
              </a:rPr>
              <a:t>in proving that decoupling ecological degradation and climate change from economic growth is possible, yet still </a:t>
            </a:r>
          </a:p>
          <a:p>
            <a:pPr marL="0" indent="0">
              <a:buNone/>
            </a:pPr>
            <a:r>
              <a:rPr lang="en-GB" sz="3200" b="1" i="1" dirty="0">
                <a:solidFill>
                  <a:schemeClr val="accent1"/>
                </a:solidFill>
              </a:rPr>
              <a:t>have good living conditions in advanced societies.”</a:t>
            </a:r>
          </a:p>
          <a:p>
            <a:pPr marL="0" indent="0">
              <a:lnSpc>
                <a:spcPts val="2000"/>
              </a:lnSpc>
              <a:buNone/>
            </a:pPr>
            <a:endParaRPr lang="en-GB" dirty="0">
              <a:solidFill>
                <a:schemeClr val="accent1"/>
              </a:solidFill>
            </a:endParaRPr>
          </a:p>
          <a:p>
            <a:pPr marL="0" indent="0">
              <a:buNone/>
            </a:pPr>
            <a:r>
              <a:rPr lang="en-GB" sz="2000" b="1" i="0" dirty="0">
                <a:solidFill>
                  <a:schemeClr val="accent1"/>
                </a:solidFill>
              </a:rPr>
              <a:t>Andras Simonyi</a:t>
            </a:r>
          </a:p>
          <a:p>
            <a:pPr marL="0" indent="0">
              <a:buNone/>
            </a:pPr>
            <a:r>
              <a:rPr lang="en-GB" sz="2000" b="1" i="0" dirty="0">
                <a:solidFill>
                  <a:schemeClr val="accent1"/>
                </a:solidFill>
              </a:rPr>
              <a:t>From the book </a:t>
            </a:r>
            <a:r>
              <a:rPr lang="en-GB" sz="2000" b="1" dirty="0">
                <a:solidFill>
                  <a:schemeClr val="accent1"/>
                </a:solidFill>
              </a:rPr>
              <a:t>Nordic Ways</a:t>
            </a:r>
          </a:p>
        </p:txBody>
      </p:sp>
      <p:sp>
        <p:nvSpPr>
          <p:cNvPr id="4" name="Date Placeholder 3"/>
          <p:cNvSpPr>
            <a:spLocks noGrp="1"/>
          </p:cNvSpPr>
          <p:nvPr>
            <p:ph type="dt" sz="half" idx="10"/>
          </p:nvPr>
        </p:nvSpPr>
        <p:spPr/>
        <p:txBody>
          <a:bodyPr/>
          <a:lstStyle/>
          <a:p>
            <a:r>
              <a:rPr lang="en-GB" dirty="0"/>
              <a:t>2017-04-06</a:t>
            </a:r>
          </a:p>
        </p:txBody>
      </p:sp>
      <p:sp>
        <p:nvSpPr>
          <p:cNvPr id="6" name="Slide Number Placeholder 5"/>
          <p:cNvSpPr>
            <a:spLocks noGrp="1"/>
          </p:cNvSpPr>
          <p:nvPr>
            <p:ph type="sldNum" sz="quarter" idx="12"/>
          </p:nvPr>
        </p:nvSpPr>
        <p:spPr/>
        <p:txBody>
          <a:bodyPr/>
          <a:lstStyle/>
          <a:p>
            <a:fld id="{45D37B1E-C366-494F-A587-962AD9AABC83}" type="slidenum">
              <a:rPr lang="en-GB" smtClean="0"/>
              <a:pPr/>
              <a:t>34</a:t>
            </a:fld>
            <a:endParaRPr lang="en-GB" dirty="0"/>
          </a:p>
        </p:txBody>
      </p:sp>
    </p:spTree>
    <p:extLst>
      <p:ext uri="{BB962C8B-B14F-4D97-AF65-F5344CB8AC3E}">
        <p14:creationId xmlns:p14="http://schemas.microsoft.com/office/powerpoint/2010/main" val="599633814"/>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8761" b="8761"/>
          <a:stretch/>
        </p:blipFill>
        <p:spPr/>
      </p:pic>
      <p:sp>
        <p:nvSpPr>
          <p:cNvPr id="4" name="Plassholder for dato 3">
            <a:extLst>
              <a:ext uri="{FF2B5EF4-FFF2-40B4-BE49-F238E27FC236}">
                <a16:creationId xmlns:a16="http://schemas.microsoft.com/office/drawing/2014/main" id="{393AF6EC-291E-40F8-AA1E-04319892F8EF}"/>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BE8F2A6B-8BC5-4CFC-914E-3CD77E553934}"/>
              </a:ext>
            </a:extLst>
          </p:cNvPr>
          <p:cNvSpPr>
            <a:spLocks noGrp="1"/>
          </p:cNvSpPr>
          <p:nvPr>
            <p:ph type="sldNum" sz="quarter" idx="16"/>
          </p:nvPr>
        </p:nvSpPr>
        <p:spPr/>
        <p:txBody>
          <a:bodyPr/>
          <a:lstStyle/>
          <a:p>
            <a:fld id="{45D37B1E-C366-494F-A587-962AD9AABC83}" type="slidenum">
              <a:rPr lang="en-GB" smtClean="0"/>
              <a:pPr/>
              <a:t>35</a:t>
            </a:fld>
            <a:endParaRPr lang="en-GB" dirty="0"/>
          </a:p>
        </p:txBody>
      </p:sp>
      <p:pic>
        <p:nvPicPr>
          <p:cNvPr id="9" name="Picture Placeholder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30" y="427606"/>
            <a:ext cx="4349878" cy="4349878"/>
          </a:xfrm>
          <a:prstGeom prst="rect">
            <a:avLst/>
          </a:prstGeom>
          <a:noFill/>
          <a:ln>
            <a:noFill/>
          </a:ln>
        </p:spPr>
      </p:pic>
      <p:sp>
        <p:nvSpPr>
          <p:cNvPr id="2" name="Rectangle 1"/>
          <p:cNvSpPr/>
          <p:nvPr/>
        </p:nvSpPr>
        <p:spPr>
          <a:xfrm>
            <a:off x="504775" y="4170909"/>
            <a:ext cx="3848566" cy="978473"/>
          </a:xfrm>
          <a:prstGeom prst="rect">
            <a:avLst/>
          </a:prstGeom>
        </p:spPr>
        <p:txBody>
          <a:bodyPr wrap="square">
            <a:spAutoFit/>
          </a:bodyPr>
          <a:lstStyle/>
          <a:p>
            <a:pPr>
              <a:lnSpc>
                <a:spcPts val="3400"/>
              </a:lnSpc>
            </a:pPr>
            <a:r>
              <a:rPr lang="en-GB" sz="3200" b="1" i="1" dirty="0">
                <a:solidFill>
                  <a:schemeClr val="accent1"/>
                </a:solidFill>
              </a:rPr>
              <a:t>Turning waste into a valuable resource</a:t>
            </a:r>
          </a:p>
        </p:txBody>
      </p:sp>
    </p:spTree>
    <p:extLst>
      <p:ext uri="{BB962C8B-B14F-4D97-AF65-F5344CB8AC3E}">
        <p14:creationId xmlns:p14="http://schemas.microsoft.com/office/powerpoint/2010/main" val="2625281945"/>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1632" b="31632"/>
          <a:stretch>
            <a:fillRect/>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a:xfrm>
            <a:off x="656568" y="391028"/>
            <a:ext cx="6382185" cy="1346332"/>
          </a:xfrm>
        </p:spPr>
        <p:txBody>
          <a:bodyPr/>
          <a:lstStyle/>
          <a:p>
            <a:r>
              <a:rPr lang="en-GB" dirty="0"/>
              <a:t>Circular Economy City</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36</a:t>
            </a:fld>
            <a:endParaRPr lang="en-GB" dirty="0"/>
          </a:p>
        </p:txBody>
      </p:sp>
      <p:sp>
        <p:nvSpPr>
          <p:cNvPr id="8" name="Rectangle 7"/>
          <p:cNvSpPr/>
          <p:nvPr/>
        </p:nvSpPr>
        <p:spPr>
          <a:xfrm>
            <a:off x="656568" y="2451099"/>
            <a:ext cx="5629932" cy="3656563"/>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3" name="Plassholder for tekst 2">
            <a:extLst>
              <a:ext uri="{FF2B5EF4-FFF2-40B4-BE49-F238E27FC236}">
                <a16:creationId xmlns:a16="http://schemas.microsoft.com/office/drawing/2014/main" id="{C641DC1C-B096-48B8-B351-11BE8812849D}"/>
              </a:ext>
            </a:extLst>
          </p:cNvPr>
          <p:cNvSpPr>
            <a:spLocks noGrp="1"/>
          </p:cNvSpPr>
          <p:nvPr>
            <p:ph type="body" sz="quarter" idx="4294967295"/>
          </p:nvPr>
        </p:nvSpPr>
        <p:spPr>
          <a:xfrm>
            <a:off x="945153" y="2736695"/>
            <a:ext cx="5116089" cy="3098621"/>
          </a:xfrm>
        </p:spPr>
        <p:txBody>
          <a:bodyPr/>
          <a:lstStyle/>
          <a:p>
            <a:pPr marL="0" lvl="0" indent="0">
              <a:buNone/>
            </a:pPr>
            <a:r>
              <a:rPr lang="en-GB" sz="1700" b="1" dirty="0">
                <a:solidFill>
                  <a:schemeClr val="bg2"/>
                </a:solidFill>
              </a:rPr>
              <a:t>The sustainable construction company Xella Danmark produces concrete blocks that can be reused and recycled in all parts of the product life cycle.</a:t>
            </a:r>
            <a:br>
              <a:rPr lang="en-GB" sz="1700" b="1" dirty="0">
                <a:solidFill>
                  <a:schemeClr val="bg2"/>
                </a:solidFill>
              </a:rPr>
            </a:br>
            <a:endParaRPr lang="en-GB" sz="1700" b="1" dirty="0">
              <a:solidFill>
                <a:schemeClr val="bg2"/>
              </a:solidFill>
            </a:endParaRPr>
          </a:p>
          <a:p>
            <a:pPr marL="0" lvl="0" indent="0">
              <a:buNone/>
            </a:pPr>
            <a:r>
              <a:rPr lang="en-GB" sz="1700" b="1" dirty="0">
                <a:solidFill>
                  <a:schemeClr val="bg2"/>
                </a:solidFill>
              </a:rPr>
              <a:t>The Finnish company Martela designs circular furniture solutions with a business model based on repairing old items and reusing and recycling materials.</a:t>
            </a:r>
            <a:br>
              <a:rPr lang="en-GB" sz="1700" b="1" dirty="0">
                <a:solidFill>
                  <a:schemeClr val="bg2"/>
                </a:solidFill>
              </a:rPr>
            </a:br>
            <a:endParaRPr lang="en-GB" sz="1700" b="1" dirty="0">
              <a:solidFill>
                <a:schemeClr val="bg2"/>
              </a:solidFill>
            </a:endParaRPr>
          </a:p>
          <a:p>
            <a:pPr marL="0" indent="0">
              <a:buNone/>
            </a:pPr>
            <a:r>
              <a:rPr lang="en-GB" sz="1700" b="1" dirty="0">
                <a:solidFill>
                  <a:schemeClr val="bg2"/>
                </a:solidFill>
              </a:rPr>
              <a:t>Swedish retail company Houdini offers sports equipment for rent, not for sale. More than 65% of Houdini’s products have been converted into a circular life cycle.</a:t>
            </a:r>
          </a:p>
          <a:p>
            <a:pPr marL="0" indent="0">
              <a:buNone/>
            </a:pPr>
            <a:br>
              <a:rPr lang="en-GB" sz="1700" b="1" dirty="0">
                <a:solidFill>
                  <a:schemeClr val="bg2"/>
                </a:solidFill>
              </a:rPr>
            </a:br>
            <a:endParaRPr lang="en-GB" sz="1700" b="1" dirty="0">
              <a:solidFill>
                <a:schemeClr val="bg2"/>
              </a:solidFill>
            </a:endParaRPr>
          </a:p>
        </p:txBody>
      </p:sp>
      <p:sp>
        <p:nvSpPr>
          <p:cNvPr id="9" name="Plassholder for bunntekst 4">
            <a:extLst>
              <a:ext uri="{FF2B5EF4-FFF2-40B4-BE49-F238E27FC236}">
                <a16:creationId xmlns:a16="http://schemas.microsoft.com/office/drawing/2014/main" id="{954D5F84-06FE-46BD-9B35-B549B0AA4916}"/>
              </a:ext>
            </a:extLst>
          </p:cNvPr>
          <p:cNvSpPr>
            <a:spLocks noGrp="1"/>
          </p:cNvSpPr>
          <p:nvPr>
            <p:ph type="ftr" sz="quarter" idx="15"/>
          </p:nvPr>
        </p:nvSpPr>
        <p:spPr>
          <a:xfrm>
            <a:off x="656568" y="6280689"/>
            <a:ext cx="9711321" cy="309602"/>
          </a:xfrm>
        </p:spPr>
        <p:txBody>
          <a:bodyPr/>
          <a:lstStyle/>
          <a:p>
            <a:r>
              <a:rPr lang="en-GB" sz="1000" dirty="0">
                <a:solidFill>
                  <a:schemeClr val="bg2"/>
                </a:solidFill>
              </a:rPr>
              <a:t>1-2. Borges, Luciane Aguiar et al. (2017): ”White Paper on Nordic Sustainable Cities”. Stockholm: Nordregio, pp. 6, 47</a:t>
            </a:r>
          </a:p>
          <a:p>
            <a:r>
              <a:rPr lang="en-GB" sz="1000" dirty="0">
                <a:solidFill>
                  <a:schemeClr val="bg2"/>
                </a:solidFill>
              </a:rPr>
              <a:t>3. Stockholm Vatten och Avfall (2017): ”Biochar” in stockholmvattenochavfall.com</a:t>
            </a:r>
          </a:p>
        </p:txBody>
      </p:sp>
    </p:spTree>
    <p:extLst>
      <p:ext uri="{BB962C8B-B14F-4D97-AF65-F5344CB8AC3E}">
        <p14:creationId xmlns:p14="http://schemas.microsoft.com/office/powerpoint/2010/main" val="1873949661"/>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3295" b="13295"/>
          <a:stretch>
            <a:fillRect/>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a:xfrm>
            <a:off x="656568" y="391028"/>
            <a:ext cx="6552306" cy="1346332"/>
          </a:xfrm>
        </p:spPr>
        <p:txBody>
          <a:bodyPr/>
          <a:lstStyle/>
          <a:p>
            <a:r>
              <a:rPr lang="en-GB" dirty="0"/>
              <a:t>Circular Economy City</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37</a:t>
            </a:fld>
            <a:endParaRPr lang="en-GB" dirty="0"/>
          </a:p>
        </p:txBody>
      </p:sp>
      <p:sp>
        <p:nvSpPr>
          <p:cNvPr id="10" name="Rectangle 9"/>
          <p:cNvSpPr/>
          <p:nvPr/>
        </p:nvSpPr>
        <p:spPr>
          <a:xfrm>
            <a:off x="656568" y="4864100"/>
            <a:ext cx="5668032" cy="1243562"/>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7" name="Plassholder for tekst 2">
            <a:extLst>
              <a:ext uri="{FF2B5EF4-FFF2-40B4-BE49-F238E27FC236}">
                <a16:creationId xmlns:a16="http://schemas.microsoft.com/office/drawing/2014/main" id="{C641DC1C-B096-48B8-B351-11BE8812849D}"/>
              </a:ext>
            </a:extLst>
          </p:cNvPr>
          <p:cNvSpPr txBox="1">
            <a:spLocks/>
          </p:cNvSpPr>
          <p:nvPr/>
        </p:nvSpPr>
        <p:spPr>
          <a:xfrm>
            <a:off x="927707" y="5075775"/>
            <a:ext cx="5207033" cy="801647"/>
          </a:xfrm>
          <a:prstGeom prst="rect">
            <a:avLst/>
          </a:prstGeom>
        </p:spPr>
        <p:txBody>
          <a:bodyPr vert="horz" lIns="0" tIns="0" rIns="0" bIns="0" rtlCol="0">
            <a:noAutofit/>
          </a:bodyPr>
          <a:lstStyle>
            <a:lvl1pPr marL="594000" indent="-594000" algn="l" defTabSz="914400" rtl="0" eaLnBrk="1" latinLnBrk="0" hangingPunct="1">
              <a:lnSpc>
                <a:spcPct val="100000"/>
              </a:lnSpc>
              <a:spcBef>
                <a:spcPts val="300"/>
              </a:spcBef>
              <a:buFont typeface="Arial" panose="020B0604020202020204" pitchFamily="34" charset="0"/>
              <a:buChar char="―"/>
              <a:defRPr sz="2800" kern="1200">
                <a:solidFill>
                  <a:schemeClr val="tx1"/>
                </a:solidFill>
                <a:latin typeface="+mn-lt"/>
                <a:ea typeface="+mn-ea"/>
                <a:cs typeface="+mn-cs"/>
              </a:defRPr>
            </a:lvl1pPr>
            <a:lvl2pPr marL="846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chemeClr val="tx1"/>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GB" sz="1700" b="1" dirty="0">
                <a:solidFill>
                  <a:schemeClr val="bg2"/>
                </a:solidFill>
              </a:rPr>
              <a:t>In Stockholm, the Biochar Project uses park and garden waste to produce biochar (soil conditioner) and renewable energy.</a:t>
            </a:r>
            <a:br>
              <a:rPr lang="en-GB" sz="1700" b="1" dirty="0">
                <a:solidFill>
                  <a:schemeClr val="bg2"/>
                </a:solidFill>
              </a:rPr>
            </a:br>
            <a:endParaRPr lang="en-GB" sz="1700" b="1" dirty="0">
              <a:solidFill>
                <a:schemeClr val="bg2"/>
              </a:solidFill>
            </a:endParaRPr>
          </a:p>
          <a:p>
            <a:pPr marL="0" indent="0">
              <a:buNone/>
            </a:pPr>
            <a:br>
              <a:rPr lang="en-GB" sz="1700" b="1" dirty="0">
                <a:solidFill>
                  <a:schemeClr val="bg2"/>
                </a:solidFill>
              </a:rPr>
            </a:br>
            <a:endParaRPr lang="en-GB" sz="1700" b="1" dirty="0">
              <a:solidFill>
                <a:schemeClr val="bg2"/>
              </a:solidFill>
            </a:endParaRPr>
          </a:p>
          <a:p>
            <a:pPr marL="0" lvl="0" indent="0">
              <a:buNone/>
            </a:pPr>
            <a:endParaRPr lang="en-GB" sz="1700" b="1" dirty="0">
              <a:solidFill>
                <a:schemeClr val="bg2"/>
              </a:solidFill>
            </a:endParaRPr>
          </a:p>
        </p:txBody>
      </p:sp>
      <p:sp>
        <p:nvSpPr>
          <p:cNvPr id="8" name="TextBox 7"/>
          <p:cNvSpPr txBox="1"/>
          <p:nvPr/>
        </p:nvSpPr>
        <p:spPr>
          <a:xfrm rot="5400000">
            <a:off x="10968900" y="1055636"/>
            <a:ext cx="1801639" cy="184666"/>
          </a:xfrm>
          <a:prstGeom prst="rect">
            <a:avLst/>
          </a:prstGeom>
          <a:noFill/>
        </p:spPr>
        <p:txBody>
          <a:bodyPr wrap="square" lIns="0" tIns="0" rIns="0" bIns="0" rtlCol="0">
            <a:spAutoFit/>
          </a:bodyPr>
          <a:lstStyle/>
          <a:p>
            <a:r>
              <a:rPr lang="en-GB" sz="600" dirty="0">
                <a:solidFill>
                  <a:schemeClr val="bg1"/>
                </a:solidFill>
              </a:rPr>
              <a:t>Photo: Vbenjou</a:t>
            </a:r>
          </a:p>
          <a:p>
            <a:endParaRPr lang="en-GB" sz="600" dirty="0">
              <a:solidFill>
                <a:schemeClr val="bg1"/>
              </a:solidFill>
            </a:endParaRPr>
          </a:p>
        </p:txBody>
      </p:sp>
      <p:sp>
        <p:nvSpPr>
          <p:cNvPr id="11" name="Plassholder for bunntekst 4">
            <a:extLst>
              <a:ext uri="{FF2B5EF4-FFF2-40B4-BE49-F238E27FC236}">
                <a16:creationId xmlns:a16="http://schemas.microsoft.com/office/drawing/2014/main" id="{954D5F84-06FE-46BD-9B35-B549B0AA4916}"/>
              </a:ext>
            </a:extLst>
          </p:cNvPr>
          <p:cNvSpPr>
            <a:spLocks noGrp="1"/>
          </p:cNvSpPr>
          <p:nvPr>
            <p:ph type="ftr" sz="quarter" idx="15"/>
          </p:nvPr>
        </p:nvSpPr>
        <p:spPr>
          <a:xfrm>
            <a:off x="656568" y="6270527"/>
            <a:ext cx="9711321" cy="309602"/>
          </a:xfrm>
        </p:spPr>
        <p:txBody>
          <a:bodyPr/>
          <a:lstStyle/>
          <a:p>
            <a:r>
              <a:rPr lang="en-GB" sz="1000" dirty="0">
                <a:solidFill>
                  <a:schemeClr val="bg2"/>
                </a:solidFill>
              </a:rPr>
              <a:t>4. Stockholm Vatten och Avfall (2017): ”Biochar” in stockholmvattenochavfall.com</a:t>
            </a:r>
          </a:p>
        </p:txBody>
      </p:sp>
    </p:spTree>
    <p:extLst>
      <p:ext uri="{BB962C8B-B14F-4D97-AF65-F5344CB8AC3E}">
        <p14:creationId xmlns:p14="http://schemas.microsoft.com/office/powerpoint/2010/main" val="371809723"/>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p:cNvSpPr>
            <a:spLocks noGrp="1"/>
          </p:cNvSpPr>
          <p:nvPr>
            <p:ph type="title"/>
          </p:nvPr>
        </p:nvSpPr>
        <p:spPr/>
        <p:txBody>
          <a:bodyPr/>
          <a:lstStyle/>
          <a:p>
            <a:r>
              <a:rPr lang="en-GB" dirty="0"/>
              <a:t>Case story: </a:t>
            </a:r>
            <a:br>
              <a:rPr lang="en-GB" dirty="0"/>
            </a:br>
            <a:r>
              <a:rPr lang="en-GB" dirty="0"/>
              <a:t>Nyborg, Denmark</a:t>
            </a:r>
          </a:p>
        </p:txBody>
      </p:sp>
      <p:sp>
        <p:nvSpPr>
          <p:cNvPr id="15" name="Pladsholder til tekst 14"/>
          <p:cNvSpPr>
            <a:spLocks noGrp="1"/>
          </p:cNvSpPr>
          <p:nvPr>
            <p:ph type="body" sz="quarter" idx="15"/>
          </p:nvPr>
        </p:nvSpPr>
        <p:spPr>
          <a:xfrm>
            <a:off x="693738" y="2417762"/>
            <a:ext cx="4872175" cy="3532187"/>
          </a:xfrm>
        </p:spPr>
        <p:txBody>
          <a:bodyPr/>
          <a:lstStyle/>
          <a:p>
            <a:pPr marL="0" indent="0">
              <a:buNone/>
            </a:pPr>
            <a:r>
              <a:rPr lang="en-GB" sz="2000" b="1" dirty="0"/>
              <a:t>Using recycled materials at every turn, Upcycle House has reduced its material life cycle carbon emissions by 86% compared to traditional housing. Facades are made from post-consumer paper, insulation from recycled newspaper, wool and plastic, and flooring from glue-free industrial wood boards.</a:t>
            </a:r>
          </a:p>
        </p:txBody>
      </p:sp>
      <p:sp>
        <p:nvSpPr>
          <p:cNvPr id="2" name="Plassholder for dato 1">
            <a:extLst>
              <a:ext uri="{FF2B5EF4-FFF2-40B4-BE49-F238E27FC236}">
                <a16:creationId xmlns:a16="http://schemas.microsoft.com/office/drawing/2014/main" id="{A780C2BB-3EC2-4DD9-A0F1-BEF7B21D4735}"/>
              </a:ext>
            </a:extLst>
          </p:cNvPr>
          <p:cNvSpPr>
            <a:spLocks noGrp="1"/>
          </p:cNvSpPr>
          <p:nvPr>
            <p:ph type="dt" sz="half" idx="16"/>
          </p:nvPr>
        </p:nvSpPr>
        <p:spPr/>
        <p:txBody>
          <a:bodyPr/>
          <a:lstStyle/>
          <a:p>
            <a:r>
              <a:rPr lang="en-GB" dirty="0"/>
              <a:t>2017-04-06</a:t>
            </a:r>
          </a:p>
        </p:txBody>
      </p:sp>
      <p:sp>
        <p:nvSpPr>
          <p:cNvPr id="3" name="Plassholder for bunntekst 2">
            <a:extLst>
              <a:ext uri="{FF2B5EF4-FFF2-40B4-BE49-F238E27FC236}">
                <a16:creationId xmlns:a16="http://schemas.microsoft.com/office/drawing/2014/main" id="{78E3288C-A700-4D59-A8F3-A9B5081D152C}"/>
              </a:ext>
            </a:extLst>
          </p:cNvPr>
          <p:cNvSpPr>
            <a:spLocks noGrp="1"/>
          </p:cNvSpPr>
          <p:nvPr>
            <p:ph type="ftr" sz="quarter" idx="17"/>
          </p:nvPr>
        </p:nvSpPr>
        <p:spPr/>
        <p:txBody>
          <a:bodyPr/>
          <a:lstStyle/>
          <a:p>
            <a:endParaRPr lang="en-GB" dirty="0"/>
          </a:p>
        </p:txBody>
      </p:sp>
      <p:sp>
        <p:nvSpPr>
          <p:cNvPr id="4" name="Plassholder for lysbildenummer 3">
            <a:extLst>
              <a:ext uri="{FF2B5EF4-FFF2-40B4-BE49-F238E27FC236}">
                <a16:creationId xmlns:a16="http://schemas.microsoft.com/office/drawing/2014/main" id="{6C09CF07-BB4C-43C9-A5B0-7087BD60EE6C}"/>
              </a:ext>
            </a:extLst>
          </p:cNvPr>
          <p:cNvSpPr>
            <a:spLocks noGrp="1"/>
          </p:cNvSpPr>
          <p:nvPr>
            <p:ph type="sldNum" sz="quarter" idx="18"/>
          </p:nvPr>
        </p:nvSpPr>
        <p:spPr/>
        <p:txBody>
          <a:bodyPr/>
          <a:lstStyle/>
          <a:p>
            <a:fld id="{45D37B1E-C366-494F-A587-962AD9AABC83}" type="slidenum">
              <a:rPr lang="en-GB" smtClean="0"/>
              <a:pPr/>
              <a:t>38</a:t>
            </a:fld>
            <a:endParaRPr lang="en-GB" dirty="0"/>
          </a:p>
        </p:txBody>
      </p:sp>
      <p:pic>
        <p:nvPicPr>
          <p:cNvPr id="6" name="Picture Placeholder 5"/>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l="26586" t="7888" r="18697"/>
          <a:stretch/>
        </p:blipFill>
        <p:spPr/>
      </p:pic>
    </p:spTree>
    <p:extLst>
      <p:ext uri="{BB962C8B-B14F-4D97-AF65-F5344CB8AC3E}">
        <p14:creationId xmlns:p14="http://schemas.microsoft.com/office/powerpoint/2010/main" val="1732955645"/>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19067" r="7483" b="11584"/>
          <a:stretch/>
        </p:blipFill>
        <p:spPr/>
      </p:pic>
      <p:sp>
        <p:nvSpPr>
          <p:cNvPr id="4" name="Plassholder for dato 3">
            <a:extLst>
              <a:ext uri="{FF2B5EF4-FFF2-40B4-BE49-F238E27FC236}">
                <a16:creationId xmlns:a16="http://schemas.microsoft.com/office/drawing/2014/main" id="{393AF6EC-291E-40F8-AA1E-04319892F8EF}"/>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BE8F2A6B-8BC5-4CFC-914E-3CD77E553934}"/>
              </a:ext>
            </a:extLst>
          </p:cNvPr>
          <p:cNvSpPr>
            <a:spLocks noGrp="1"/>
          </p:cNvSpPr>
          <p:nvPr>
            <p:ph type="sldNum" sz="quarter" idx="16"/>
          </p:nvPr>
        </p:nvSpPr>
        <p:spPr/>
        <p:txBody>
          <a:bodyPr/>
          <a:lstStyle/>
          <a:p>
            <a:fld id="{45D37B1E-C366-494F-A587-962AD9AABC83}" type="slidenum">
              <a:rPr lang="en-GB" smtClean="0"/>
              <a:pPr/>
              <a:t>39</a:t>
            </a:fld>
            <a:endParaRPr lang="en-GB" dirty="0"/>
          </a:p>
        </p:txBody>
      </p:sp>
      <p:pic>
        <p:nvPicPr>
          <p:cNvPr id="10" name="Picture Placeholder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30" y="427606"/>
            <a:ext cx="4349878" cy="4349878"/>
          </a:xfrm>
          <a:prstGeom prst="rect">
            <a:avLst/>
          </a:prstGeom>
          <a:noFill/>
          <a:ln>
            <a:noFill/>
          </a:ln>
        </p:spPr>
      </p:pic>
      <p:sp>
        <p:nvSpPr>
          <p:cNvPr id="2" name="Rectangle 1"/>
          <p:cNvSpPr/>
          <p:nvPr/>
        </p:nvSpPr>
        <p:spPr>
          <a:xfrm>
            <a:off x="509126" y="3479879"/>
            <a:ext cx="4559831" cy="1414490"/>
          </a:xfrm>
          <a:prstGeom prst="rect">
            <a:avLst/>
          </a:prstGeom>
        </p:spPr>
        <p:txBody>
          <a:bodyPr wrap="square">
            <a:spAutoFit/>
          </a:bodyPr>
          <a:lstStyle/>
          <a:p>
            <a:pPr>
              <a:lnSpc>
                <a:spcPts val="3400"/>
              </a:lnSpc>
            </a:pPr>
            <a:r>
              <a:rPr lang="en-GB" sz="3200" b="1" i="1" dirty="0">
                <a:solidFill>
                  <a:schemeClr val="accent1"/>
                </a:solidFill>
              </a:rPr>
              <a:t>Smart technologies create opportunities </a:t>
            </a:r>
          </a:p>
          <a:p>
            <a:pPr>
              <a:lnSpc>
                <a:spcPts val="3400"/>
              </a:lnSpc>
            </a:pPr>
            <a:r>
              <a:rPr lang="en-GB" sz="3200" b="1" i="1" dirty="0">
                <a:solidFill>
                  <a:schemeClr val="accent1"/>
                </a:solidFill>
              </a:rPr>
              <a:t>for collaboration</a:t>
            </a:r>
          </a:p>
        </p:txBody>
      </p:sp>
      <p:sp>
        <p:nvSpPr>
          <p:cNvPr id="8" name="TextBox 7"/>
          <p:cNvSpPr txBox="1"/>
          <p:nvPr/>
        </p:nvSpPr>
        <p:spPr>
          <a:xfrm rot="5400000">
            <a:off x="11009042" y="1101804"/>
            <a:ext cx="1801639" cy="92333"/>
          </a:xfrm>
          <a:prstGeom prst="rect">
            <a:avLst/>
          </a:prstGeom>
          <a:noFill/>
        </p:spPr>
        <p:txBody>
          <a:bodyPr wrap="square" lIns="0" tIns="0" rIns="0" bIns="0" rtlCol="0">
            <a:spAutoFit/>
          </a:bodyPr>
          <a:lstStyle/>
          <a:p>
            <a:r>
              <a:rPr lang="en-GB" sz="600" dirty="0">
                <a:solidFill>
                  <a:schemeClr val="bg1"/>
                </a:solidFill>
              </a:rPr>
              <a:t>Photo: City of Helsinki, dept of Urban development</a:t>
            </a:r>
          </a:p>
        </p:txBody>
      </p:sp>
    </p:spTree>
    <p:extLst>
      <p:ext uri="{BB962C8B-B14F-4D97-AF65-F5344CB8AC3E}">
        <p14:creationId xmlns:p14="http://schemas.microsoft.com/office/powerpoint/2010/main" val="423882637"/>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780C2BB-3EC2-4DD9-A0F1-BEF7B21D4735}"/>
              </a:ext>
            </a:extLst>
          </p:cNvPr>
          <p:cNvSpPr>
            <a:spLocks noGrp="1"/>
          </p:cNvSpPr>
          <p:nvPr>
            <p:ph type="dt" sz="half" idx="10"/>
          </p:nvPr>
        </p:nvSpPr>
        <p:spPr/>
        <p:txBody>
          <a:bodyPr/>
          <a:lstStyle/>
          <a:p>
            <a:r>
              <a:rPr lang="en-GB" dirty="0"/>
              <a:t>2017-04-06</a:t>
            </a:r>
          </a:p>
        </p:txBody>
      </p:sp>
      <p:sp>
        <p:nvSpPr>
          <p:cNvPr id="4" name="Plassholder for lysbildenummer 3">
            <a:extLst>
              <a:ext uri="{FF2B5EF4-FFF2-40B4-BE49-F238E27FC236}">
                <a16:creationId xmlns:a16="http://schemas.microsoft.com/office/drawing/2014/main" id="{6C09CF07-BB4C-43C9-A5B0-7087BD60EE6C}"/>
              </a:ext>
            </a:extLst>
          </p:cNvPr>
          <p:cNvSpPr>
            <a:spLocks noGrp="1"/>
          </p:cNvSpPr>
          <p:nvPr>
            <p:ph type="sldNum" sz="quarter" idx="12"/>
          </p:nvPr>
        </p:nvSpPr>
        <p:spPr/>
        <p:txBody>
          <a:bodyPr/>
          <a:lstStyle/>
          <a:p>
            <a:fld id="{45D37B1E-C366-494F-A587-962AD9AABC83}" type="slidenum">
              <a:rPr lang="en-GB" smtClean="0"/>
              <a:pPr/>
              <a:t>4</a:t>
            </a:fld>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76" y="1034965"/>
            <a:ext cx="8666182" cy="5200198"/>
          </a:xfrm>
          <a:prstGeom prst="rect">
            <a:avLst/>
          </a:prstGeom>
        </p:spPr>
      </p:pic>
    </p:spTree>
    <p:extLst>
      <p:ext uri="{BB962C8B-B14F-4D97-AF65-F5344CB8AC3E}">
        <p14:creationId xmlns:p14="http://schemas.microsoft.com/office/powerpoint/2010/main" val="3978539252"/>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448" b="8448"/>
          <a:stretch>
            <a:fillRect/>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p:txBody>
          <a:bodyPr/>
          <a:lstStyle/>
          <a:p>
            <a:r>
              <a:rPr lang="en-GB" dirty="0"/>
              <a:t>Smart City</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40</a:t>
            </a:fld>
            <a:endParaRPr lang="en-GB" dirty="0"/>
          </a:p>
        </p:txBody>
      </p:sp>
      <p:sp>
        <p:nvSpPr>
          <p:cNvPr id="9" name="Rectangle 8"/>
          <p:cNvSpPr/>
          <p:nvPr/>
        </p:nvSpPr>
        <p:spPr>
          <a:xfrm>
            <a:off x="656568" y="3556001"/>
            <a:ext cx="4550432" cy="2577062"/>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3" name="Plassholder for tekst 2">
            <a:extLst>
              <a:ext uri="{FF2B5EF4-FFF2-40B4-BE49-F238E27FC236}">
                <a16:creationId xmlns:a16="http://schemas.microsoft.com/office/drawing/2014/main" id="{C641DC1C-B096-48B8-B351-11BE8812849D}"/>
              </a:ext>
            </a:extLst>
          </p:cNvPr>
          <p:cNvSpPr>
            <a:spLocks noGrp="1"/>
          </p:cNvSpPr>
          <p:nvPr>
            <p:ph type="body" sz="quarter" idx="4294967295"/>
          </p:nvPr>
        </p:nvSpPr>
        <p:spPr>
          <a:xfrm>
            <a:off x="941686" y="3805286"/>
            <a:ext cx="4138314" cy="2011646"/>
          </a:xfrm>
        </p:spPr>
        <p:txBody>
          <a:bodyPr/>
          <a:lstStyle/>
          <a:p>
            <a:pPr marL="0" lvl="0" indent="0">
              <a:buNone/>
            </a:pPr>
            <a:r>
              <a:rPr lang="en-GB" sz="1700" b="1" dirty="0">
                <a:solidFill>
                  <a:schemeClr val="bg2"/>
                </a:solidFill>
              </a:rPr>
              <a:t>The Nordic countries are the most digitalised in Europe. </a:t>
            </a:r>
            <a:br>
              <a:rPr lang="en-GB" sz="1700" b="1" dirty="0">
                <a:solidFill>
                  <a:schemeClr val="bg2"/>
                </a:solidFill>
              </a:rPr>
            </a:br>
            <a:endParaRPr lang="en-GB" sz="1700" b="1" dirty="0">
              <a:solidFill>
                <a:schemeClr val="bg2"/>
              </a:solidFill>
            </a:endParaRPr>
          </a:p>
          <a:p>
            <a:pPr marL="0" lvl="0" indent="0">
              <a:buNone/>
            </a:pPr>
            <a:r>
              <a:rPr lang="en-GB" sz="1700" b="1" dirty="0">
                <a:solidFill>
                  <a:schemeClr val="bg2"/>
                </a:solidFill>
              </a:rPr>
              <a:t>The Nordic countries are pioneers in smart-grid technologies. </a:t>
            </a:r>
            <a:br>
              <a:rPr lang="en-GB" sz="1700" b="1" dirty="0">
                <a:solidFill>
                  <a:schemeClr val="bg2"/>
                </a:solidFill>
              </a:rPr>
            </a:br>
            <a:endParaRPr lang="en-GB" sz="1700" b="1" dirty="0">
              <a:solidFill>
                <a:schemeClr val="bg2"/>
              </a:solidFill>
            </a:endParaRPr>
          </a:p>
          <a:p>
            <a:pPr marL="0" indent="0">
              <a:buNone/>
            </a:pPr>
            <a:r>
              <a:rPr lang="en-GB" sz="1700" b="1" dirty="0">
                <a:solidFill>
                  <a:schemeClr val="bg2"/>
                </a:solidFill>
              </a:rPr>
              <a:t>The Nordic countries are excellent at engaging citizens through digital tools. </a:t>
            </a:r>
            <a:br>
              <a:rPr lang="en-GB" sz="1700" b="1" dirty="0">
                <a:solidFill>
                  <a:schemeClr val="bg2"/>
                </a:solidFill>
              </a:rPr>
            </a:br>
            <a:endParaRPr lang="en-GB" sz="1700" b="1" dirty="0">
              <a:solidFill>
                <a:schemeClr val="bg2"/>
              </a:solidFill>
            </a:endParaRPr>
          </a:p>
        </p:txBody>
      </p:sp>
    </p:spTree>
    <p:extLst>
      <p:ext uri="{BB962C8B-B14F-4D97-AF65-F5344CB8AC3E}">
        <p14:creationId xmlns:p14="http://schemas.microsoft.com/office/powerpoint/2010/main" val="2703823558"/>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937" b="7937"/>
          <a:stretch>
            <a:fillRect/>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p:txBody>
          <a:bodyPr/>
          <a:lstStyle/>
          <a:p>
            <a:r>
              <a:rPr lang="en-GB" dirty="0"/>
              <a:t>Smart City</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41</a:t>
            </a:fld>
            <a:endParaRPr lang="en-GB" dirty="0"/>
          </a:p>
        </p:txBody>
      </p:sp>
      <p:sp>
        <p:nvSpPr>
          <p:cNvPr id="9" name="Rectangle 8"/>
          <p:cNvSpPr/>
          <p:nvPr/>
        </p:nvSpPr>
        <p:spPr>
          <a:xfrm>
            <a:off x="656569" y="3797299"/>
            <a:ext cx="4537731" cy="2310363"/>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7" name="Plassholder for tekst 2">
            <a:extLst>
              <a:ext uri="{FF2B5EF4-FFF2-40B4-BE49-F238E27FC236}">
                <a16:creationId xmlns:a16="http://schemas.microsoft.com/office/drawing/2014/main" id="{C641DC1C-B096-48B8-B351-11BE8812849D}"/>
              </a:ext>
            </a:extLst>
          </p:cNvPr>
          <p:cNvSpPr txBox="1">
            <a:spLocks/>
          </p:cNvSpPr>
          <p:nvPr/>
        </p:nvSpPr>
        <p:spPr>
          <a:xfrm>
            <a:off x="923871" y="4013868"/>
            <a:ext cx="4118029" cy="1803627"/>
          </a:xfrm>
          <a:prstGeom prst="rect">
            <a:avLst/>
          </a:prstGeom>
        </p:spPr>
        <p:txBody>
          <a:bodyPr vert="horz" lIns="0" tIns="0" rIns="0" bIns="0" rtlCol="0">
            <a:noAutofit/>
          </a:bodyPr>
          <a:lstStyle>
            <a:lvl1pPr marL="594000" indent="-594000" algn="l" defTabSz="914400" rtl="0" eaLnBrk="1" latinLnBrk="0" hangingPunct="1">
              <a:lnSpc>
                <a:spcPct val="100000"/>
              </a:lnSpc>
              <a:spcBef>
                <a:spcPts val="300"/>
              </a:spcBef>
              <a:buFont typeface="Arial" panose="020B0604020202020204" pitchFamily="34" charset="0"/>
              <a:buChar char="―"/>
              <a:defRPr sz="2800" kern="1200">
                <a:solidFill>
                  <a:schemeClr val="tx1"/>
                </a:solidFill>
                <a:latin typeface="+mn-lt"/>
                <a:ea typeface="+mn-ea"/>
                <a:cs typeface="+mn-cs"/>
              </a:defRPr>
            </a:lvl1pPr>
            <a:lvl2pPr marL="846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chemeClr val="tx1"/>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9pPr>
          </a:lstStyle>
          <a:p>
            <a:pPr marL="0" lvl="0" indent="0">
              <a:buNone/>
            </a:pPr>
            <a:r>
              <a:rPr lang="en-GB" sz="1700" b="1" dirty="0">
                <a:solidFill>
                  <a:schemeClr val="bg2"/>
                </a:solidFill>
              </a:rPr>
              <a:t>Stockholm will be the first city in the world with a 5G network in 2018.</a:t>
            </a:r>
            <a:br>
              <a:rPr lang="en-GB" sz="1700" b="1" dirty="0">
                <a:solidFill>
                  <a:schemeClr val="bg2"/>
                </a:solidFill>
              </a:rPr>
            </a:br>
            <a:endParaRPr lang="en-GB" sz="1700" b="1" dirty="0">
              <a:solidFill>
                <a:schemeClr val="bg2"/>
              </a:solidFill>
            </a:endParaRPr>
          </a:p>
          <a:p>
            <a:pPr marL="0" lvl="0" indent="0">
              <a:buNone/>
            </a:pPr>
            <a:r>
              <a:rPr lang="en-GB" sz="1700" b="1" dirty="0">
                <a:solidFill>
                  <a:schemeClr val="bg2"/>
                </a:solidFill>
              </a:rPr>
              <a:t>The Finnish company PayiQ has developed the world’s first cloud-based mobile ticketing solution for public and private urban mobility services.</a:t>
            </a:r>
          </a:p>
        </p:txBody>
      </p:sp>
      <p:sp>
        <p:nvSpPr>
          <p:cNvPr id="10" name="Plassholder for bunntekst 4">
            <a:extLst>
              <a:ext uri="{FF2B5EF4-FFF2-40B4-BE49-F238E27FC236}">
                <a16:creationId xmlns:a16="http://schemas.microsoft.com/office/drawing/2014/main" id="{954D5F84-06FE-46BD-9B35-B549B0AA4916}"/>
              </a:ext>
            </a:extLst>
          </p:cNvPr>
          <p:cNvSpPr>
            <a:spLocks noGrp="1"/>
          </p:cNvSpPr>
          <p:nvPr>
            <p:ph type="ftr" sz="quarter" idx="15"/>
          </p:nvPr>
        </p:nvSpPr>
        <p:spPr>
          <a:xfrm>
            <a:off x="656568" y="6404116"/>
            <a:ext cx="9711321" cy="191169"/>
          </a:xfrm>
        </p:spPr>
        <p:txBody>
          <a:bodyPr/>
          <a:lstStyle/>
          <a:p>
            <a:r>
              <a:rPr lang="en-GB" sz="1000" dirty="0">
                <a:solidFill>
                  <a:schemeClr val="bg2"/>
                </a:solidFill>
              </a:rPr>
              <a:t>1-5: Borges, Luciane Aguiar et al. (2017): ”White Paper on Nordic Sustainable Cities”. Stockholm: Nordregio, pp. 49-51</a:t>
            </a:r>
          </a:p>
        </p:txBody>
      </p:sp>
    </p:spTree>
    <p:extLst>
      <p:ext uri="{BB962C8B-B14F-4D97-AF65-F5344CB8AC3E}">
        <p14:creationId xmlns:p14="http://schemas.microsoft.com/office/powerpoint/2010/main" val="432565873"/>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9"/>
          </p:nvPr>
        </p:nvPicPr>
        <p:blipFill rotWithShape="1">
          <a:blip r:embed="rId3"/>
          <a:srcRect l="695" t="45" r="32473" b="-45"/>
          <a:stretch/>
        </p:blipFill>
        <p:spPr>
          <a:xfrm>
            <a:off x="6094801" y="162000"/>
            <a:ext cx="5936400" cy="6534000"/>
          </a:xfrm>
          <a:prstGeom prst="rect">
            <a:avLst/>
          </a:prstGeom>
        </p:spPr>
      </p:pic>
      <p:sp>
        <p:nvSpPr>
          <p:cNvPr id="14" name="Titel 13"/>
          <p:cNvSpPr>
            <a:spLocks noGrp="1"/>
          </p:cNvSpPr>
          <p:nvPr>
            <p:ph type="title"/>
          </p:nvPr>
        </p:nvSpPr>
        <p:spPr/>
        <p:txBody>
          <a:bodyPr/>
          <a:lstStyle/>
          <a:p>
            <a:r>
              <a:rPr lang="en-GB" dirty="0"/>
              <a:t>Case story: </a:t>
            </a:r>
            <a:br>
              <a:rPr lang="en-GB" dirty="0"/>
            </a:br>
            <a:r>
              <a:rPr lang="en-GB" dirty="0"/>
              <a:t>Helsinki, Finland</a:t>
            </a:r>
          </a:p>
        </p:txBody>
      </p:sp>
      <p:sp>
        <p:nvSpPr>
          <p:cNvPr id="15" name="Pladsholder til tekst 14"/>
          <p:cNvSpPr>
            <a:spLocks noGrp="1"/>
          </p:cNvSpPr>
          <p:nvPr>
            <p:ph type="body" sz="quarter" idx="15"/>
          </p:nvPr>
        </p:nvSpPr>
        <p:spPr>
          <a:xfrm>
            <a:off x="693738" y="2417762"/>
            <a:ext cx="4872175" cy="3532187"/>
          </a:xfrm>
        </p:spPr>
        <p:txBody>
          <a:bodyPr/>
          <a:lstStyle/>
          <a:p>
            <a:pPr marL="0" indent="0">
              <a:buNone/>
            </a:pPr>
            <a:r>
              <a:rPr lang="en-GB" sz="2000" b="1" dirty="0"/>
              <a:t>Helsinki Air Quality Testbed is the world’s first comprehensive city-wide air quality system. The vast range of sensors allow authorities and residents to access real-time air quality measurements. With data available on an open platform, the city hopes for the further development of innovative applications that can improve the quality of life in the city.</a:t>
            </a:r>
          </a:p>
        </p:txBody>
      </p:sp>
      <p:sp>
        <p:nvSpPr>
          <p:cNvPr id="2" name="Plassholder for dato 1">
            <a:extLst>
              <a:ext uri="{FF2B5EF4-FFF2-40B4-BE49-F238E27FC236}">
                <a16:creationId xmlns:a16="http://schemas.microsoft.com/office/drawing/2014/main" id="{A780C2BB-3EC2-4DD9-A0F1-BEF7B21D4735}"/>
              </a:ext>
            </a:extLst>
          </p:cNvPr>
          <p:cNvSpPr>
            <a:spLocks noGrp="1"/>
          </p:cNvSpPr>
          <p:nvPr>
            <p:ph type="dt" sz="half" idx="16"/>
          </p:nvPr>
        </p:nvSpPr>
        <p:spPr/>
        <p:txBody>
          <a:bodyPr/>
          <a:lstStyle/>
          <a:p>
            <a:r>
              <a:rPr lang="en-GB" dirty="0"/>
              <a:t>2017-04-06</a:t>
            </a:r>
          </a:p>
        </p:txBody>
      </p:sp>
      <p:sp>
        <p:nvSpPr>
          <p:cNvPr id="3" name="Plassholder for bunntekst 2">
            <a:extLst>
              <a:ext uri="{FF2B5EF4-FFF2-40B4-BE49-F238E27FC236}">
                <a16:creationId xmlns:a16="http://schemas.microsoft.com/office/drawing/2014/main" id="{78E3288C-A700-4D59-A8F3-A9B5081D152C}"/>
              </a:ext>
            </a:extLst>
          </p:cNvPr>
          <p:cNvSpPr>
            <a:spLocks noGrp="1"/>
          </p:cNvSpPr>
          <p:nvPr>
            <p:ph type="ftr" sz="quarter" idx="17"/>
          </p:nvPr>
        </p:nvSpPr>
        <p:spPr/>
        <p:txBody>
          <a:bodyPr/>
          <a:lstStyle/>
          <a:p>
            <a:endParaRPr lang="en-GB" dirty="0"/>
          </a:p>
        </p:txBody>
      </p:sp>
      <p:sp>
        <p:nvSpPr>
          <p:cNvPr id="4" name="Plassholder for lysbildenummer 3">
            <a:extLst>
              <a:ext uri="{FF2B5EF4-FFF2-40B4-BE49-F238E27FC236}">
                <a16:creationId xmlns:a16="http://schemas.microsoft.com/office/drawing/2014/main" id="{6C09CF07-BB4C-43C9-A5B0-7087BD60EE6C}"/>
              </a:ext>
            </a:extLst>
          </p:cNvPr>
          <p:cNvSpPr>
            <a:spLocks noGrp="1"/>
          </p:cNvSpPr>
          <p:nvPr>
            <p:ph type="sldNum" sz="quarter" idx="18"/>
          </p:nvPr>
        </p:nvSpPr>
        <p:spPr/>
        <p:txBody>
          <a:bodyPr/>
          <a:lstStyle/>
          <a:p>
            <a:fld id="{45D37B1E-C366-494F-A587-962AD9AABC83}" type="slidenum">
              <a:rPr lang="en-GB" smtClean="0"/>
              <a:pPr/>
              <a:t>42</a:t>
            </a:fld>
            <a:endParaRPr lang="en-GB" dirty="0"/>
          </a:p>
        </p:txBody>
      </p:sp>
    </p:spTree>
    <p:extLst>
      <p:ext uri="{BB962C8B-B14F-4D97-AF65-F5344CB8AC3E}">
        <p14:creationId xmlns:p14="http://schemas.microsoft.com/office/powerpoint/2010/main" val="178084456"/>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9"/>
          </p:nvPr>
        </p:nvPicPr>
        <p:blipFill rotWithShape="1">
          <a:blip r:embed="rId3"/>
          <a:srcRect l="31358" t="-304" r="1810" b="304"/>
          <a:stretch/>
        </p:blipFill>
        <p:spPr>
          <a:prstGeom prst="rect">
            <a:avLst/>
          </a:prstGeom>
        </p:spPr>
      </p:pic>
      <p:sp>
        <p:nvSpPr>
          <p:cNvPr id="14" name="Titel 13"/>
          <p:cNvSpPr>
            <a:spLocks noGrp="1"/>
          </p:cNvSpPr>
          <p:nvPr>
            <p:ph type="title"/>
          </p:nvPr>
        </p:nvSpPr>
        <p:spPr/>
        <p:txBody>
          <a:bodyPr/>
          <a:lstStyle/>
          <a:p>
            <a:r>
              <a:rPr lang="en-GB" dirty="0"/>
              <a:t>Case story: </a:t>
            </a:r>
            <a:br>
              <a:rPr lang="en-GB" dirty="0"/>
            </a:br>
            <a:r>
              <a:rPr lang="en-GB" dirty="0"/>
              <a:t>Reykjavik, Iceland</a:t>
            </a:r>
          </a:p>
        </p:txBody>
      </p:sp>
      <p:sp>
        <p:nvSpPr>
          <p:cNvPr id="15" name="Pladsholder til tekst 14"/>
          <p:cNvSpPr>
            <a:spLocks noGrp="1"/>
          </p:cNvSpPr>
          <p:nvPr>
            <p:ph type="body" sz="quarter" idx="15"/>
          </p:nvPr>
        </p:nvSpPr>
        <p:spPr/>
        <p:txBody>
          <a:bodyPr/>
          <a:lstStyle/>
          <a:p>
            <a:pPr marL="0" indent="0">
              <a:buNone/>
            </a:pPr>
            <a:r>
              <a:rPr lang="en-GB" sz="2000" b="1" dirty="0"/>
              <a:t>Smart platforms are key arenas for collaboration between cities and residents.</a:t>
            </a:r>
          </a:p>
          <a:p>
            <a:pPr marL="0" indent="0">
              <a:buNone/>
            </a:pPr>
            <a:r>
              <a:rPr lang="en-GB" sz="2000" b="1" dirty="0"/>
              <a:t>In Reykjavik, the ‘Your Priorities’ platform</a:t>
            </a:r>
          </a:p>
          <a:p>
            <a:pPr marL="0" indent="0">
              <a:buNone/>
            </a:pPr>
            <a:r>
              <a:rPr lang="en-GB" sz="2000" b="1" dirty="0"/>
              <a:t>hosts residents’ ideas on how to improve</a:t>
            </a:r>
          </a:p>
          <a:p>
            <a:pPr marL="0" indent="0">
              <a:buNone/>
            </a:pPr>
            <a:r>
              <a:rPr lang="en-GB" sz="2000" b="1" dirty="0"/>
              <a:t>the city. So far, over 70,000 contributions</a:t>
            </a:r>
          </a:p>
          <a:p>
            <a:pPr marL="0" indent="0">
              <a:buNone/>
            </a:pPr>
            <a:r>
              <a:rPr lang="en-GB" sz="2000" b="1" dirty="0"/>
              <a:t>have been submitted, resulting in 200</a:t>
            </a:r>
          </a:p>
          <a:p>
            <a:pPr marL="0" indent="0">
              <a:buNone/>
            </a:pPr>
            <a:r>
              <a:rPr lang="en-GB" sz="2000" b="1" dirty="0"/>
              <a:t>projects, including new road connections,</a:t>
            </a:r>
          </a:p>
          <a:p>
            <a:pPr marL="0" indent="0">
              <a:buNone/>
            </a:pPr>
            <a:r>
              <a:rPr lang="en-GB" sz="2000" b="1" dirty="0"/>
              <a:t>parking and children’s play areas.</a:t>
            </a:r>
          </a:p>
        </p:txBody>
      </p:sp>
      <p:sp>
        <p:nvSpPr>
          <p:cNvPr id="2" name="Plassholder for dato 1">
            <a:extLst>
              <a:ext uri="{FF2B5EF4-FFF2-40B4-BE49-F238E27FC236}">
                <a16:creationId xmlns:a16="http://schemas.microsoft.com/office/drawing/2014/main" id="{A780C2BB-3EC2-4DD9-A0F1-BEF7B21D4735}"/>
              </a:ext>
            </a:extLst>
          </p:cNvPr>
          <p:cNvSpPr>
            <a:spLocks noGrp="1"/>
          </p:cNvSpPr>
          <p:nvPr>
            <p:ph type="dt" sz="half" idx="16"/>
          </p:nvPr>
        </p:nvSpPr>
        <p:spPr/>
        <p:txBody>
          <a:bodyPr/>
          <a:lstStyle/>
          <a:p>
            <a:r>
              <a:rPr lang="en-GB" dirty="0"/>
              <a:t>2017-04-06</a:t>
            </a:r>
          </a:p>
        </p:txBody>
      </p:sp>
      <p:sp>
        <p:nvSpPr>
          <p:cNvPr id="3" name="Plassholder for bunntekst 2">
            <a:extLst>
              <a:ext uri="{FF2B5EF4-FFF2-40B4-BE49-F238E27FC236}">
                <a16:creationId xmlns:a16="http://schemas.microsoft.com/office/drawing/2014/main" id="{78E3288C-A700-4D59-A8F3-A9B5081D152C}"/>
              </a:ext>
            </a:extLst>
          </p:cNvPr>
          <p:cNvSpPr>
            <a:spLocks noGrp="1"/>
          </p:cNvSpPr>
          <p:nvPr>
            <p:ph type="ftr" sz="quarter" idx="17"/>
          </p:nvPr>
        </p:nvSpPr>
        <p:spPr/>
        <p:txBody>
          <a:bodyPr/>
          <a:lstStyle/>
          <a:p>
            <a:endParaRPr lang="en-GB" dirty="0"/>
          </a:p>
        </p:txBody>
      </p:sp>
      <p:sp>
        <p:nvSpPr>
          <p:cNvPr id="4" name="Plassholder for lysbildenummer 3">
            <a:extLst>
              <a:ext uri="{FF2B5EF4-FFF2-40B4-BE49-F238E27FC236}">
                <a16:creationId xmlns:a16="http://schemas.microsoft.com/office/drawing/2014/main" id="{6C09CF07-BB4C-43C9-A5B0-7087BD60EE6C}"/>
              </a:ext>
            </a:extLst>
          </p:cNvPr>
          <p:cNvSpPr>
            <a:spLocks noGrp="1"/>
          </p:cNvSpPr>
          <p:nvPr>
            <p:ph type="sldNum" sz="quarter" idx="18"/>
          </p:nvPr>
        </p:nvSpPr>
        <p:spPr/>
        <p:txBody>
          <a:bodyPr/>
          <a:lstStyle/>
          <a:p>
            <a:fld id="{45D37B1E-C366-494F-A587-962AD9AABC83}" type="slidenum">
              <a:rPr lang="en-GB" smtClean="0"/>
              <a:pPr/>
              <a:t>43</a:t>
            </a:fld>
            <a:endParaRPr lang="en-GB" dirty="0"/>
          </a:p>
        </p:txBody>
      </p:sp>
    </p:spTree>
    <p:extLst>
      <p:ext uri="{BB962C8B-B14F-4D97-AF65-F5344CB8AC3E}">
        <p14:creationId xmlns:p14="http://schemas.microsoft.com/office/powerpoint/2010/main" val="353980559"/>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28072" b="35288"/>
          <a:stretch/>
        </p:blipFill>
        <p:spPr/>
      </p:pic>
      <p:sp>
        <p:nvSpPr>
          <p:cNvPr id="4" name="Plassholder for dato 3">
            <a:extLst>
              <a:ext uri="{FF2B5EF4-FFF2-40B4-BE49-F238E27FC236}">
                <a16:creationId xmlns:a16="http://schemas.microsoft.com/office/drawing/2014/main" id="{393AF6EC-291E-40F8-AA1E-04319892F8EF}"/>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BE8F2A6B-8BC5-4CFC-914E-3CD77E553934}"/>
              </a:ext>
            </a:extLst>
          </p:cNvPr>
          <p:cNvSpPr>
            <a:spLocks noGrp="1"/>
          </p:cNvSpPr>
          <p:nvPr>
            <p:ph type="sldNum" sz="quarter" idx="16"/>
          </p:nvPr>
        </p:nvSpPr>
        <p:spPr/>
        <p:txBody>
          <a:bodyPr/>
          <a:lstStyle/>
          <a:p>
            <a:fld id="{45D37B1E-C366-494F-A587-962AD9AABC83}" type="slidenum">
              <a:rPr lang="en-GB" smtClean="0"/>
              <a:pPr/>
              <a:t>44</a:t>
            </a:fld>
            <a:endParaRPr lang="en-GB" dirty="0"/>
          </a:p>
        </p:txBody>
      </p:sp>
      <p:pic>
        <p:nvPicPr>
          <p:cNvPr id="9" name="Picture Placeholder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30" y="427606"/>
            <a:ext cx="4349878" cy="4349878"/>
          </a:xfrm>
          <a:prstGeom prst="rect">
            <a:avLst/>
          </a:prstGeom>
          <a:noFill/>
          <a:ln>
            <a:noFill/>
          </a:ln>
        </p:spPr>
      </p:pic>
      <p:sp>
        <p:nvSpPr>
          <p:cNvPr id="12" name="Rectangle 11"/>
          <p:cNvSpPr/>
          <p:nvPr/>
        </p:nvSpPr>
        <p:spPr>
          <a:xfrm>
            <a:off x="519130" y="3467845"/>
            <a:ext cx="4603940" cy="933589"/>
          </a:xfrm>
          <a:prstGeom prst="rect">
            <a:avLst/>
          </a:prstGeom>
        </p:spPr>
        <p:txBody>
          <a:bodyPr wrap="square">
            <a:spAutoFit/>
          </a:bodyPr>
          <a:lstStyle/>
          <a:p>
            <a:pPr>
              <a:lnSpc>
                <a:spcPts val="3200"/>
              </a:lnSpc>
            </a:pPr>
            <a:r>
              <a:rPr lang="en-GB" sz="3200" b="1" i="1" dirty="0">
                <a:solidFill>
                  <a:schemeClr val="accent1"/>
                </a:solidFill>
              </a:rPr>
              <a:t>Human-centric and functional urban design</a:t>
            </a:r>
          </a:p>
        </p:txBody>
      </p:sp>
    </p:spTree>
    <p:extLst>
      <p:ext uri="{BB962C8B-B14F-4D97-AF65-F5344CB8AC3E}">
        <p14:creationId xmlns:p14="http://schemas.microsoft.com/office/powerpoint/2010/main" val="2071025437"/>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692" b="8692"/>
          <a:stretch>
            <a:fillRect/>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p:txBody>
          <a:bodyPr/>
          <a:lstStyle/>
          <a:p>
            <a:r>
              <a:rPr lang="en-GB" dirty="0"/>
              <a:t>Design City</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10" name="Rectangle 9"/>
          <p:cNvSpPr/>
          <p:nvPr/>
        </p:nvSpPr>
        <p:spPr>
          <a:xfrm>
            <a:off x="656569" y="2768600"/>
            <a:ext cx="7979432" cy="3339063"/>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45</a:t>
            </a:fld>
            <a:endParaRPr lang="en-GB" dirty="0"/>
          </a:p>
        </p:txBody>
      </p:sp>
      <p:sp>
        <p:nvSpPr>
          <p:cNvPr id="3" name="Plassholder for tekst 2">
            <a:extLst>
              <a:ext uri="{FF2B5EF4-FFF2-40B4-BE49-F238E27FC236}">
                <a16:creationId xmlns:a16="http://schemas.microsoft.com/office/drawing/2014/main" id="{C641DC1C-B096-48B8-B351-11BE8812849D}"/>
              </a:ext>
            </a:extLst>
          </p:cNvPr>
          <p:cNvSpPr>
            <a:spLocks noGrp="1"/>
          </p:cNvSpPr>
          <p:nvPr>
            <p:ph type="body" sz="quarter" idx="4294967295"/>
          </p:nvPr>
        </p:nvSpPr>
        <p:spPr>
          <a:xfrm>
            <a:off x="935711" y="3026602"/>
            <a:ext cx="3630942" cy="2789997"/>
          </a:xfrm>
        </p:spPr>
        <p:txBody>
          <a:bodyPr/>
          <a:lstStyle/>
          <a:p>
            <a:pPr marL="0" lvl="0" indent="0">
              <a:buNone/>
            </a:pPr>
            <a:r>
              <a:rPr lang="en-GB" sz="1700" b="1" dirty="0">
                <a:solidFill>
                  <a:schemeClr val="bg2"/>
                </a:solidFill>
              </a:rPr>
              <a:t>Nordic architecture and urban design rests on a strong tradition established by designers, such as Alvar Aalto and Eero Saarinen from Finland and Jörn Utzon and Arne Jacobsen from Denmark.</a:t>
            </a:r>
            <a:br>
              <a:rPr lang="en-GB" sz="1700" b="1" dirty="0">
                <a:solidFill>
                  <a:schemeClr val="bg2"/>
                </a:solidFill>
              </a:rPr>
            </a:br>
            <a:endParaRPr lang="en-GB" sz="1700" b="1" dirty="0">
              <a:solidFill>
                <a:schemeClr val="bg2"/>
              </a:solidFill>
            </a:endParaRPr>
          </a:p>
          <a:p>
            <a:pPr marL="0" lvl="0" indent="0">
              <a:buNone/>
            </a:pPr>
            <a:r>
              <a:rPr lang="en-GB" sz="1700" b="1" dirty="0">
                <a:solidFill>
                  <a:schemeClr val="bg2"/>
                </a:solidFill>
              </a:rPr>
              <a:t>Contemporary Nordic architects include Snøhetta, originating in Norway, and Bjarke Ingels Group, originating in Denmark.</a:t>
            </a:r>
            <a:br>
              <a:rPr lang="en-GB" sz="1700" b="1" dirty="0">
                <a:solidFill>
                  <a:schemeClr val="bg2"/>
                </a:solidFill>
              </a:rPr>
            </a:br>
            <a:endParaRPr lang="en-GB" sz="1700" b="1" dirty="0">
              <a:solidFill>
                <a:schemeClr val="bg2"/>
              </a:solidFill>
            </a:endParaRPr>
          </a:p>
        </p:txBody>
      </p:sp>
      <p:sp>
        <p:nvSpPr>
          <p:cNvPr id="7" name="Plassholder for tekst 2">
            <a:extLst>
              <a:ext uri="{FF2B5EF4-FFF2-40B4-BE49-F238E27FC236}">
                <a16:creationId xmlns:a16="http://schemas.microsoft.com/office/drawing/2014/main" id="{C641DC1C-B096-48B8-B351-11BE8812849D}"/>
              </a:ext>
            </a:extLst>
          </p:cNvPr>
          <p:cNvSpPr txBox="1">
            <a:spLocks/>
          </p:cNvSpPr>
          <p:nvPr/>
        </p:nvSpPr>
        <p:spPr>
          <a:xfrm>
            <a:off x="4884564" y="3038633"/>
            <a:ext cx="3485404" cy="2406317"/>
          </a:xfrm>
          <a:prstGeom prst="rect">
            <a:avLst/>
          </a:prstGeom>
        </p:spPr>
        <p:txBody>
          <a:bodyPr vert="horz" lIns="0" tIns="0" rIns="0" bIns="0" rtlCol="0">
            <a:noAutofit/>
          </a:bodyPr>
          <a:lstStyle>
            <a:lvl1pPr marL="594000" indent="-594000" algn="l" defTabSz="914400" rtl="0" eaLnBrk="1" latinLnBrk="0" hangingPunct="1">
              <a:lnSpc>
                <a:spcPct val="100000"/>
              </a:lnSpc>
              <a:spcBef>
                <a:spcPts val="300"/>
              </a:spcBef>
              <a:buFont typeface="Arial" panose="020B0604020202020204" pitchFamily="34" charset="0"/>
              <a:buChar char="―"/>
              <a:defRPr sz="2800" kern="1200">
                <a:solidFill>
                  <a:schemeClr val="tx1"/>
                </a:solidFill>
                <a:latin typeface="+mn-lt"/>
                <a:ea typeface="+mn-ea"/>
                <a:cs typeface="+mn-cs"/>
              </a:defRPr>
            </a:lvl1pPr>
            <a:lvl2pPr marL="846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chemeClr val="tx1"/>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9pPr>
          </a:lstStyle>
          <a:p>
            <a:pPr marL="0" lvl="0" indent="0">
              <a:buNone/>
            </a:pPr>
            <a:r>
              <a:rPr lang="en-GB" sz="1700" b="1" dirty="0">
                <a:solidFill>
                  <a:schemeClr val="bg2"/>
                </a:solidFill>
              </a:rPr>
              <a:t>Nordic countries are renowned for their high craftsmanship in product design, with an attention to detail, quality and use of local materials like wood and metal.</a:t>
            </a:r>
            <a:br>
              <a:rPr lang="en-GB" sz="1700" b="1" dirty="0">
                <a:solidFill>
                  <a:schemeClr val="bg2"/>
                </a:solidFill>
              </a:rPr>
            </a:br>
            <a:endParaRPr lang="en-GB" sz="1700" b="1" dirty="0">
              <a:solidFill>
                <a:schemeClr val="bg2"/>
              </a:solidFill>
            </a:endParaRPr>
          </a:p>
          <a:p>
            <a:pPr marL="0" lvl="0" indent="0">
              <a:buNone/>
            </a:pPr>
            <a:r>
              <a:rPr lang="en-GB" sz="1700" b="1" dirty="0">
                <a:solidFill>
                  <a:schemeClr val="bg2"/>
                </a:solidFill>
              </a:rPr>
              <a:t>Furniture is Denmark’s seventh-biggest export product, with sales of </a:t>
            </a:r>
            <a:r>
              <a:rPr lang="hr-HR" sz="1700" b="1" dirty="0">
                <a:solidFill>
                  <a:schemeClr val="bg2"/>
                </a:solidFill>
              </a:rPr>
              <a:t>USD 2.2b </a:t>
            </a:r>
            <a:r>
              <a:rPr lang="en-GB" sz="1700" b="1" dirty="0">
                <a:solidFill>
                  <a:schemeClr val="bg2"/>
                </a:solidFill>
              </a:rPr>
              <a:t>in 2015.</a:t>
            </a:r>
          </a:p>
          <a:p>
            <a:pPr marL="0" indent="0">
              <a:buNone/>
            </a:pPr>
            <a:endParaRPr lang="en-GB" sz="1700" b="1" dirty="0">
              <a:solidFill>
                <a:schemeClr val="bg2"/>
              </a:solidFill>
            </a:endParaRPr>
          </a:p>
        </p:txBody>
      </p:sp>
      <p:sp>
        <p:nvSpPr>
          <p:cNvPr id="12" name="TextBox 11"/>
          <p:cNvSpPr txBox="1"/>
          <p:nvPr/>
        </p:nvSpPr>
        <p:spPr>
          <a:xfrm rot="5400000">
            <a:off x="11009042" y="1101804"/>
            <a:ext cx="1801639" cy="92333"/>
          </a:xfrm>
          <a:prstGeom prst="rect">
            <a:avLst/>
          </a:prstGeom>
          <a:noFill/>
        </p:spPr>
        <p:txBody>
          <a:bodyPr wrap="square" lIns="0" tIns="0" rIns="0" bIns="0" rtlCol="0">
            <a:spAutoFit/>
          </a:bodyPr>
          <a:lstStyle/>
          <a:p>
            <a:r>
              <a:rPr lang="en-GB" sz="600" dirty="0">
                <a:solidFill>
                  <a:schemeClr val="bg1"/>
                </a:solidFill>
              </a:rPr>
              <a:t>Photo: Bengt Oberger</a:t>
            </a:r>
          </a:p>
        </p:txBody>
      </p:sp>
      <p:sp>
        <p:nvSpPr>
          <p:cNvPr id="11" name="Plassholder for bunntekst 4">
            <a:extLst>
              <a:ext uri="{FF2B5EF4-FFF2-40B4-BE49-F238E27FC236}">
                <a16:creationId xmlns:a16="http://schemas.microsoft.com/office/drawing/2014/main" id="{954D5F84-06FE-46BD-9B35-B549B0AA4916}"/>
              </a:ext>
            </a:extLst>
          </p:cNvPr>
          <p:cNvSpPr txBox="1">
            <a:spLocks/>
          </p:cNvSpPr>
          <p:nvPr/>
        </p:nvSpPr>
        <p:spPr>
          <a:xfrm>
            <a:off x="656568" y="6286760"/>
            <a:ext cx="9711321" cy="309602"/>
          </a:xfrm>
          <a:prstGeom prst="rect">
            <a:avLst/>
          </a:prstGeom>
        </p:spPr>
        <p:txBody>
          <a:bodyPr vert="horz" lIns="0" tIns="0" rIns="0" bIns="0" rtlCol="0" anchor="b" anchorCtr="0">
            <a:noAutofit/>
          </a:bodyPr>
          <a:lstStyle>
            <a:defPPr>
              <a:defRPr lang="en-US"/>
            </a:defPPr>
            <a:lvl1pPr marL="0" algn="l" defTabSz="914400" rtl="0" eaLnBrk="1" latinLnBrk="0" hangingPunct="1">
              <a:defRPr sz="950" kern="1200">
                <a:solidFill>
                  <a:srgbClr val="F4294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bg2"/>
                </a:solidFill>
              </a:rPr>
              <a:t>1-3. Borges, Luciane Aguiar et al. (2017): ”White Paper on Nordic Sustainable Cities”. Stockholm: Nordregio, pp. 53</a:t>
            </a:r>
          </a:p>
          <a:p>
            <a:r>
              <a:rPr lang="en-GB" sz="1000" dirty="0">
                <a:solidFill>
                  <a:schemeClr val="bg2"/>
                </a:solidFill>
              </a:rPr>
              <a:t>4. Walker, Owen (2017): ”Making a fortune out of Scandinavian cool” in ft.com</a:t>
            </a:r>
          </a:p>
        </p:txBody>
      </p:sp>
    </p:spTree>
    <p:extLst>
      <p:ext uri="{BB962C8B-B14F-4D97-AF65-F5344CB8AC3E}">
        <p14:creationId xmlns:p14="http://schemas.microsoft.com/office/powerpoint/2010/main" val="1705478090"/>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9"/>
          </p:nvPr>
        </p:nvPicPr>
        <p:blipFill rotWithShape="1">
          <a:blip r:embed="rId3"/>
          <a:srcRect l="25536" r="7632"/>
          <a:stretch/>
        </p:blipFill>
        <p:spPr>
          <a:prstGeom prst="rect">
            <a:avLst/>
          </a:prstGeom>
        </p:spPr>
      </p:pic>
      <p:sp>
        <p:nvSpPr>
          <p:cNvPr id="14" name="Titel 13"/>
          <p:cNvSpPr>
            <a:spLocks noGrp="1"/>
          </p:cNvSpPr>
          <p:nvPr>
            <p:ph type="title"/>
          </p:nvPr>
        </p:nvSpPr>
        <p:spPr>
          <a:xfrm>
            <a:off x="656568" y="391028"/>
            <a:ext cx="5086955" cy="2075725"/>
          </a:xfrm>
        </p:spPr>
        <p:txBody>
          <a:bodyPr/>
          <a:lstStyle/>
          <a:p>
            <a:r>
              <a:rPr lang="en-GB" dirty="0"/>
              <a:t>Case story: </a:t>
            </a:r>
            <a:br>
              <a:rPr lang="en-GB" dirty="0"/>
            </a:br>
            <a:r>
              <a:rPr lang="en-GB" dirty="0"/>
              <a:t>Copenhagen, Denmark</a:t>
            </a:r>
          </a:p>
        </p:txBody>
      </p:sp>
      <p:sp>
        <p:nvSpPr>
          <p:cNvPr id="15" name="Pladsholder til tekst 14"/>
          <p:cNvSpPr>
            <a:spLocks noGrp="1"/>
          </p:cNvSpPr>
          <p:nvPr>
            <p:ph type="body" sz="quarter" idx="15"/>
          </p:nvPr>
        </p:nvSpPr>
        <p:spPr>
          <a:xfrm>
            <a:off x="693738" y="2914720"/>
            <a:ext cx="5050653" cy="3532187"/>
          </a:xfrm>
        </p:spPr>
        <p:txBody>
          <a:bodyPr/>
          <a:lstStyle/>
          <a:p>
            <a:pPr marL="0" indent="0">
              <a:buNone/>
            </a:pPr>
            <a:r>
              <a:rPr lang="en-GB" sz="2000" b="1" dirty="0"/>
              <a:t>Taking inspiration from the Swedish</a:t>
            </a:r>
          </a:p>
          <a:p>
            <a:pPr marL="0" indent="0">
              <a:buNone/>
            </a:pPr>
            <a:r>
              <a:rPr lang="en-GB" sz="2000" b="1" dirty="0"/>
              <a:t>landscape, the space between SEB</a:t>
            </a:r>
          </a:p>
          <a:p>
            <a:pPr marL="0" indent="0">
              <a:buNone/>
            </a:pPr>
            <a:r>
              <a:rPr lang="en-GB" sz="2000" b="1" dirty="0"/>
              <a:t>Banks’ two buildings in Copenhagen has</a:t>
            </a:r>
          </a:p>
          <a:p>
            <a:pPr marL="0" indent="0">
              <a:buNone/>
            </a:pPr>
            <a:r>
              <a:rPr lang="en-GB" sz="2000" b="1" dirty="0"/>
              <a:t>been transformed into a multifunctional</a:t>
            </a:r>
          </a:p>
          <a:p>
            <a:pPr marL="0" indent="0">
              <a:buNone/>
            </a:pPr>
            <a:r>
              <a:rPr lang="en-GB" sz="2000" b="1" dirty="0"/>
              <a:t>urban space. Rising from street level,</a:t>
            </a:r>
          </a:p>
          <a:p>
            <a:pPr marL="0" indent="0">
              <a:buNone/>
            </a:pPr>
            <a:r>
              <a:rPr lang="en-GB" sz="2000" b="1" dirty="0"/>
              <a:t>the park area uses trees, grasses, ferns</a:t>
            </a:r>
          </a:p>
          <a:p>
            <a:pPr marL="0" indent="0">
              <a:buNone/>
            </a:pPr>
            <a:r>
              <a:rPr lang="en-GB" sz="2000" b="1" dirty="0"/>
              <a:t>and mosses to create a ‘Nordic’ feel while encouraging recreation, even providing skateboard-friendly slopes and ledges.</a:t>
            </a:r>
          </a:p>
        </p:txBody>
      </p:sp>
      <p:sp>
        <p:nvSpPr>
          <p:cNvPr id="2" name="Plassholder for dato 1">
            <a:extLst>
              <a:ext uri="{FF2B5EF4-FFF2-40B4-BE49-F238E27FC236}">
                <a16:creationId xmlns:a16="http://schemas.microsoft.com/office/drawing/2014/main" id="{A780C2BB-3EC2-4DD9-A0F1-BEF7B21D4735}"/>
              </a:ext>
            </a:extLst>
          </p:cNvPr>
          <p:cNvSpPr>
            <a:spLocks noGrp="1"/>
          </p:cNvSpPr>
          <p:nvPr>
            <p:ph type="dt" sz="half" idx="16"/>
          </p:nvPr>
        </p:nvSpPr>
        <p:spPr/>
        <p:txBody>
          <a:bodyPr/>
          <a:lstStyle/>
          <a:p>
            <a:r>
              <a:rPr lang="en-GB" dirty="0"/>
              <a:t>2017-04-06</a:t>
            </a:r>
          </a:p>
        </p:txBody>
      </p:sp>
      <p:sp>
        <p:nvSpPr>
          <p:cNvPr id="3" name="Plassholder for bunntekst 2">
            <a:extLst>
              <a:ext uri="{FF2B5EF4-FFF2-40B4-BE49-F238E27FC236}">
                <a16:creationId xmlns:a16="http://schemas.microsoft.com/office/drawing/2014/main" id="{78E3288C-A700-4D59-A8F3-A9B5081D152C}"/>
              </a:ext>
            </a:extLst>
          </p:cNvPr>
          <p:cNvSpPr>
            <a:spLocks noGrp="1"/>
          </p:cNvSpPr>
          <p:nvPr>
            <p:ph type="ftr" sz="quarter" idx="17"/>
          </p:nvPr>
        </p:nvSpPr>
        <p:spPr/>
        <p:txBody>
          <a:bodyPr/>
          <a:lstStyle/>
          <a:p>
            <a:endParaRPr lang="en-GB" dirty="0"/>
          </a:p>
        </p:txBody>
      </p:sp>
      <p:sp>
        <p:nvSpPr>
          <p:cNvPr id="4" name="Plassholder for lysbildenummer 3">
            <a:extLst>
              <a:ext uri="{FF2B5EF4-FFF2-40B4-BE49-F238E27FC236}">
                <a16:creationId xmlns:a16="http://schemas.microsoft.com/office/drawing/2014/main" id="{6C09CF07-BB4C-43C9-A5B0-7087BD60EE6C}"/>
              </a:ext>
            </a:extLst>
          </p:cNvPr>
          <p:cNvSpPr>
            <a:spLocks noGrp="1"/>
          </p:cNvSpPr>
          <p:nvPr>
            <p:ph type="sldNum" sz="quarter" idx="18"/>
          </p:nvPr>
        </p:nvSpPr>
        <p:spPr/>
        <p:txBody>
          <a:bodyPr/>
          <a:lstStyle/>
          <a:p>
            <a:fld id="{45D37B1E-C366-494F-A587-962AD9AABC83}" type="slidenum">
              <a:rPr lang="en-GB" smtClean="0"/>
              <a:pPr/>
              <a:t>46</a:t>
            </a:fld>
            <a:endParaRPr lang="en-GB" dirty="0"/>
          </a:p>
        </p:txBody>
      </p:sp>
    </p:spTree>
    <p:extLst>
      <p:ext uri="{BB962C8B-B14F-4D97-AF65-F5344CB8AC3E}">
        <p14:creationId xmlns:p14="http://schemas.microsoft.com/office/powerpoint/2010/main" val="309846855"/>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7629" t="26805" r="230" b="13596"/>
          <a:stretch/>
        </p:blipFill>
        <p:spPr>
          <a:xfrm>
            <a:off x="162000" y="162000"/>
            <a:ext cx="11865600" cy="6534000"/>
          </a:xfrm>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a:xfrm>
            <a:off x="5674724" y="630160"/>
            <a:ext cx="9103659" cy="792654"/>
          </a:xfrm>
        </p:spPr>
        <p:txBody>
          <a:bodyPr/>
          <a:lstStyle/>
          <a:p>
            <a:r>
              <a:rPr lang="en-GB" sz="6000" dirty="0"/>
              <a:t>The Nordic Cities </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5</a:t>
            </a:fld>
            <a:endParaRPr lang="en-GB" dirty="0"/>
          </a:p>
        </p:txBody>
      </p:sp>
      <p:sp>
        <p:nvSpPr>
          <p:cNvPr id="7" name="Pladsholder til tekst 6"/>
          <p:cNvSpPr>
            <a:spLocks noGrp="1"/>
          </p:cNvSpPr>
          <p:nvPr>
            <p:ph type="body" sz="quarter" idx="4294967295"/>
          </p:nvPr>
        </p:nvSpPr>
        <p:spPr>
          <a:xfrm>
            <a:off x="5774471" y="1496932"/>
            <a:ext cx="5058088" cy="1415551"/>
          </a:xfrm>
        </p:spPr>
        <p:txBody>
          <a:bodyPr/>
          <a:lstStyle/>
          <a:p>
            <a:pPr marL="0" indent="0">
              <a:buNone/>
            </a:pPr>
            <a:r>
              <a:rPr lang="en-GB" sz="2800" b="1" i="1" dirty="0">
                <a:solidFill>
                  <a:schemeClr val="accent1"/>
                </a:solidFill>
              </a:rPr>
              <a:t>Nordic cities are sustainable, </a:t>
            </a:r>
          </a:p>
          <a:p>
            <a:pPr marL="0" indent="0">
              <a:buNone/>
            </a:pPr>
            <a:r>
              <a:rPr lang="en-GB" sz="2800" b="1" i="1" dirty="0">
                <a:solidFill>
                  <a:schemeClr val="accent1"/>
                </a:solidFill>
              </a:rPr>
              <a:t>smart and liveable</a:t>
            </a:r>
          </a:p>
          <a:p>
            <a:pPr marL="0" indent="0">
              <a:buNone/>
            </a:pPr>
            <a:endParaRPr lang="en-GB" sz="2800" b="1" dirty="0">
              <a:solidFill>
                <a:schemeClr val="accent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738" y="6156325"/>
            <a:ext cx="376436" cy="376436"/>
          </a:xfrm>
          <a:prstGeom prst="rect">
            <a:avLst/>
          </a:prstGeom>
        </p:spPr>
      </p:pic>
    </p:spTree>
    <p:extLst>
      <p:ext uri="{BB962C8B-B14F-4D97-AF65-F5344CB8AC3E}">
        <p14:creationId xmlns:p14="http://schemas.microsoft.com/office/powerpoint/2010/main" val="2488285478"/>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14688" r="6624" b="8064"/>
          <a:stretch/>
        </p:blipFill>
        <p:spPr>
          <a:xfrm>
            <a:off x="162000" y="162000"/>
            <a:ext cx="11865600" cy="6534000"/>
          </a:xfrm>
        </p:spPr>
      </p:pic>
      <p:sp>
        <p:nvSpPr>
          <p:cNvPr id="4" name="Date Placeholder 3"/>
          <p:cNvSpPr>
            <a:spLocks noGrp="1"/>
          </p:cNvSpPr>
          <p:nvPr>
            <p:ph type="dt" sz="half" idx="10"/>
          </p:nvPr>
        </p:nvSpPr>
        <p:spPr/>
        <p:txBody>
          <a:bodyPr/>
          <a:lstStyle/>
          <a:p>
            <a:r>
              <a:rPr lang="sv-SE"/>
              <a:t>2017-04-06</a:t>
            </a:r>
            <a:endParaRPr lang="sv-SE" dirty="0"/>
          </a:p>
        </p:txBody>
      </p:sp>
      <p:sp>
        <p:nvSpPr>
          <p:cNvPr id="6" name="Slide Number Placeholder 5"/>
          <p:cNvSpPr>
            <a:spLocks noGrp="1"/>
          </p:cNvSpPr>
          <p:nvPr>
            <p:ph type="sldNum" sz="quarter" idx="12"/>
          </p:nvPr>
        </p:nvSpPr>
        <p:spPr/>
        <p:txBody>
          <a:bodyPr/>
          <a:lstStyle/>
          <a:p>
            <a:fld id="{45D37B1E-C366-494F-A587-962AD9AABC83}" type="slidenum">
              <a:rPr lang="sv-SE" smtClean="0"/>
              <a:pPr/>
              <a:t>6</a:t>
            </a:fld>
            <a:endParaRPr lang="sv-SE" dirty="0"/>
          </a:p>
        </p:txBody>
      </p:sp>
      <p:sp>
        <p:nvSpPr>
          <p:cNvPr id="20" name="Text Placeholder 19"/>
          <p:cNvSpPr>
            <a:spLocks noGrp="1"/>
          </p:cNvSpPr>
          <p:nvPr>
            <p:ph type="body" sz="quarter" idx="14"/>
          </p:nvPr>
        </p:nvSpPr>
        <p:spPr/>
        <p:txBody>
          <a:bodyPr/>
          <a:lstStyle/>
          <a:p>
            <a:endParaRPr lang="en-US"/>
          </a:p>
        </p:txBody>
      </p:sp>
      <p:sp>
        <p:nvSpPr>
          <p:cNvPr id="14" name="Rectangle 13"/>
          <p:cNvSpPr/>
          <p:nvPr/>
        </p:nvSpPr>
        <p:spPr>
          <a:xfrm>
            <a:off x="699434" y="745587"/>
            <a:ext cx="5462215" cy="4009294"/>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2200" dirty="0" err="1">
              <a:solidFill>
                <a:schemeClr val="tx1"/>
              </a:solidFill>
            </a:endParaRPr>
          </a:p>
        </p:txBody>
      </p:sp>
      <p:sp>
        <p:nvSpPr>
          <p:cNvPr id="11" name="Rectangle 10"/>
          <p:cNvSpPr/>
          <p:nvPr/>
        </p:nvSpPr>
        <p:spPr>
          <a:xfrm>
            <a:off x="945098" y="960102"/>
            <a:ext cx="5706533" cy="3600986"/>
          </a:xfrm>
          <a:prstGeom prst="rect">
            <a:avLst/>
          </a:prstGeom>
        </p:spPr>
        <p:txBody>
          <a:bodyPr wrap="square">
            <a:spAutoFit/>
          </a:bodyPr>
          <a:lstStyle/>
          <a:p>
            <a:r>
              <a:rPr lang="en-US" sz="2800" b="1" i="1" dirty="0">
                <a:solidFill>
                  <a:schemeClr val="bg2"/>
                </a:solidFill>
              </a:rPr>
              <a:t>“We know that the creation of a</a:t>
            </a:r>
          </a:p>
          <a:p>
            <a:r>
              <a:rPr lang="en-US" sz="2800" b="1" i="1" dirty="0">
                <a:solidFill>
                  <a:schemeClr val="bg2"/>
                </a:solidFill>
              </a:rPr>
              <a:t>sustainable society will always</a:t>
            </a:r>
          </a:p>
          <a:p>
            <a:r>
              <a:rPr lang="en-US" sz="2800" b="1" i="1" dirty="0">
                <a:solidFill>
                  <a:schemeClr val="bg2"/>
                </a:solidFill>
              </a:rPr>
              <a:t>be a complex process. There is</a:t>
            </a:r>
          </a:p>
          <a:p>
            <a:r>
              <a:rPr lang="en-US" sz="2800" b="1" i="1" dirty="0">
                <a:solidFill>
                  <a:schemeClr val="bg2"/>
                </a:solidFill>
              </a:rPr>
              <a:t>no single solution but rather</a:t>
            </a:r>
          </a:p>
          <a:p>
            <a:r>
              <a:rPr lang="en-US" sz="2800" b="1" i="1" dirty="0">
                <a:solidFill>
                  <a:schemeClr val="bg2"/>
                </a:solidFill>
              </a:rPr>
              <a:t>thousands of small steps that</a:t>
            </a:r>
          </a:p>
          <a:p>
            <a:r>
              <a:rPr lang="en-US" sz="2800" b="1" i="1" dirty="0">
                <a:solidFill>
                  <a:schemeClr val="bg2"/>
                </a:solidFill>
              </a:rPr>
              <a:t>need to be taken.”</a:t>
            </a:r>
          </a:p>
          <a:p>
            <a:endParaRPr lang="en-US" sz="2000" b="1" i="1" dirty="0">
              <a:solidFill>
                <a:schemeClr val="bg2"/>
              </a:solidFill>
              <a:effectLst/>
            </a:endParaRPr>
          </a:p>
          <a:p>
            <a:r>
              <a:rPr lang="en-US" sz="2000" b="1" dirty="0">
                <a:solidFill>
                  <a:schemeClr val="bg2"/>
                </a:solidFill>
              </a:rPr>
              <a:t>Stefan </a:t>
            </a:r>
            <a:r>
              <a:rPr lang="en-US" sz="2000" b="1" dirty="0" err="1">
                <a:solidFill>
                  <a:schemeClr val="bg2"/>
                </a:solidFill>
              </a:rPr>
              <a:t>Lövfen</a:t>
            </a:r>
            <a:endParaRPr lang="en-US" sz="2000" b="1" dirty="0">
              <a:solidFill>
                <a:schemeClr val="bg2"/>
              </a:solidFill>
            </a:endParaRPr>
          </a:p>
          <a:p>
            <a:r>
              <a:rPr lang="en-US" sz="2000" b="1" dirty="0">
                <a:solidFill>
                  <a:schemeClr val="bg2"/>
                </a:solidFill>
              </a:rPr>
              <a:t>Prime Minister of Sweden</a:t>
            </a:r>
          </a:p>
        </p:txBody>
      </p:sp>
    </p:spTree>
    <p:extLst>
      <p:ext uri="{BB962C8B-B14F-4D97-AF65-F5344CB8AC3E}">
        <p14:creationId xmlns:p14="http://schemas.microsoft.com/office/powerpoint/2010/main" val="1818834910"/>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8682" b="8682"/>
          <a:stretch/>
        </p:blipFill>
        <p:spPr/>
      </p:pic>
      <p:sp>
        <p:nvSpPr>
          <p:cNvPr id="4" name="Plassholder for dato 3">
            <a:extLst>
              <a:ext uri="{FF2B5EF4-FFF2-40B4-BE49-F238E27FC236}">
                <a16:creationId xmlns:a16="http://schemas.microsoft.com/office/drawing/2014/main" id="{393AF6EC-291E-40F8-AA1E-04319892F8EF}"/>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BE8F2A6B-8BC5-4CFC-914E-3CD77E553934}"/>
              </a:ext>
            </a:extLst>
          </p:cNvPr>
          <p:cNvSpPr>
            <a:spLocks noGrp="1"/>
          </p:cNvSpPr>
          <p:nvPr>
            <p:ph type="sldNum" sz="quarter" idx="16"/>
          </p:nvPr>
        </p:nvSpPr>
        <p:spPr/>
        <p:txBody>
          <a:bodyPr/>
          <a:lstStyle/>
          <a:p>
            <a:fld id="{45D37B1E-C366-494F-A587-962AD9AABC83}" type="slidenum">
              <a:rPr lang="en-GB" smtClean="0"/>
              <a:pPr/>
              <a:t>7</a:t>
            </a:fld>
            <a:endParaRPr lang="en-GB" dirty="0"/>
          </a:p>
        </p:txBody>
      </p:sp>
      <p:pic>
        <p:nvPicPr>
          <p:cNvPr id="10" name="Picture Placeholder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30" y="427606"/>
            <a:ext cx="4349878" cy="4349878"/>
          </a:xfrm>
          <a:prstGeom prst="rect">
            <a:avLst/>
          </a:prstGeom>
          <a:noFill/>
          <a:ln>
            <a:noFill/>
          </a:ln>
        </p:spPr>
      </p:pic>
      <p:sp>
        <p:nvSpPr>
          <p:cNvPr id="2" name="Rectangle 1"/>
          <p:cNvSpPr/>
          <p:nvPr/>
        </p:nvSpPr>
        <p:spPr>
          <a:xfrm>
            <a:off x="433026" y="3482874"/>
            <a:ext cx="3920314" cy="933589"/>
          </a:xfrm>
          <a:prstGeom prst="rect">
            <a:avLst/>
          </a:prstGeom>
        </p:spPr>
        <p:txBody>
          <a:bodyPr wrap="square">
            <a:spAutoFit/>
          </a:bodyPr>
          <a:lstStyle/>
          <a:p>
            <a:pPr>
              <a:lnSpc>
                <a:spcPts val="3200"/>
              </a:lnSpc>
            </a:pPr>
            <a:r>
              <a:rPr lang="en-GB" sz="3200" b="1" i="1" dirty="0">
                <a:solidFill>
                  <a:schemeClr val="accent1"/>
                </a:solidFill>
              </a:rPr>
              <a:t>Cities made for and by the people</a:t>
            </a:r>
          </a:p>
        </p:txBody>
      </p:sp>
    </p:spTree>
    <p:extLst>
      <p:ext uri="{BB962C8B-B14F-4D97-AF65-F5344CB8AC3E}">
        <p14:creationId xmlns:p14="http://schemas.microsoft.com/office/powerpoint/2010/main" val="1439984884"/>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490" r="16490"/>
          <a:stretch>
            <a:fillRect/>
          </a:stretch>
        </p:blipFill>
        <p:spPr/>
      </p:pic>
      <p:sp>
        <p:nvSpPr>
          <p:cNvPr id="2" name="Tittel 1">
            <a:extLst>
              <a:ext uri="{FF2B5EF4-FFF2-40B4-BE49-F238E27FC236}">
                <a16:creationId xmlns:a16="http://schemas.microsoft.com/office/drawing/2014/main" id="{7AE86010-D378-4F5C-A390-9497110E6615}"/>
              </a:ext>
            </a:extLst>
          </p:cNvPr>
          <p:cNvSpPr>
            <a:spLocks noGrp="1"/>
          </p:cNvSpPr>
          <p:nvPr>
            <p:ph type="title"/>
          </p:nvPr>
        </p:nvSpPr>
        <p:spPr/>
        <p:txBody>
          <a:bodyPr/>
          <a:lstStyle/>
          <a:p>
            <a:r>
              <a:rPr lang="en-GB" dirty="0"/>
              <a:t>Inclusive City</a:t>
            </a:r>
          </a:p>
        </p:txBody>
      </p:sp>
      <p:sp>
        <p:nvSpPr>
          <p:cNvPr id="4" name="Plassholder for dato 3">
            <a:extLst>
              <a:ext uri="{FF2B5EF4-FFF2-40B4-BE49-F238E27FC236}">
                <a16:creationId xmlns:a16="http://schemas.microsoft.com/office/drawing/2014/main" id="{C611C354-5046-4B97-BE06-FF2FE773FE58}"/>
              </a:ext>
            </a:extLst>
          </p:cNvPr>
          <p:cNvSpPr>
            <a:spLocks noGrp="1"/>
          </p:cNvSpPr>
          <p:nvPr>
            <p:ph type="dt" sz="half" idx="14"/>
          </p:nvPr>
        </p:nvSpPr>
        <p:spPr/>
        <p:txBody>
          <a:bodyPr/>
          <a:lstStyle/>
          <a:p>
            <a:r>
              <a:rPr lang="en-GB" dirty="0"/>
              <a:t>2017-04-06</a:t>
            </a:r>
          </a:p>
        </p:txBody>
      </p:sp>
      <p:sp>
        <p:nvSpPr>
          <p:cNvPr id="6" name="Plassholder for lysbildenummer 5">
            <a:extLst>
              <a:ext uri="{FF2B5EF4-FFF2-40B4-BE49-F238E27FC236}">
                <a16:creationId xmlns:a16="http://schemas.microsoft.com/office/drawing/2014/main" id="{DF1229FE-3EE6-4871-9278-1BAB00D03B30}"/>
              </a:ext>
            </a:extLst>
          </p:cNvPr>
          <p:cNvSpPr>
            <a:spLocks noGrp="1"/>
          </p:cNvSpPr>
          <p:nvPr>
            <p:ph type="sldNum" sz="quarter" idx="16"/>
          </p:nvPr>
        </p:nvSpPr>
        <p:spPr/>
        <p:txBody>
          <a:bodyPr/>
          <a:lstStyle/>
          <a:p>
            <a:fld id="{45D37B1E-C366-494F-A587-962AD9AABC83}" type="slidenum">
              <a:rPr lang="en-GB" smtClean="0"/>
              <a:pPr/>
              <a:t>8</a:t>
            </a:fld>
            <a:endParaRPr lang="en-GB" dirty="0"/>
          </a:p>
        </p:txBody>
      </p:sp>
      <p:sp>
        <p:nvSpPr>
          <p:cNvPr id="10" name="Rectangle 9"/>
          <p:cNvSpPr/>
          <p:nvPr/>
        </p:nvSpPr>
        <p:spPr>
          <a:xfrm>
            <a:off x="656569" y="2705099"/>
            <a:ext cx="4639331" cy="3402563"/>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11" name="Plassholder for tekst 2">
            <a:extLst>
              <a:ext uri="{FF2B5EF4-FFF2-40B4-BE49-F238E27FC236}">
                <a16:creationId xmlns:a16="http://schemas.microsoft.com/office/drawing/2014/main" id="{C641DC1C-B096-48B8-B351-11BE8812849D}"/>
              </a:ext>
            </a:extLst>
          </p:cNvPr>
          <p:cNvSpPr txBox="1">
            <a:spLocks/>
          </p:cNvSpPr>
          <p:nvPr/>
        </p:nvSpPr>
        <p:spPr>
          <a:xfrm>
            <a:off x="940811" y="2934997"/>
            <a:ext cx="4101089" cy="2856204"/>
          </a:xfrm>
          <a:prstGeom prst="rect">
            <a:avLst/>
          </a:prstGeom>
        </p:spPr>
        <p:txBody>
          <a:bodyPr vert="horz" lIns="0" tIns="0" rIns="0" bIns="0" rtlCol="0">
            <a:noAutofit/>
          </a:bodyPr>
          <a:lstStyle>
            <a:lvl1pPr marL="594000" indent="-594000" algn="l" defTabSz="914400" rtl="0" eaLnBrk="1" latinLnBrk="0" hangingPunct="1">
              <a:lnSpc>
                <a:spcPct val="100000"/>
              </a:lnSpc>
              <a:spcBef>
                <a:spcPts val="300"/>
              </a:spcBef>
              <a:buFont typeface="Arial" panose="020B0604020202020204" pitchFamily="34" charset="0"/>
              <a:buChar char="―"/>
              <a:defRPr sz="2800" kern="1200">
                <a:solidFill>
                  <a:schemeClr val="tx1"/>
                </a:solidFill>
                <a:latin typeface="+mn-lt"/>
                <a:ea typeface="+mn-ea"/>
                <a:cs typeface="+mn-cs"/>
              </a:defRPr>
            </a:lvl1pPr>
            <a:lvl2pPr marL="846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chemeClr val="tx1"/>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GB" sz="1700" b="1" dirty="0">
                <a:solidFill>
                  <a:schemeClr val="bg2"/>
                </a:solidFill>
              </a:rPr>
              <a:t>Gothenburg, in Sweden, is experimenting with new methods of rent control on newly built apartments in the large Frihamnen brownfield development project.</a:t>
            </a:r>
            <a:br>
              <a:rPr lang="en-GB" sz="1700" b="1" dirty="0">
                <a:solidFill>
                  <a:schemeClr val="bg2"/>
                </a:solidFill>
              </a:rPr>
            </a:br>
            <a:endParaRPr lang="en-GB" sz="1700" b="1" dirty="0">
              <a:solidFill>
                <a:schemeClr val="bg2"/>
              </a:solidFill>
            </a:endParaRPr>
          </a:p>
          <a:p>
            <a:pPr marL="0" indent="0">
              <a:buNone/>
            </a:pPr>
            <a:r>
              <a:rPr lang="en-GB" sz="1700" b="1" dirty="0">
                <a:solidFill>
                  <a:schemeClr val="bg2"/>
                </a:solidFill>
              </a:rPr>
              <a:t>Copenhagen has initiated campaigns to increase public support for wind energy. The campaign efforts have reduced resistance against wind turbines in the city, and paved the way for building more than 100 new and off-shore wind turbines by 2025. </a:t>
            </a:r>
          </a:p>
        </p:txBody>
      </p:sp>
      <p:sp>
        <p:nvSpPr>
          <p:cNvPr id="8" name="Footer Placeholder 4"/>
          <p:cNvSpPr>
            <a:spLocks noGrp="1"/>
          </p:cNvSpPr>
          <p:nvPr>
            <p:ph type="ftr" sz="quarter" idx="15"/>
          </p:nvPr>
        </p:nvSpPr>
        <p:spPr>
          <a:xfrm>
            <a:off x="656568" y="6280484"/>
            <a:ext cx="8241715" cy="320707"/>
          </a:xfrm>
        </p:spPr>
        <p:txBody>
          <a:bodyPr/>
          <a:lstStyle/>
          <a:p>
            <a:r>
              <a:rPr lang="en-US" sz="1000" dirty="0">
                <a:solidFill>
                  <a:schemeClr val="bg2"/>
                </a:solidFill>
              </a:rPr>
              <a:t>1. Borges, </a:t>
            </a:r>
            <a:r>
              <a:rPr lang="en-US" sz="1000" dirty="0" err="1">
                <a:solidFill>
                  <a:schemeClr val="bg2"/>
                </a:solidFill>
              </a:rPr>
              <a:t>Luciane</a:t>
            </a:r>
            <a:r>
              <a:rPr lang="en-US" sz="1000" dirty="0">
                <a:solidFill>
                  <a:schemeClr val="bg2"/>
                </a:solidFill>
              </a:rPr>
              <a:t> </a:t>
            </a:r>
            <a:r>
              <a:rPr lang="en-US" sz="1000" dirty="0" err="1">
                <a:solidFill>
                  <a:schemeClr val="bg2"/>
                </a:solidFill>
              </a:rPr>
              <a:t>Aguiar</a:t>
            </a:r>
            <a:r>
              <a:rPr lang="en-US" sz="1000" dirty="0">
                <a:solidFill>
                  <a:schemeClr val="bg2"/>
                </a:solidFill>
              </a:rPr>
              <a:t> et al. (2017): ”White Paper on Nordic Sustainable Cities”. Stockholm: </a:t>
            </a:r>
            <a:r>
              <a:rPr lang="en-US" sz="1000" dirty="0" err="1">
                <a:solidFill>
                  <a:schemeClr val="bg2"/>
                </a:solidFill>
              </a:rPr>
              <a:t>Nordregio</a:t>
            </a:r>
            <a:r>
              <a:rPr lang="en-US" sz="1000" dirty="0">
                <a:solidFill>
                  <a:schemeClr val="bg2"/>
                </a:solidFill>
              </a:rPr>
              <a:t>, pp. 28-30</a:t>
            </a:r>
          </a:p>
          <a:p>
            <a:r>
              <a:rPr lang="en-US" sz="1000" dirty="0">
                <a:solidFill>
                  <a:schemeClr val="bg2"/>
                </a:solidFill>
              </a:rPr>
              <a:t>2. </a:t>
            </a:r>
            <a:r>
              <a:rPr lang="en-US" sz="1000" dirty="0" err="1">
                <a:solidFill>
                  <a:schemeClr val="bg2"/>
                </a:solidFill>
              </a:rPr>
              <a:t>Stateofgreen.com</a:t>
            </a:r>
            <a:r>
              <a:rPr lang="en-US" sz="1000" dirty="0">
                <a:solidFill>
                  <a:schemeClr val="bg2"/>
                </a:solidFill>
              </a:rPr>
              <a:t> </a:t>
            </a:r>
          </a:p>
        </p:txBody>
      </p:sp>
    </p:spTree>
    <p:extLst>
      <p:ext uri="{BB962C8B-B14F-4D97-AF65-F5344CB8AC3E}">
        <p14:creationId xmlns:p14="http://schemas.microsoft.com/office/powerpoint/2010/main" val="3018269776"/>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8697" b="8697"/>
          <a:stretch>
            <a:fillRect/>
          </a:stretch>
        </p:blipFill>
        <p:spPr/>
      </p:pic>
      <p:sp>
        <p:nvSpPr>
          <p:cNvPr id="7" name="Title 6"/>
          <p:cNvSpPr>
            <a:spLocks noGrp="1"/>
          </p:cNvSpPr>
          <p:nvPr>
            <p:ph type="title"/>
          </p:nvPr>
        </p:nvSpPr>
        <p:spPr/>
        <p:txBody>
          <a:bodyPr/>
          <a:lstStyle/>
          <a:p>
            <a:r>
              <a:rPr lang="en-GB" dirty="0"/>
              <a:t>Inclusive City</a:t>
            </a:r>
          </a:p>
        </p:txBody>
      </p:sp>
      <p:sp>
        <p:nvSpPr>
          <p:cNvPr id="4" name="Date Placeholder 3"/>
          <p:cNvSpPr>
            <a:spLocks noGrp="1"/>
          </p:cNvSpPr>
          <p:nvPr>
            <p:ph type="dt" sz="half" idx="14"/>
          </p:nvPr>
        </p:nvSpPr>
        <p:spPr/>
        <p:txBody>
          <a:bodyPr/>
          <a:lstStyle/>
          <a:p>
            <a:r>
              <a:rPr lang="en-GB" dirty="0"/>
              <a:t>2017-04-06</a:t>
            </a:r>
          </a:p>
        </p:txBody>
      </p:sp>
      <p:sp>
        <p:nvSpPr>
          <p:cNvPr id="5" name="Footer Placeholder 4"/>
          <p:cNvSpPr>
            <a:spLocks noGrp="1"/>
          </p:cNvSpPr>
          <p:nvPr>
            <p:ph type="ftr" sz="quarter" idx="15"/>
          </p:nvPr>
        </p:nvSpPr>
        <p:spPr>
          <a:xfrm>
            <a:off x="656568" y="6416677"/>
            <a:ext cx="8241715" cy="184514"/>
          </a:xfrm>
        </p:spPr>
        <p:txBody>
          <a:bodyPr/>
          <a:lstStyle/>
          <a:p>
            <a:r>
              <a:rPr lang="en-GB" sz="1000" dirty="0">
                <a:solidFill>
                  <a:schemeClr val="bg2"/>
                </a:solidFill>
              </a:rPr>
              <a:t>1-4. Borges, Luciane Aguiar et al. (2017): ”White Paper on Nordic Sustainable Cities”. Stockholm: Nordregio, pp. 28-30 </a:t>
            </a:r>
          </a:p>
        </p:txBody>
      </p:sp>
      <p:sp>
        <p:nvSpPr>
          <p:cNvPr id="6" name="Slide Number Placeholder 5"/>
          <p:cNvSpPr>
            <a:spLocks noGrp="1"/>
          </p:cNvSpPr>
          <p:nvPr>
            <p:ph type="sldNum" sz="quarter" idx="16"/>
          </p:nvPr>
        </p:nvSpPr>
        <p:spPr/>
        <p:txBody>
          <a:bodyPr/>
          <a:lstStyle/>
          <a:p>
            <a:fld id="{45D37B1E-C366-494F-A587-962AD9AABC83}" type="slidenum">
              <a:rPr lang="en-GB" smtClean="0"/>
              <a:pPr/>
              <a:t>9</a:t>
            </a:fld>
            <a:endParaRPr lang="en-GB" dirty="0"/>
          </a:p>
        </p:txBody>
      </p:sp>
      <p:sp>
        <p:nvSpPr>
          <p:cNvPr id="10" name="Rectangle 9"/>
          <p:cNvSpPr/>
          <p:nvPr/>
        </p:nvSpPr>
        <p:spPr>
          <a:xfrm>
            <a:off x="656569" y="2501900"/>
            <a:ext cx="4515457" cy="3605762"/>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200" dirty="0">
              <a:solidFill>
                <a:schemeClr val="tx1"/>
              </a:solidFill>
            </a:endParaRPr>
          </a:p>
        </p:txBody>
      </p:sp>
      <p:sp>
        <p:nvSpPr>
          <p:cNvPr id="11" name="Plassholder for tekst 2">
            <a:extLst>
              <a:ext uri="{FF2B5EF4-FFF2-40B4-BE49-F238E27FC236}">
                <a16:creationId xmlns:a16="http://schemas.microsoft.com/office/drawing/2014/main" id="{C641DC1C-B096-48B8-B351-11BE8812849D}"/>
              </a:ext>
            </a:extLst>
          </p:cNvPr>
          <p:cNvSpPr txBox="1">
            <a:spLocks/>
          </p:cNvSpPr>
          <p:nvPr/>
        </p:nvSpPr>
        <p:spPr>
          <a:xfrm>
            <a:off x="931485" y="2730228"/>
            <a:ext cx="4240541" cy="3220402"/>
          </a:xfrm>
          <a:prstGeom prst="rect">
            <a:avLst/>
          </a:prstGeom>
        </p:spPr>
        <p:txBody>
          <a:bodyPr vert="horz" lIns="0" tIns="0" rIns="0" bIns="0" rtlCol="0">
            <a:noAutofit/>
          </a:bodyPr>
          <a:lstStyle>
            <a:lvl1pPr marL="468000" indent="-468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1pPr>
            <a:lvl2pPr marL="720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chemeClr val="tx1"/>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chemeClr val="tx1"/>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9pPr>
          </a:lstStyle>
          <a:p>
            <a:pPr marL="0" indent="0">
              <a:buFont typeface="Arial" panose="020B0604020202020204" pitchFamily="34" charset="0"/>
              <a:buNone/>
            </a:pPr>
            <a:r>
              <a:rPr lang="en-GB" sz="1700" b="1" dirty="0">
                <a:solidFill>
                  <a:schemeClr val="bg2"/>
                </a:solidFill>
              </a:rPr>
              <a:t>The Nordic countries have developed a Nordic charter for universal design.</a:t>
            </a:r>
            <a:br>
              <a:rPr lang="en-GB" sz="1700" b="1" dirty="0">
                <a:solidFill>
                  <a:schemeClr val="bg2"/>
                </a:solidFill>
              </a:rPr>
            </a:br>
            <a:endParaRPr lang="en-GB" sz="1700" b="1" dirty="0">
              <a:solidFill>
                <a:schemeClr val="bg2"/>
              </a:solidFill>
            </a:endParaRPr>
          </a:p>
          <a:p>
            <a:pPr marL="0" indent="0">
              <a:buFont typeface="Arial" panose="020B0604020202020204" pitchFamily="34" charset="0"/>
              <a:buNone/>
            </a:pPr>
            <a:r>
              <a:rPr lang="en-GB" sz="1700" b="1" dirty="0">
                <a:solidFill>
                  <a:schemeClr val="bg2"/>
                </a:solidFill>
              </a:rPr>
              <a:t>Nordic cities are ambitious regarding accessibility and safety in public spaces.</a:t>
            </a:r>
            <a:br>
              <a:rPr lang="en-GB" sz="1700" b="1" dirty="0">
                <a:solidFill>
                  <a:schemeClr val="bg2"/>
                </a:solidFill>
              </a:rPr>
            </a:br>
            <a:endParaRPr lang="en-GB" sz="1700" b="1" dirty="0">
              <a:solidFill>
                <a:schemeClr val="bg2"/>
              </a:solidFill>
            </a:endParaRPr>
          </a:p>
          <a:p>
            <a:pPr marL="0" indent="0">
              <a:buFont typeface="Arial" panose="020B0604020202020204" pitchFamily="34" charset="0"/>
              <a:buNone/>
            </a:pPr>
            <a:r>
              <a:rPr lang="en-GB" sz="1700" b="1" dirty="0">
                <a:solidFill>
                  <a:schemeClr val="bg2"/>
                </a:solidFill>
              </a:rPr>
              <a:t>Participatory planning is highly valued and expected to contribute to more democratic societies .</a:t>
            </a:r>
            <a:br>
              <a:rPr lang="en-GB" sz="1700" b="1" dirty="0">
                <a:solidFill>
                  <a:schemeClr val="bg2"/>
                </a:solidFill>
              </a:rPr>
            </a:br>
            <a:endParaRPr lang="en-GB" sz="1700" b="1" dirty="0">
              <a:solidFill>
                <a:schemeClr val="bg2"/>
              </a:solidFill>
            </a:endParaRPr>
          </a:p>
          <a:p>
            <a:pPr marL="0" indent="0">
              <a:buFont typeface="Arial" panose="020B0604020202020204" pitchFamily="34" charset="0"/>
              <a:buNone/>
            </a:pPr>
            <a:r>
              <a:rPr lang="en-GB" sz="1700" b="1" dirty="0">
                <a:solidFill>
                  <a:schemeClr val="bg2"/>
                </a:solidFill>
              </a:rPr>
              <a:t>Finland is the only European country with falling homeless rates.</a:t>
            </a:r>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
</file>

<file path=ppt/theme/theme1.xml><?xml version="1.0" encoding="utf-8"?>
<a:theme xmlns:a="http://schemas.openxmlformats.org/drawingml/2006/main" name="Statsministerinitiativet 16-9">
  <a:themeElements>
    <a:clrScheme name="NCM red">
      <a:dk1>
        <a:srgbClr val="000000"/>
      </a:dk1>
      <a:lt1>
        <a:sysClr val="window" lastClr="FFFFFF"/>
      </a:lt1>
      <a:dk2>
        <a:srgbClr val="BFBFBF"/>
      </a:dk2>
      <a:lt2>
        <a:srgbClr val="FFF0BE"/>
      </a:lt2>
      <a:accent1>
        <a:srgbClr val="F42941"/>
      </a:accent1>
      <a:accent2>
        <a:srgbClr val="FBA9B3"/>
      </a:accent2>
      <a:accent3>
        <a:srgbClr val="FDCF41"/>
      </a:accent3>
      <a:accent4>
        <a:srgbClr val="595959"/>
      </a:accent4>
      <a:accent5>
        <a:srgbClr val="7F7F7F"/>
      </a:accent5>
      <a:accent6>
        <a:srgbClr val="A6A6A6"/>
      </a:accent6>
      <a:hlink>
        <a:srgbClr val="F42941"/>
      </a:hlink>
      <a:folHlink>
        <a:srgbClr val="FBA9B3"/>
      </a:folHlink>
    </a:clrScheme>
    <a:fontScheme name="Corbel">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76200">
          <a:solidFill>
            <a:schemeClr val="accent1"/>
          </a:solid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22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200" dirty="0" err="1" smtClean="0"/>
        </a:defPPr>
      </a:lstStyle>
    </a:txDef>
  </a:objectDefaults>
  <a:extraClrSchemeLst/>
  <a:extLst>
    <a:ext uri="{05A4C25C-085E-4340-85A3-A5531E510DB2}">
      <thm15:themeFamily xmlns:thm15="http://schemas.microsoft.com/office/thememl/2012/main" name="Nordisk Ministerad 16-9 skabelon UK.potx" id="{807943BC-83A0-48BF-A001-5EDF5F5DFAF7}" vid="{B893AAA3-6A1D-4AAC-9768-CF8FCC2580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rDocumentType xmlns="f0b9b1ec-955e-4e62-a265-d8be4b123311">Documentation</arDocumentTyp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BBF0583C4CABB429BC9E83AE26510BF" ma:contentTypeVersion="9" ma:contentTypeDescription="Create a new document." ma:contentTypeScope="" ma:versionID="a50613bca5273f54de0510190db42693">
  <xsd:schema xmlns:xsd="http://www.w3.org/2001/XMLSchema" xmlns:xs="http://www.w3.org/2001/XMLSchema" xmlns:p="http://schemas.microsoft.com/office/2006/metadata/properties" xmlns:ns2="f0b9b1ec-955e-4e62-a265-d8be4b123311" xmlns:ns3="80e81a04-923a-4ece-92df-cc952e9578db" targetNamespace="http://schemas.microsoft.com/office/2006/metadata/properties" ma:root="true" ma:fieldsID="53383cb42d43cdc0c82c859dd4dde0c3" ns2:_="" ns3:_="">
    <xsd:import namespace="f0b9b1ec-955e-4e62-a265-d8be4b123311"/>
    <xsd:import namespace="80e81a04-923a-4ece-92df-cc952e9578db"/>
    <xsd:element name="properties">
      <xsd:complexType>
        <xsd:sequence>
          <xsd:element name="documentManagement">
            <xsd:complexType>
              <xsd:all>
                <xsd:element ref="ns2:arDocumentType" minOccurs="0"/>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b9b1ec-955e-4e62-a265-d8be4b123311" elementFormDefault="qualified">
    <xsd:import namespace="http://schemas.microsoft.com/office/2006/documentManagement/types"/>
    <xsd:import namespace="http://schemas.microsoft.com/office/infopath/2007/PartnerControls"/>
    <xsd:element name="arDocumentType" ma:index="8" nillable="true" ma:displayName="Document Type" ma:default="Documentation" ma:format="Dropdown" ma:internalName="arDocumentType">
      <xsd:simpleType>
        <xsd:restriction base="dms:Choice">
          <xsd:enumeration value="Document template"/>
          <xsd:enumeration value="Economy"/>
          <xsd:enumeration value="How to"/>
          <xsd:enumeration value="Informaiton"/>
          <xsd:enumeration value="Meeting document"/>
          <xsd:enumeration value="Project administration"/>
          <xsd:enumeration value="Report"/>
          <xsd:enumeration value="Technical document"/>
          <xsd:enumeration value="Documentation"/>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MediaServiceAutoTags" ma:internalName="MediaServiceAutoTags"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0e81a04-923a-4ece-92df-cc952e9578d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4C9FBB-C85B-4233-BD0C-DC6DAA33F9E9}">
  <ds:schemaRefs>
    <ds:schemaRef ds:uri="http://schemas.microsoft.com/sharepoint/v3/contenttype/forms"/>
  </ds:schemaRefs>
</ds:datastoreItem>
</file>

<file path=customXml/itemProps2.xml><?xml version="1.0" encoding="utf-8"?>
<ds:datastoreItem xmlns:ds="http://schemas.openxmlformats.org/officeDocument/2006/customXml" ds:itemID="{1F9769BE-3EC5-417F-9C16-9EF5B8817CE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0e81a04-923a-4ece-92df-cc952e9578db"/>
    <ds:schemaRef ds:uri="http://purl.org/dc/elements/1.1/"/>
    <ds:schemaRef ds:uri="http://schemas.microsoft.com/office/2006/metadata/properties"/>
    <ds:schemaRef ds:uri="f0b9b1ec-955e-4e62-a265-d8be4b123311"/>
    <ds:schemaRef ds:uri="http://www.w3.org/XML/1998/namespace"/>
    <ds:schemaRef ds:uri="http://purl.org/dc/dcmitype/"/>
  </ds:schemaRefs>
</ds:datastoreItem>
</file>

<file path=customXml/itemProps3.xml><?xml version="1.0" encoding="utf-8"?>
<ds:datastoreItem xmlns:ds="http://schemas.openxmlformats.org/officeDocument/2006/customXml" ds:itemID="{D3A6F023-2C21-40B5-A08C-15116CA2C3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b9b1ec-955e-4e62-a265-d8be4b123311"/>
    <ds:schemaRef ds:uri="80e81a04-923a-4ece-92df-cc952e9578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3772</Words>
  <Application>Microsoft Office PowerPoint</Application>
  <PresentationFormat>Widescreen</PresentationFormat>
  <Paragraphs>446</Paragraphs>
  <Slides>46</Slides>
  <Notes>45</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Statsministerinitiativet 16-9</vt:lpstr>
      <vt:lpstr>What makes a sustainable city?</vt:lpstr>
      <vt:lpstr>Contents</vt:lpstr>
      <vt:lpstr>About the Nordic Region</vt:lpstr>
      <vt:lpstr>PowerPoint Presentation</vt:lpstr>
      <vt:lpstr>The Nordic Cities </vt:lpstr>
      <vt:lpstr>PowerPoint Presentation</vt:lpstr>
      <vt:lpstr>PowerPoint Presentation</vt:lpstr>
      <vt:lpstr>Inclusive City</vt:lpstr>
      <vt:lpstr>Inclusive City</vt:lpstr>
      <vt:lpstr>Case story:  Helsinki, Finland</vt:lpstr>
      <vt:lpstr>PowerPoint Presentation</vt:lpstr>
      <vt:lpstr>PowerPoint Presentation</vt:lpstr>
      <vt:lpstr>Healthy City</vt:lpstr>
      <vt:lpstr>Healthy City</vt:lpstr>
      <vt:lpstr>Case story:  Umeå, Sweden</vt:lpstr>
      <vt:lpstr>Case story:  Copenhagen, Denmark</vt:lpstr>
      <vt:lpstr>PowerPoint Presentation</vt:lpstr>
      <vt:lpstr>Resilient City</vt:lpstr>
      <vt:lpstr>Resilient City</vt:lpstr>
      <vt:lpstr>Case story:  Tåsinge Plads, Denmark</vt:lpstr>
      <vt:lpstr>PowerPoint Presentation</vt:lpstr>
      <vt:lpstr>Compact Green City</vt:lpstr>
      <vt:lpstr>Compact Green City</vt:lpstr>
      <vt:lpstr>Case story:  Oslo, Norway</vt:lpstr>
      <vt:lpstr>PowerPoint Presentation</vt:lpstr>
      <vt:lpstr>PowerPoint Presentation</vt:lpstr>
      <vt:lpstr>Mobility City</vt:lpstr>
      <vt:lpstr>Mobility City</vt:lpstr>
      <vt:lpstr>Case story:  Oslo, Norway</vt:lpstr>
      <vt:lpstr>PowerPoint Presentation</vt:lpstr>
      <vt:lpstr>Low Carbon City</vt:lpstr>
      <vt:lpstr>Low Carbon City</vt:lpstr>
      <vt:lpstr>Case story:  Stockholm,  Sweden</vt:lpstr>
      <vt:lpstr>PowerPoint Presentation</vt:lpstr>
      <vt:lpstr>PowerPoint Presentation</vt:lpstr>
      <vt:lpstr>Circular Economy City</vt:lpstr>
      <vt:lpstr>Circular Economy City</vt:lpstr>
      <vt:lpstr>Case story:  Nyborg, Denmark</vt:lpstr>
      <vt:lpstr>PowerPoint Presentation</vt:lpstr>
      <vt:lpstr>Smart City</vt:lpstr>
      <vt:lpstr>Smart City</vt:lpstr>
      <vt:lpstr>Case story:  Helsinki, Finland</vt:lpstr>
      <vt:lpstr>Case story:  Reykjavik, Iceland</vt:lpstr>
      <vt:lpstr>PowerPoint Presentation</vt:lpstr>
      <vt:lpstr>Design City</vt:lpstr>
      <vt:lpstr>Case story:  Copenhagen, Denmark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makes a sustainable city?</dc:title>
  <dc:creator/>
  <cp:lastModifiedBy/>
  <cp:revision>2</cp:revision>
  <dcterms:modified xsi:type="dcterms:W3CDTF">2018-04-16T07:13:57Z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0x010100FBBF0583C4CABB429BC9E83AE26510BF</vt:lpwstr>
  </property>
</Properties>
</file>