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vml" ContentType="application/vnd.openxmlformats-officedocument.vmlDrawi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media/image11.bin" ContentType="image/png"/>
  <Override PartName="/ppt/media/image12.bin" ContentType="image/png"/>
  <Override PartName="/ppt/media/image13.bin" ContentType="image/png"/>
  <Override PartName="/ppt/media/image14.bin" ContentType="image/png"/>
  <Override PartName="/ppt/media/image15.bin" ContentType="image/png"/>
  <Override PartName="/ppt/media/image16.bin" ContentType="image/png"/>
  <Override PartName="/ppt/media/image17.bin" ContentType="image/png"/>
  <Override PartName="/ppt/media/image18.bin" ContentType="image/png"/>
  <Override PartName="/ppt/media/image19.bin" ContentType="image/png"/>
  <Override PartName="/ppt/theme/theme2.xml" ContentType="application/vnd.openxmlformats-officedocument.theme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2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3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4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5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1244" r:id="rId5"/>
    <p:sldId id="1818" r:id="rId6"/>
    <p:sldId id="1819" r:id="rId7"/>
    <p:sldId id="1820" r:id="rId8"/>
    <p:sldId id="1822" r:id="rId9"/>
    <p:sldId id="1821" r:id="rId10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CBD1"/>
    <a:srgbClr val="9FA1D5"/>
    <a:srgbClr val="385988"/>
    <a:srgbClr val="D2DD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57043-6DD2-4412-AA82-4DD6D1666F48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E1E6D-5712-4970-9BAB-4374825BA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175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B187B1-2215-4DDB-985E-1DA1580C0A1B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7881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159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067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803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714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012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6" Type="http://schemas.microsoft.com/office/2007/relationships/hdphoto" Target="../media/hdphoto2.wdp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bin"/><Relationship Id="rId3" Type="http://schemas.openxmlformats.org/officeDocument/2006/relationships/image" Target="../media/image12.bin"/><Relationship Id="rId7" Type="http://schemas.openxmlformats.org/officeDocument/2006/relationships/image" Target="../media/image16.bin"/><Relationship Id="rId2" Type="http://schemas.openxmlformats.org/officeDocument/2006/relationships/image" Target="../media/image11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bin"/><Relationship Id="rId5" Type="http://schemas.openxmlformats.org/officeDocument/2006/relationships/image" Target="../media/image14.bin"/><Relationship Id="rId10" Type="http://schemas.openxmlformats.org/officeDocument/2006/relationships/image" Target="../media/image19.bin"/><Relationship Id="rId4" Type="http://schemas.openxmlformats.org/officeDocument/2006/relationships/image" Target="../media/image13.bin"/><Relationship Id="rId9" Type="http://schemas.openxmlformats.org/officeDocument/2006/relationships/image" Target="../media/image18.bin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ligh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EBEB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6834" y="675392"/>
            <a:ext cx="5467917" cy="4766558"/>
          </a:xfrm>
        </p:spPr>
        <p:txBody>
          <a:bodyPr anchor="t" anchorCtr="0"/>
          <a:lstStyle>
            <a:lvl1pPr algn="l">
              <a:lnSpc>
                <a:spcPct val="83000"/>
              </a:lnSpc>
              <a:defRPr sz="780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 hasCustomPrompt="1"/>
          </p:nvPr>
        </p:nvSpPr>
        <p:spPr>
          <a:xfrm>
            <a:off x="6094413" y="6041776"/>
            <a:ext cx="5399086" cy="279799"/>
          </a:xfrm>
        </p:spPr>
        <p:txBody>
          <a:bodyPr anchor="b" anchorCtr="0"/>
          <a:lstStyle>
            <a:lvl1pPr marL="0" indent="0" algn="r">
              <a:buNone/>
              <a:defRPr sz="13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Frigg Harlung-Jensen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8794752" y="6321576"/>
            <a:ext cx="2698748" cy="176724"/>
          </a:xfrm>
        </p:spPr>
        <p:txBody>
          <a:bodyPr/>
          <a:lstStyle>
            <a:lvl1pPr>
              <a:defRPr sz="1350">
                <a:solidFill>
                  <a:srgbClr val="006EB6"/>
                </a:solidFill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395663" y="6935411"/>
            <a:ext cx="5400675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8796338" y="6520734"/>
            <a:ext cx="2663824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39" y="5949951"/>
            <a:ext cx="1691442" cy="506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133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395662" y="1304690"/>
            <a:ext cx="8097838" cy="4705813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000" b="1" i="1" baseline="0">
                <a:solidFill>
                  <a:srgbClr val="ADCFF1"/>
                </a:solidFill>
              </a:defRPr>
            </a:lvl1pPr>
            <a:lvl2pPr marL="0" indent="0">
              <a:spcBef>
                <a:spcPts val="1800"/>
              </a:spcBef>
              <a:buFont typeface="Arial" panose="020B0604020202020204" pitchFamily="34" charset="0"/>
              <a:buChar char="​"/>
              <a:defRPr>
                <a:solidFill>
                  <a:srgbClr val="ADCFF1"/>
                </a:solidFill>
              </a:defRPr>
            </a:lvl2pPr>
          </a:lstStyle>
          <a:p>
            <a:pPr marL="0" marR="0" lvl="0" indent="0" algn="l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lang="en-GB"/>
              <a:t>Insert quotation text in several lines. Insert name or source: Click ENTER for new line, click TAB, insert name/source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6" name="Freeform 5"/>
          <p:cNvSpPr>
            <a:spLocks noEditPoints="1"/>
          </p:cNvSpPr>
          <p:nvPr/>
        </p:nvSpPr>
        <p:spPr bwMode="auto">
          <a:xfrm>
            <a:off x="1318260" y="414526"/>
            <a:ext cx="1871662" cy="1364481"/>
          </a:xfrm>
          <a:custGeom>
            <a:avLst/>
            <a:gdLst>
              <a:gd name="T0" fmla="*/ 492 w 2288"/>
              <a:gd name="T1" fmla="*/ 0 h 1668"/>
              <a:gd name="T2" fmla="*/ 1077 w 2288"/>
              <a:gd name="T3" fmla="*/ 0 h 1668"/>
              <a:gd name="T4" fmla="*/ 483 w 2288"/>
              <a:gd name="T5" fmla="*/ 1668 h 1668"/>
              <a:gd name="T6" fmla="*/ 0 w 2288"/>
              <a:gd name="T7" fmla="*/ 1668 h 1668"/>
              <a:gd name="T8" fmla="*/ 492 w 2288"/>
              <a:gd name="T9" fmla="*/ 0 h 1668"/>
              <a:gd name="T10" fmla="*/ 492 w 2288"/>
              <a:gd name="T11" fmla="*/ 0 h 1668"/>
              <a:gd name="T12" fmla="*/ 1699 w 2288"/>
              <a:gd name="T13" fmla="*/ 0 h 1668"/>
              <a:gd name="T14" fmla="*/ 2288 w 2288"/>
              <a:gd name="T15" fmla="*/ 0 h 1668"/>
              <a:gd name="T16" fmla="*/ 1597 w 2288"/>
              <a:gd name="T17" fmla="*/ 1668 h 1668"/>
              <a:gd name="T18" fmla="*/ 1110 w 2288"/>
              <a:gd name="T19" fmla="*/ 1668 h 1668"/>
              <a:gd name="T20" fmla="*/ 1699 w 2288"/>
              <a:gd name="T21" fmla="*/ 0 h 1668"/>
              <a:gd name="T22" fmla="*/ 1699 w 2288"/>
              <a:gd name="T23" fmla="*/ 0 h 16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288" h="1668">
                <a:moveTo>
                  <a:pt x="492" y="0"/>
                </a:moveTo>
                <a:lnTo>
                  <a:pt x="1077" y="0"/>
                </a:lnTo>
                <a:lnTo>
                  <a:pt x="483" y="1668"/>
                </a:lnTo>
                <a:lnTo>
                  <a:pt x="0" y="1668"/>
                </a:lnTo>
                <a:lnTo>
                  <a:pt x="492" y="0"/>
                </a:lnTo>
                <a:lnTo>
                  <a:pt x="492" y="0"/>
                </a:lnTo>
                <a:close/>
                <a:moveTo>
                  <a:pt x="1699" y="0"/>
                </a:moveTo>
                <a:lnTo>
                  <a:pt x="2288" y="0"/>
                </a:lnTo>
                <a:lnTo>
                  <a:pt x="1597" y="1668"/>
                </a:lnTo>
                <a:lnTo>
                  <a:pt x="1110" y="1668"/>
                </a:lnTo>
                <a:lnTo>
                  <a:pt x="1699" y="0"/>
                </a:lnTo>
                <a:lnTo>
                  <a:pt x="1699" y="0"/>
                </a:lnTo>
                <a:close/>
              </a:path>
            </a:pathLst>
          </a:custGeom>
          <a:solidFill>
            <a:srgbClr val="AECE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ADC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4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LD_Footer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37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AD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395662" y="1304690"/>
            <a:ext cx="8097838" cy="4705813"/>
          </a:xfrm>
        </p:spPr>
        <p:txBody>
          <a:bodyPr/>
          <a:lstStyle>
            <a:lvl1pPr marL="0" indent="0">
              <a:lnSpc>
                <a:spcPct val="105000"/>
              </a:lnSpc>
              <a:buFont typeface="Arial" panose="020B0604020202020204" pitchFamily="34" charset="0"/>
              <a:buChar char="​"/>
              <a:defRPr sz="4000" b="1" i="1"/>
            </a:lvl1pPr>
            <a:lvl2pPr marL="0" indent="0">
              <a:spcBef>
                <a:spcPts val="1800"/>
              </a:spcBef>
              <a:buFont typeface="Arial" panose="020B0604020202020204" pitchFamily="34" charset="0"/>
              <a:buChar char="​"/>
              <a:defRPr/>
            </a:lvl2pPr>
          </a:lstStyle>
          <a:p>
            <a:pPr lvl="0"/>
            <a:r>
              <a:rPr lang="en-GB"/>
              <a:t>Insert quotation text in several lines. Insert name or source: Click ENTER for new line, click TAB, insert name/source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1318260" y="414526"/>
            <a:ext cx="1871662" cy="1364481"/>
          </a:xfrm>
          <a:custGeom>
            <a:avLst/>
            <a:gdLst>
              <a:gd name="T0" fmla="*/ 492 w 2288"/>
              <a:gd name="T1" fmla="*/ 0 h 1668"/>
              <a:gd name="T2" fmla="*/ 1077 w 2288"/>
              <a:gd name="T3" fmla="*/ 0 h 1668"/>
              <a:gd name="T4" fmla="*/ 483 w 2288"/>
              <a:gd name="T5" fmla="*/ 1668 h 1668"/>
              <a:gd name="T6" fmla="*/ 0 w 2288"/>
              <a:gd name="T7" fmla="*/ 1668 h 1668"/>
              <a:gd name="T8" fmla="*/ 492 w 2288"/>
              <a:gd name="T9" fmla="*/ 0 h 1668"/>
              <a:gd name="T10" fmla="*/ 492 w 2288"/>
              <a:gd name="T11" fmla="*/ 0 h 1668"/>
              <a:gd name="T12" fmla="*/ 1699 w 2288"/>
              <a:gd name="T13" fmla="*/ 0 h 1668"/>
              <a:gd name="T14" fmla="*/ 2288 w 2288"/>
              <a:gd name="T15" fmla="*/ 0 h 1668"/>
              <a:gd name="T16" fmla="*/ 1597 w 2288"/>
              <a:gd name="T17" fmla="*/ 1668 h 1668"/>
              <a:gd name="T18" fmla="*/ 1110 w 2288"/>
              <a:gd name="T19" fmla="*/ 1668 h 1668"/>
              <a:gd name="T20" fmla="*/ 1699 w 2288"/>
              <a:gd name="T21" fmla="*/ 0 h 1668"/>
              <a:gd name="T22" fmla="*/ 1699 w 2288"/>
              <a:gd name="T23" fmla="*/ 0 h 16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288" h="1668">
                <a:moveTo>
                  <a:pt x="492" y="0"/>
                </a:moveTo>
                <a:lnTo>
                  <a:pt x="1077" y="0"/>
                </a:lnTo>
                <a:lnTo>
                  <a:pt x="483" y="1668"/>
                </a:lnTo>
                <a:lnTo>
                  <a:pt x="0" y="1668"/>
                </a:lnTo>
                <a:lnTo>
                  <a:pt x="492" y="0"/>
                </a:lnTo>
                <a:lnTo>
                  <a:pt x="492" y="0"/>
                </a:lnTo>
                <a:close/>
                <a:moveTo>
                  <a:pt x="1699" y="0"/>
                </a:moveTo>
                <a:lnTo>
                  <a:pt x="2288" y="0"/>
                </a:lnTo>
                <a:lnTo>
                  <a:pt x="1597" y="1668"/>
                </a:lnTo>
                <a:lnTo>
                  <a:pt x="1110" y="1668"/>
                </a:lnTo>
                <a:lnTo>
                  <a:pt x="1699" y="0"/>
                </a:lnTo>
                <a:lnTo>
                  <a:pt x="169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504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, tekst + 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738" y="2376126"/>
            <a:ext cx="2676479" cy="205776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baseline="0"/>
            </a:lvl1pPr>
            <a:lvl2pPr marL="288000" indent="-288000">
              <a:lnSpc>
                <a:spcPct val="95000"/>
              </a:lnSpc>
              <a:buFont typeface="Corbel" panose="020B0503020204020204" pitchFamily="34" charset="0"/>
              <a:buChar char="—"/>
              <a:defRPr sz="1800"/>
            </a:lvl2pPr>
            <a:lvl3pPr marL="540000" indent="-252000">
              <a:lnSpc>
                <a:spcPct val="95000"/>
              </a:lnSpc>
              <a:buFont typeface="Symbol" panose="05050102010706020507" pitchFamily="18" charset="2"/>
              <a:buChar char="·"/>
              <a:defRPr sz="1800"/>
            </a:lvl3pPr>
            <a:lvl4pPr marL="792000" indent="-252000">
              <a:lnSpc>
                <a:spcPct val="95000"/>
              </a:lnSpc>
              <a:buFont typeface="Arial" panose="020B0604020202020204" pitchFamily="34" charset="0"/>
              <a:buChar char="‒"/>
              <a:defRPr sz="1800"/>
            </a:lvl4pPr>
            <a:lvl5pPr marL="1044000" indent="-252000">
              <a:lnSpc>
                <a:spcPct val="95000"/>
              </a:lnSpc>
              <a:buFont typeface="Symbol" panose="05050102010706020507" pitchFamily="18" charset="2"/>
              <a:buChar char="·"/>
              <a:defRPr sz="1800"/>
            </a:lvl5pPr>
            <a:lvl6pPr>
              <a:lnSpc>
                <a:spcPct val="95000"/>
              </a:lnSpc>
              <a:defRPr sz="1800"/>
            </a:lvl6pPr>
            <a:lvl7pPr>
              <a:lnSpc>
                <a:spcPct val="95000"/>
              </a:lnSpc>
              <a:defRPr sz="1800"/>
            </a:lvl7pPr>
            <a:lvl8pPr>
              <a:lnSpc>
                <a:spcPct val="95000"/>
              </a:lnSpc>
              <a:defRPr sz="1800"/>
            </a:lvl8pPr>
            <a:lvl9pPr>
              <a:lnSpc>
                <a:spcPct val="95000"/>
              </a:lnSpc>
              <a:defRPr sz="1800"/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lang="en-GB"/>
              <a:t>Click to add chart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693737" y="4433887"/>
            <a:ext cx="2700337" cy="1575135"/>
          </a:xfrm>
        </p:spPr>
        <p:txBody>
          <a:bodyPr anchor="b" anchorCtr="0"/>
          <a:lstStyle>
            <a:lvl1pPr marL="0" indent="0">
              <a:lnSpc>
                <a:spcPct val="97000"/>
              </a:lnSpc>
              <a:buFontTx/>
              <a:buNone/>
              <a:defRPr sz="1600" baseline="0"/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972000" indent="0">
              <a:buFontTx/>
              <a:buNone/>
              <a:defRPr sz="1600"/>
            </a:lvl4pPr>
            <a:lvl5pPr marL="1224000" indent="0">
              <a:buFontTx/>
              <a:buNone/>
              <a:defRPr sz="1600"/>
            </a:lvl5pPr>
          </a:lstStyle>
          <a:p>
            <a:pPr lvl="0"/>
            <a:r>
              <a:rPr lang="en-GB"/>
              <a:t>Click to add note text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3394074" y="1409699"/>
            <a:ext cx="8099424" cy="455046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Insert chart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add title in max 1 line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728161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content + 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93737" y="1409699"/>
            <a:ext cx="10799761" cy="40322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Insert chart or table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693738" y="5531239"/>
            <a:ext cx="10799762" cy="540697"/>
          </a:xfrm>
        </p:spPr>
        <p:txBody>
          <a:bodyPr anchor="t" anchorCtr="0"/>
          <a:lstStyle>
            <a:lvl1pPr marL="0" indent="0">
              <a:lnSpc>
                <a:spcPct val="97000"/>
              </a:lnSpc>
              <a:buFontTx/>
              <a:buNone/>
              <a:defRPr sz="1600" baseline="0"/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972000" indent="0">
              <a:buFontTx/>
              <a:buNone/>
              <a:defRPr sz="1600"/>
            </a:lvl4pPr>
            <a:lvl5pPr marL="1224000" indent="0">
              <a:buFontTx/>
              <a:buNone/>
              <a:defRPr sz="1600"/>
            </a:lvl5pPr>
          </a:lstStyle>
          <a:p>
            <a:pPr lvl="0"/>
            <a:r>
              <a:rPr lang="en-GB"/>
              <a:t>Click to add note text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add title in max 1 line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772673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rge content + note, light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AD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93737" y="1409699"/>
            <a:ext cx="10799761" cy="40322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/>
              <a:t>Insert chart or table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693738" y="5531239"/>
            <a:ext cx="10799762" cy="540697"/>
          </a:xfrm>
        </p:spPr>
        <p:txBody>
          <a:bodyPr anchor="t" anchorCtr="0"/>
          <a:lstStyle>
            <a:lvl1pPr marL="0" indent="0">
              <a:lnSpc>
                <a:spcPct val="97000"/>
              </a:lnSpc>
              <a:buFontTx/>
              <a:buNone/>
              <a:defRPr sz="1600" baseline="0"/>
            </a:lvl1pPr>
            <a:lvl2pPr marL="0" indent="0">
              <a:buFontTx/>
              <a:buNone/>
              <a:defRPr sz="1600"/>
            </a:lvl2pPr>
            <a:lvl3pPr marL="0" indent="0">
              <a:buFontTx/>
              <a:buNone/>
              <a:defRPr sz="1600"/>
            </a:lvl3pPr>
            <a:lvl4pPr marL="972000" indent="0">
              <a:buFontTx/>
              <a:buNone/>
              <a:defRPr sz="1600"/>
            </a:lvl4pPr>
            <a:lvl5pPr marL="1224000" indent="0">
              <a:buFontTx/>
              <a:buNone/>
              <a:defRPr sz="1600"/>
            </a:lvl5pPr>
          </a:lstStyle>
          <a:p>
            <a:pPr lvl="0"/>
            <a:r>
              <a:rPr lang="en-GB"/>
              <a:t>Click to add note text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add title in max 1 line</a:t>
            </a:r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525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LD_Footer" hidden="1"/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5" name="Slide Number Placeholder 4" hidden="1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6094413" cy="6858000"/>
          </a:xfrm>
          <a:solidFill>
            <a:schemeClr val="bg1">
              <a:lumMod val="8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6858000"/>
          </a:xfrm>
          <a:solidFill>
            <a:schemeClr val="bg1">
              <a:lumMod val="7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278565" cy="12858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</p:spTree>
    <p:extLst>
      <p:ext uri="{BB962C8B-B14F-4D97-AF65-F5344CB8AC3E}">
        <p14:creationId xmlns:p14="http://schemas.microsoft.com/office/powerpoint/2010/main" val="17419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5" hasCustomPrompt="1"/>
          </p:nvPr>
        </p:nvSpPr>
        <p:spPr>
          <a:xfrm>
            <a:off x="693737" y="1920240"/>
            <a:ext cx="4698964" cy="4029710"/>
          </a:xfrm>
        </p:spPr>
        <p:txBody>
          <a:bodyPr/>
          <a:lstStyle>
            <a:lvl1pPr>
              <a:lnSpc>
                <a:spcPct val="95000"/>
              </a:lnSpc>
              <a:defRPr sz="2200">
                <a:solidFill>
                  <a:srgbClr val="ADCFF1"/>
                </a:solidFill>
              </a:defRPr>
            </a:lvl1pPr>
            <a:lvl2pPr>
              <a:lnSpc>
                <a:spcPct val="95000"/>
              </a:lnSpc>
              <a:defRPr sz="2200">
                <a:solidFill>
                  <a:srgbClr val="ADCFF1"/>
                </a:solidFill>
              </a:defRPr>
            </a:lvl2pPr>
            <a:lvl3pPr>
              <a:lnSpc>
                <a:spcPct val="95000"/>
              </a:lnSpc>
              <a:defRPr sz="2200">
                <a:solidFill>
                  <a:srgbClr val="ADCFF1"/>
                </a:solidFill>
              </a:defRPr>
            </a:lvl3pPr>
            <a:lvl4pPr>
              <a:lnSpc>
                <a:spcPct val="95000"/>
              </a:lnSpc>
              <a:defRPr sz="2200">
                <a:solidFill>
                  <a:srgbClr val="ADCFF1"/>
                </a:solidFill>
              </a:defRPr>
            </a:lvl4pPr>
            <a:lvl5pPr>
              <a:lnSpc>
                <a:spcPct val="95000"/>
              </a:lnSpc>
              <a:defRPr sz="2200">
                <a:solidFill>
                  <a:srgbClr val="ADCFF1"/>
                </a:solidFill>
              </a:defRPr>
            </a:lvl5pPr>
            <a:lvl6pPr>
              <a:lnSpc>
                <a:spcPct val="95000"/>
              </a:lnSpc>
              <a:defRPr sz="1800">
                <a:solidFill>
                  <a:srgbClr val="ADCFF1"/>
                </a:solidFill>
              </a:defRPr>
            </a:lvl6pPr>
            <a:lvl7pPr>
              <a:lnSpc>
                <a:spcPct val="95000"/>
              </a:lnSpc>
              <a:defRPr sz="1800">
                <a:solidFill>
                  <a:srgbClr val="ADCFF1"/>
                </a:solidFill>
              </a:defRPr>
            </a:lvl7pPr>
            <a:lvl8pPr>
              <a:lnSpc>
                <a:spcPct val="95000"/>
              </a:lnSpc>
              <a:defRPr sz="1800">
                <a:solidFill>
                  <a:srgbClr val="ADCFF1"/>
                </a:solidFill>
              </a:defRPr>
            </a:lvl8pPr>
            <a:lvl9pPr>
              <a:lnSpc>
                <a:spcPct val="95000"/>
              </a:lnSpc>
              <a:defRPr sz="1800">
                <a:solidFill>
                  <a:srgbClr val="ADCFF1"/>
                </a:solidFill>
              </a:defRPr>
            </a:lvl9pPr>
          </a:lstStyle>
          <a:p>
            <a:pPr lvl="0"/>
            <a:r>
              <a:rPr lang="en-GB"/>
              <a:t>Click to add chart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6858000"/>
          </a:xfrm>
          <a:solidFill>
            <a:schemeClr val="bg1">
              <a:lumMod val="7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LD_Footer" hidden="1"/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5" name="Slide Number Placeholder 4" hidden="1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4736133" cy="1285875"/>
          </a:xfrm>
        </p:spPr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699434" y="6288498"/>
            <a:ext cx="325438" cy="328613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ADC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8645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image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086955" cy="1285875"/>
          </a:xfrm>
        </p:spPr>
        <p:txBody>
          <a:bodyPr/>
          <a:lstStyle>
            <a:lvl1pPr>
              <a:defRPr baseline="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3738" y="2417762"/>
            <a:ext cx="5050653" cy="3532187"/>
          </a:xfrm>
        </p:spPr>
        <p:txBody>
          <a:bodyPr/>
          <a:lstStyle/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6858000"/>
          </a:xfrm>
          <a:solidFill>
            <a:schemeClr val="bg1">
              <a:lumMod val="8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6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52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image I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7795777" cy="1285875"/>
          </a:xfrm>
        </p:spPr>
        <p:txBody>
          <a:bodyPr/>
          <a:lstStyle>
            <a:lvl1pPr>
              <a:defRPr baseline="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3738" y="2417762"/>
            <a:ext cx="7740144" cy="3532187"/>
          </a:xfrm>
        </p:spPr>
        <p:txBody>
          <a:bodyPr/>
          <a:lstStyle/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8794750" y="0"/>
            <a:ext cx="3394463" cy="6858000"/>
          </a:xfrm>
          <a:solidFill>
            <a:schemeClr val="bg1">
              <a:lumMod val="85000"/>
            </a:schemeClr>
          </a:solidFill>
        </p:spPr>
        <p:txBody>
          <a:bodyPr tIns="144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6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9613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086955" cy="1285875"/>
          </a:xfrm>
        </p:spPr>
        <p:txBody>
          <a:bodyPr/>
          <a:lstStyle>
            <a:lvl1pPr>
              <a:defRPr baseline="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3738" y="2417762"/>
            <a:ext cx="5050653" cy="3532187"/>
          </a:xfrm>
        </p:spPr>
        <p:txBody>
          <a:bodyPr/>
          <a:lstStyle/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3425825"/>
          </a:xfrm>
          <a:solidFill>
            <a:schemeClr val="bg1">
              <a:lumMod val="9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6094800" y="3425824"/>
            <a:ext cx="6094413" cy="3432175"/>
          </a:xfrm>
          <a:solidFill>
            <a:schemeClr val="bg1">
              <a:lumMod val="8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7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5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6400" y="676800"/>
            <a:ext cx="5468352" cy="4765150"/>
          </a:xfrm>
        </p:spPr>
        <p:txBody>
          <a:bodyPr anchor="t" anchorCtr="0"/>
          <a:lstStyle>
            <a:lvl1pPr algn="l">
              <a:lnSpc>
                <a:spcPct val="83000"/>
              </a:lnSpc>
              <a:defRPr sz="7800">
                <a:solidFill>
                  <a:srgbClr val="ADCFF1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 hasCustomPrompt="1"/>
          </p:nvPr>
        </p:nvSpPr>
        <p:spPr>
          <a:xfrm>
            <a:off x="6094413" y="6041776"/>
            <a:ext cx="5399086" cy="279799"/>
          </a:xfrm>
        </p:spPr>
        <p:txBody>
          <a:bodyPr anchor="b" anchorCtr="0"/>
          <a:lstStyle>
            <a:lvl1pPr marL="0" indent="0" algn="r">
              <a:buNone/>
              <a:defRPr sz="1350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Frigg Harlung-Jensen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8794752" y="6321576"/>
            <a:ext cx="2698748" cy="176724"/>
          </a:xfrm>
          <a:noFill/>
        </p:spPr>
        <p:txBody>
          <a:bodyPr/>
          <a:lstStyle>
            <a:lvl1pPr>
              <a:defRPr sz="1350">
                <a:solidFill>
                  <a:srgbClr val="ADCFF1"/>
                </a:solidFill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395663" y="6935411"/>
            <a:ext cx="5400675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4452D7A-F06B-450C-95D9-F116957332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39" y="5949951"/>
            <a:ext cx="1691442" cy="50607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E82A635-A1FD-4DD0-A9C1-7E6CA80FEE4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  <a14:imgEffect>
                      <a14:colorTemperature colorTemp="2417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482" y="6347673"/>
            <a:ext cx="588899" cy="108350"/>
          </a:xfrm>
          <a:prstGeom prst="rect">
            <a:avLst/>
          </a:prstGeom>
          <a:noFill/>
        </p:spPr>
      </p:pic>
      <p:pic>
        <p:nvPicPr>
          <p:cNvPr id="14" name="Picture 13" descr="A close up of a logo&#10;&#10;Description automatically generated">
            <a:extLst>
              <a:ext uri="{FF2B5EF4-FFF2-40B4-BE49-F238E27FC236}">
                <a16:creationId xmlns:a16="http://schemas.microsoft.com/office/drawing/2014/main" id="{B212CB16-A0AA-4607-AEBA-FA1E11BF1DA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/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8681" y="6241785"/>
            <a:ext cx="811160" cy="214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8141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thre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086955" cy="1285875"/>
          </a:xfrm>
        </p:spPr>
        <p:txBody>
          <a:bodyPr/>
          <a:lstStyle>
            <a:lvl1pPr>
              <a:defRPr baseline="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693738" y="2417762"/>
            <a:ext cx="5050653" cy="3532187"/>
          </a:xfrm>
        </p:spPr>
        <p:txBody>
          <a:bodyPr/>
          <a:lstStyle/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3425825"/>
          </a:xfrm>
          <a:solidFill>
            <a:schemeClr val="bg1">
              <a:lumMod val="9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6094801" y="3425823"/>
            <a:ext cx="2699950" cy="3434400"/>
          </a:xfrm>
          <a:solidFill>
            <a:schemeClr val="bg1">
              <a:lumMod val="85000"/>
            </a:schemeClr>
          </a:solidFill>
        </p:spPr>
        <p:txBody>
          <a:bodyPr tIns="144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8794751" y="3425823"/>
            <a:ext cx="3394462" cy="3434400"/>
          </a:xfrm>
          <a:solidFill>
            <a:schemeClr val="bg1">
              <a:lumMod val="75000"/>
            </a:schemeClr>
          </a:solidFill>
        </p:spPr>
        <p:txBody>
          <a:bodyPr tIns="1440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8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821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/>
          </a:p>
        </p:txBody>
      </p:sp>
      <p:sp>
        <p:nvSpPr>
          <p:cNvPr id="8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12189601" cy="6858000"/>
          </a:xfrm>
          <a:solidFill>
            <a:schemeClr val="bg1">
              <a:lumMod val="85000"/>
            </a:schemeClr>
          </a:solidFill>
        </p:spPr>
        <p:txBody>
          <a:bodyPr tIns="972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56568" y="391028"/>
            <a:ext cx="5437845" cy="1346332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2" name="Date Placeholder 1" hidden="1"/>
          <p:cNvSpPr>
            <a:spLocks noGrp="1"/>
          </p:cNvSpPr>
          <p:nvPr>
            <p:ph type="dt" sz="half" idx="14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7" name="FLD_Footer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202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siness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AD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USR_Name"/>
          <p:cNvSpPr>
            <a:spLocks noGrp="1"/>
          </p:cNvSpPr>
          <p:nvPr>
            <p:ph type="body" sz="quarter" idx="13" hasCustomPrompt="1"/>
          </p:nvPr>
        </p:nvSpPr>
        <p:spPr>
          <a:xfrm>
            <a:off x="3394074" y="1915152"/>
            <a:ext cx="8099423" cy="601488"/>
          </a:xfrm>
        </p:spPr>
        <p:txBody>
          <a:bodyPr anchor="b" anchorCtr="0"/>
          <a:lstStyle>
            <a:lvl1pPr marL="0" indent="0">
              <a:buFontTx/>
              <a:buNone/>
              <a:defRPr sz="2800" b="1"/>
            </a:lvl1pPr>
          </a:lstStyle>
          <a:p>
            <a:pPr lvl="0"/>
            <a:r>
              <a:rPr lang="en-GB"/>
              <a:t>Frigg Harlung-Jensen</a:t>
            </a:r>
          </a:p>
        </p:txBody>
      </p:sp>
      <p:sp>
        <p:nvSpPr>
          <p:cNvPr id="14" name="USR_Title"/>
          <p:cNvSpPr>
            <a:spLocks noGrp="1"/>
          </p:cNvSpPr>
          <p:nvPr>
            <p:ph type="body" sz="quarter" idx="14" hasCustomPrompt="1"/>
          </p:nvPr>
        </p:nvSpPr>
        <p:spPr>
          <a:xfrm>
            <a:off x="3394075" y="2630186"/>
            <a:ext cx="8099421" cy="445700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en-GB"/>
              <a:t>Communication Adviser</a:t>
            </a:r>
          </a:p>
        </p:txBody>
      </p:sp>
      <p:sp>
        <p:nvSpPr>
          <p:cNvPr id="16" name="USR_Email"/>
          <p:cNvSpPr>
            <a:spLocks noGrp="1"/>
          </p:cNvSpPr>
          <p:nvPr>
            <p:ph type="body" sz="quarter" idx="15" hasCustomPrompt="1"/>
          </p:nvPr>
        </p:nvSpPr>
        <p:spPr>
          <a:xfrm>
            <a:off x="3394074" y="3166672"/>
            <a:ext cx="8099425" cy="484188"/>
          </a:xfrm>
        </p:spPr>
        <p:txBody>
          <a:bodyPr/>
          <a:lstStyle>
            <a:lvl1pPr marL="0" indent="0">
              <a:buNone/>
              <a:defRPr sz="2800" b="1" baseline="0"/>
            </a:lvl1pPr>
          </a:lstStyle>
          <a:p>
            <a:pPr lvl="0"/>
            <a:r>
              <a:rPr lang="en-GB"/>
              <a:t>f.harlung-jensen@nordicinnovation.org</a:t>
            </a:r>
          </a:p>
        </p:txBody>
      </p:sp>
      <p:sp>
        <p:nvSpPr>
          <p:cNvPr id="17" name="USR_DirectPhone"/>
          <p:cNvSpPr>
            <a:spLocks noGrp="1"/>
          </p:cNvSpPr>
          <p:nvPr>
            <p:ph type="body" sz="quarter" idx="16" hasCustomPrompt="1"/>
          </p:nvPr>
        </p:nvSpPr>
        <p:spPr>
          <a:xfrm>
            <a:off x="3394074" y="3607704"/>
            <a:ext cx="8099425" cy="484188"/>
          </a:xfrm>
        </p:spPr>
        <p:txBody>
          <a:bodyPr/>
          <a:lstStyle>
            <a:lvl1pPr marL="0" indent="0">
              <a:buNone/>
              <a:defRPr sz="2800" b="1" baseline="0"/>
            </a:lvl1pPr>
          </a:lstStyle>
          <a:p>
            <a:pPr lvl="0"/>
            <a:r>
              <a:rPr lang="en-GB"/>
              <a:t>Click to add phone number</a:t>
            </a:r>
          </a:p>
        </p:txBody>
      </p:sp>
      <p:sp>
        <p:nvSpPr>
          <p:cNvPr id="20" name="OFF_companyname"/>
          <p:cNvSpPr>
            <a:spLocks noGrp="1"/>
          </p:cNvSpPr>
          <p:nvPr>
            <p:ph type="body" sz="quarter" idx="18" hasCustomPrompt="1"/>
          </p:nvPr>
        </p:nvSpPr>
        <p:spPr>
          <a:xfrm>
            <a:off x="3394078" y="4426564"/>
            <a:ext cx="8099422" cy="330367"/>
          </a:xfrm>
        </p:spPr>
        <p:txBody>
          <a:bodyPr anchor="b" anchorCtr="0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GB"/>
              <a:t>Nordic Innovation</a:t>
            </a:r>
          </a:p>
        </p:txBody>
      </p:sp>
      <p:sp>
        <p:nvSpPr>
          <p:cNvPr id="19" name="USR_Address"/>
          <p:cNvSpPr>
            <a:spLocks noGrp="1"/>
          </p:cNvSpPr>
          <p:nvPr>
            <p:ph type="body" sz="quarter" idx="17" hasCustomPrompt="1"/>
          </p:nvPr>
        </p:nvSpPr>
        <p:spPr>
          <a:xfrm>
            <a:off x="3394074" y="4757888"/>
            <a:ext cx="8099422" cy="330367"/>
          </a:xfrm>
        </p:spPr>
        <p:txBody>
          <a:bodyPr anchor="t" anchorCtr="0"/>
          <a:lstStyle>
            <a:lvl1pPr marL="0" indent="0">
              <a:buNone/>
              <a:defRPr sz="1800"/>
            </a:lvl1pPr>
          </a:lstStyle>
          <a:p>
            <a:pPr lvl="0"/>
            <a:r>
              <a:rPr lang="en-GB"/>
              <a:t>Click to add address</a:t>
            </a:r>
          </a:p>
        </p:txBody>
      </p:sp>
      <p:sp>
        <p:nvSpPr>
          <p:cNvPr id="13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6958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/>
          </a:p>
        </p:txBody>
      </p:sp>
      <p:sp>
        <p:nvSpPr>
          <p:cNvPr id="12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noFill/>
        </p:spPr>
        <p:txBody>
          <a:bodyPr tIns="792000" anchor="ctr" anchorCtr="0"/>
          <a:lstStyle>
            <a:lvl1pPr marL="0" indent="0" algn="ctr">
              <a:buNone/>
              <a:tabLst>
                <a:tab pos="1700213" algn="l"/>
              </a:tabLst>
              <a:defRPr sz="2200" baseline="0">
                <a:solidFill>
                  <a:srgbClr val="ADCFF1"/>
                </a:solidFill>
              </a:defRPr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2" name="LAN_Thanks"/>
          <p:cNvSpPr>
            <a:spLocks noGrp="1"/>
          </p:cNvSpPr>
          <p:nvPr>
            <p:ph type="title" hasCustomPrompt="1"/>
          </p:nvPr>
        </p:nvSpPr>
        <p:spPr>
          <a:xfrm>
            <a:off x="3326400" y="1639401"/>
            <a:ext cx="8167098" cy="1490661"/>
          </a:xfrm>
        </p:spPr>
        <p:txBody>
          <a:bodyPr anchor="t" anchorCtr="0"/>
          <a:lstStyle>
            <a:lvl1pPr>
              <a:defRPr sz="7800">
                <a:solidFill>
                  <a:srgbClr val="ADCFF1"/>
                </a:solidFill>
              </a:defRPr>
            </a:lvl1pPr>
          </a:lstStyle>
          <a:p>
            <a:r>
              <a:rPr lang="en-GB"/>
              <a:t>Thanks.</a:t>
            </a:r>
          </a:p>
        </p:txBody>
      </p:sp>
      <p:sp>
        <p:nvSpPr>
          <p:cNvPr id="8" name="Date Placeholder 7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9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ADC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0713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8715836E-1E31-4EEB-9A21-BAE7B48BBD6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489245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think-cell Slide" r:id="rId5" imgW="475" imgH="476" progId="TCLayout.ActiveDocument.1">
                  <p:embed/>
                </p:oleObj>
              </mc:Choice>
              <mc:Fallback>
                <p:oleObj name="think-cell Slide" r:id="rId5" imgW="475" imgH="476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8715836E-1E31-4EEB-9A21-BAE7B48BBD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74FED3EF-0854-48BF-AFDD-7C0E61068AC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/>
            <a:endParaRPr lang="en-GB" sz="2800" b="1" i="0" baseline="0" err="1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add title in max 2 lines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9137721" y="6964656"/>
            <a:ext cx="2355779" cy="176724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1385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83936360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6E2C5925-7CA1-47E0-A4B1-700F899FDA1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i="0" baseline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656762" y="1174643"/>
            <a:ext cx="10843690" cy="262467"/>
          </a:xfr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200" cap="none" spc="-200" baseline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656567" y="332076"/>
            <a:ext cx="10836931" cy="776139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13354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0000"/>
    </mc:Choice>
    <mc:Fallback xmlns="">
      <p:transition advTm="3000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3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791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26905241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6E2C5925-7CA1-47E0-A4B1-700F899FDA1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i="0" baseline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45017" y="1769805"/>
            <a:ext cx="11498552" cy="4269659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 marL="10584" indent="0">
              <a:tabLst/>
              <a:defRPr lang="en-US" dirty="0" smtClean="0"/>
            </a:lvl2pPr>
            <a:lvl3pPr marL="205312" indent="-205312">
              <a:tabLst/>
              <a:defRPr lang="en-US" b="0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45017" y="1174643"/>
            <a:ext cx="11498552" cy="262467"/>
          </a:xfrm>
        </p:spPr>
        <p:txBody>
          <a:bodyPr/>
          <a:lstStyle>
            <a:lvl1pPr>
              <a:lnSpc>
                <a:spcPct val="80000"/>
              </a:lnSpc>
              <a:spcBef>
                <a:spcPts val="0"/>
              </a:spcBef>
              <a:defRPr sz="2133" cap="none" spc="-2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345018" y="332076"/>
            <a:ext cx="11491383" cy="776139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31055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0000"/>
    </mc:Choice>
    <mc:Fallback xmlns="">
      <p:transition advTm="3000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erusteksti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BA9BC4DD-436B-4657-A355-8D8F5077E81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6048396"/>
              </p:ext>
            </p:extLst>
          </p:nvPr>
        </p:nvGraphicFramePr>
        <p:xfrm>
          <a:off x="2119" y="2119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think-cell Slide" r:id="rId5" imgW="493" imgH="493" progId="TCLayout.ActiveDocument.1">
                  <p:embed/>
                </p:oleObj>
              </mc:Choice>
              <mc:Fallback>
                <p:oleObj name="think-cell Slide" r:id="rId5" imgW="493" imgH="493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BA9BC4DD-436B-4657-A355-8D8F5077E8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9" y="2119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6BF41907-0B3E-4388-A038-B407F498206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" y="1"/>
            <a:ext cx="211667" cy="21166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endParaRPr lang="en-GB" sz="2800" b="1" i="0" baseline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CB7663-EDF1-4826-80F9-662143DD1C33}"/>
              </a:ext>
            </a:extLst>
          </p:cNvPr>
          <p:cNvSpPr txBox="1"/>
          <p:nvPr/>
        </p:nvSpPr>
        <p:spPr>
          <a:xfrm>
            <a:off x="11508528" y="6495752"/>
            <a:ext cx="251672" cy="2051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/>
            <a:fld id="{01292FF4-EA55-4B50-9F5D-F0BE0B49FBE3}" type="slidenum">
              <a:rPr lang="en-GB" sz="1333" b="0" i="0" smtClean="0">
                <a:solidFill>
                  <a:schemeClr val="tx1"/>
                </a:solidFill>
                <a:latin typeface="Georgia" panose="02040502050405020303" pitchFamily="18" charset="0"/>
              </a:rPr>
              <a:pPr algn="r"/>
              <a:t>‹#›</a:t>
            </a:fld>
            <a:endParaRPr lang="en-GB" sz="1333" b="0" i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305158-4B5F-4E5B-AC9A-FCFA4EE4C0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Muokkaa perustyyl. napsautt.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1D4F315-8A72-41C9-AC14-A1C5A5AD474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1800" y="1509186"/>
            <a:ext cx="11328400" cy="4743693"/>
          </a:xfrm>
          <a:prstGeom prst="rect">
            <a:avLst/>
          </a:prstGeom>
        </p:spPr>
        <p:txBody>
          <a:bodyPr>
            <a:noAutofit/>
          </a:bodyPr>
          <a:lstStyle>
            <a:lvl1pPr marL="239178" marR="0" indent="-239178" algn="l" defTabSz="60958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67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1pPr>
            <a:lvl2pPr marL="474121" indent="-234945" algn="l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2pPr>
            <a:lvl3pPr marL="713300" indent="-234945" algn="l" defTabSz="715415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467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3pPr>
            <a:lvl4pPr marL="958827" indent="-234945" algn="l">
              <a:lnSpc>
                <a:spcPct val="90000"/>
              </a:lnSpc>
              <a:buFont typeface="Arial" panose="020B0604020202020204" pitchFamily="34" charset="0"/>
              <a:buChar char="•"/>
              <a:defRPr sz="1467">
                <a:solidFill>
                  <a:schemeClr val="tx1"/>
                </a:solidFill>
                <a:latin typeface="Georgia" panose="02040502050405020303" pitchFamily="18" charset="0"/>
                <a:cs typeface="Georgia" panose="02040502050405020303" pitchFamily="18" charset="0"/>
              </a:defRPr>
            </a:lvl4pPr>
            <a:lvl5pPr marL="143996" indent="-380990" algn="l">
              <a:buFont typeface="Arial"/>
              <a:buChar char="•"/>
              <a:defRPr sz="1867">
                <a:solidFill>
                  <a:schemeClr val="tx1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GB" noProof="0"/>
              <a:t>Muokkaa tekstin perustyylejä napsauttamalla</a:t>
            </a:r>
          </a:p>
          <a:p>
            <a:pPr lvl="1"/>
            <a:r>
              <a:rPr lang="en-GB" noProof="0"/>
              <a:t>toinen taso</a:t>
            </a:r>
          </a:p>
          <a:p>
            <a:pPr lvl="2"/>
            <a:r>
              <a:rPr lang="en-GB" noProof="0"/>
              <a:t>kolmas taso</a:t>
            </a:r>
          </a:p>
          <a:p>
            <a:pPr lvl="3"/>
            <a:r>
              <a:rPr lang="en-GB" noProof="0"/>
              <a:t>neljäs taso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8C7F6141-F4CB-4F09-9880-45DC683A80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389008" y="6370732"/>
            <a:ext cx="8028000" cy="192480"/>
          </a:xfrm>
          <a:prstGeom prst="rect">
            <a:avLst/>
          </a:prstGeom>
        </p:spPr>
        <p:txBody>
          <a:bodyPr lIns="0" rIns="0" bIns="0"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33" b="0" baseline="0">
                <a:solidFill>
                  <a:srgbClr val="919191"/>
                </a:solidFill>
              </a:defRPr>
            </a:lvl1pPr>
          </a:lstStyle>
          <a:p>
            <a:pPr lvl="0"/>
            <a:r>
              <a:rPr lang="en-GB"/>
              <a:t>Add footnote</a:t>
            </a:r>
          </a:p>
        </p:txBody>
      </p:sp>
    </p:spTree>
    <p:extLst>
      <p:ext uri="{BB962C8B-B14F-4D97-AF65-F5344CB8AC3E}">
        <p14:creationId xmlns:p14="http://schemas.microsoft.com/office/powerpoint/2010/main" val="36157347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85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User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 txBox="1">
            <a:spLocks/>
          </p:cNvSpPr>
          <p:nvPr/>
        </p:nvSpPr>
        <p:spPr>
          <a:xfrm>
            <a:off x="663759" y="375883"/>
            <a:ext cx="10931524" cy="6145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>
                <a:solidFill>
                  <a:schemeClr val="accent2"/>
                </a:solidFill>
                <a:latin typeface="+mj-lt"/>
                <a:cs typeface="Arial" panose="020B0604020202020204" pitchFamily="34" charset="0"/>
              </a:rPr>
              <a:t>User guide – delete</a:t>
            </a:r>
            <a:r>
              <a:rPr lang="en-GB" sz="2800" baseline="0">
                <a:solidFill>
                  <a:schemeClr val="accent2"/>
                </a:solidFill>
                <a:latin typeface="+mj-lt"/>
                <a:cs typeface="Arial" panose="020B0604020202020204" pitchFamily="34" charset="0"/>
              </a:rPr>
              <a:t> before use</a:t>
            </a:r>
            <a:endParaRPr lang="en-GB" sz="2800">
              <a:solidFill>
                <a:schemeClr val="accent2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AutoShape 4"/>
          <p:cNvSpPr>
            <a:spLocks/>
          </p:cNvSpPr>
          <p:nvPr/>
        </p:nvSpPr>
        <p:spPr bwMode="gray">
          <a:xfrm>
            <a:off x="7456919" y="3114505"/>
            <a:ext cx="2160000" cy="113877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Guides</a:t>
            </a:r>
            <a:endParaRPr lang="en-GB"/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To view drawing guides</a:t>
            </a:r>
            <a:endParaRPr lang="en-GB"/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</a:t>
            </a: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Click the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View</a:t>
            </a: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tab, set </a:t>
            </a:r>
            <a:b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tick mark next to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Guides</a:t>
            </a:r>
            <a:endParaRPr lang="en-GB"/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endParaRPr lang="en-GB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Hint: Alt + F9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for quick </a:t>
            </a:r>
            <a:b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viewing of guides</a:t>
            </a:r>
            <a:endParaRPr lang="en-GB"/>
          </a:p>
        </p:txBody>
      </p:sp>
      <p:sp>
        <p:nvSpPr>
          <p:cNvPr id="15" name="Text Box 48"/>
          <p:cNvSpPr txBox="1">
            <a:spLocks noChangeArrowheads="1"/>
          </p:cNvSpPr>
          <p:nvPr/>
        </p:nvSpPr>
        <p:spPr bwMode="auto">
          <a:xfrm>
            <a:off x="7456919" y="1409700"/>
            <a:ext cx="2160000" cy="1585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Change slide number, </a:t>
            </a:r>
            <a:b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date and footer</a:t>
            </a:r>
            <a:endParaRPr lang="en-GB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Do this at the very end, so you get </a:t>
            </a:r>
            <a:br>
              <a:rPr lang="en-GB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</a:br>
            <a:r>
              <a:rPr lang="en-GB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all the corrections with you</a:t>
            </a:r>
            <a:endParaRPr lang="en-GB"/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tab</a:t>
            </a:r>
            <a:endParaRPr lang="en-GB" altLang="da-DK" sz="90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Clickon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Header and Footer </a:t>
            </a:r>
            <a:b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(write the desired text)</a:t>
            </a:r>
            <a:endParaRPr lang="en-GB"/>
          </a:p>
          <a:p>
            <a:pPr eaLnBrk="1" hangingPunct="1">
              <a:spcAft>
                <a:spcPts val="600"/>
              </a:spcAft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3. </a:t>
            </a: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Apply to All</a:t>
            </a: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or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Apply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if </a:t>
            </a:r>
            <a:b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only used on one slide</a:t>
            </a:r>
            <a:endParaRPr lang="en-GB"/>
          </a:p>
        </p:txBody>
      </p:sp>
      <p:sp>
        <p:nvSpPr>
          <p:cNvPr id="18" name="AutoShape 4"/>
          <p:cNvSpPr>
            <a:spLocks/>
          </p:cNvSpPr>
          <p:nvPr/>
        </p:nvSpPr>
        <p:spPr bwMode="gray">
          <a:xfrm>
            <a:off x="4359622" y="1409700"/>
            <a:ext cx="2160000" cy="78483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picture</a:t>
            </a:r>
            <a:endParaRPr lang="en-GB"/>
          </a:p>
          <a:p>
            <a:pPr eaLnBrk="1" fontAlgn="auto" hangingPunct="1">
              <a:spcBef>
                <a:spcPts val="0"/>
              </a:spcBef>
              <a:spcAft>
                <a:spcPts val="240"/>
              </a:spcAft>
              <a:buFont typeface="+mj-lt"/>
              <a:buNone/>
              <a:defRPr/>
            </a:pP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On slides with picture placeholder, </a:t>
            </a:r>
            <a:b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on the pictureplaceholder and</a:t>
            </a:r>
            <a:b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/>
              <a:t>insert picture via </a:t>
            </a:r>
            <a:r>
              <a:rPr lang="en-GB" sz="900" b="1"/>
              <a:t>Add Images</a:t>
            </a:r>
            <a:r>
              <a:rPr lang="en-GB" sz="900"/>
              <a:t>-button </a:t>
            </a:r>
            <a:br>
              <a:rPr lang="en-GB" sz="900"/>
            </a:br>
            <a:r>
              <a:rPr lang="en-GB" sz="900"/>
              <a:t>in the </a:t>
            </a:r>
            <a:r>
              <a:rPr lang="en-GB" sz="900" b="1"/>
              <a:t>Nordic Innovation-</a:t>
            </a:r>
            <a:r>
              <a:rPr lang="en-GB" sz="900" baseline="0"/>
              <a:t>TAB</a:t>
            </a:r>
            <a:endParaRPr lang="en-GB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TextBox 12"/>
          <p:cNvSpPr txBox="1">
            <a:spLocks noChangeArrowheads="1"/>
          </p:cNvSpPr>
          <p:nvPr/>
        </p:nvSpPr>
        <p:spPr bwMode="auto">
          <a:xfrm>
            <a:off x="4359622" y="2220228"/>
            <a:ext cx="21600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endParaRPr lang="en-GB" sz="10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Change</a:t>
            </a:r>
            <a:r>
              <a:rPr lang="en-GB" sz="10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picture</a:t>
            </a:r>
            <a:endParaRPr lang="en-GB" sz="10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l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</a:t>
            </a:r>
            <a:r>
              <a:rPr lang="en-GB" sz="900" b="1"/>
              <a:t>Nordic Innovation</a:t>
            </a:r>
            <a:r>
              <a:rPr lang="en-GB" sz="900" b="0" baseline="0">
                <a:latin typeface="+mn-lt"/>
              </a:rPr>
              <a:t>-TAB </a:t>
            </a:r>
            <a:br>
              <a:rPr lang="en-GB" sz="900" b="0" baseline="0">
                <a:latin typeface="+mn-lt"/>
              </a:rPr>
            </a:br>
            <a:r>
              <a:rPr lang="en-GB" sz="900" b="0" baseline="0">
                <a:latin typeface="+mn-lt"/>
              </a:rPr>
              <a:t>and </a:t>
            </a:r>
            <a:r>
              <a:rPr lang="en-GB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lick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Images Tools</a:t>
            </a:r>
            <a:r>
              <a:rPr lang="en-GB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drop down </a:t>
            </a:r>
            <a:br>
              <a:rPr lang="en-GB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button, choose </a:t>
            </a:r>
            <a:r>
              <a:rPr lang="en-GB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Crop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to change</a:t>
            </a:r>
            <a:r>
              <a:rPr lang="en-GB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 size</a:t>
            </a:r>
            <a:r>
              <a:rPr lang="en-GB" sz="900" b="0" kern="1200" baseline="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 </a:t>
            </a:r>
            <a:br>
              <a:rPr lang="en-GB" sz="900" b="0" kern="1200" baseline="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</a:br>
            <a:r>
              <a:rPr lang="en-GB" sz="900" b="0" kern="1200" baseline="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or </a:t>
            </a:r>
            <a:r>
              <a:rPr lang="en-GB" sz="900" b="0" strike="noStrike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focus </a:t>
            </a:r>
            <a:r>
              <a:rPr lang="en-GB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of the picture</a:t>
            </a:r>
            <a:endParaRPr lang="en-GB" sz="900" b="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 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If you want to scale the picture,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hold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SHIFT-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key down while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dragging the corners of the </a:t>
            </a:r>
            <a:r>
              <a:rPr lang="en-GB" altLang="da-DK" sz="900" b="0" kern="1200" noProof="1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picture</a:t>
            </a:r>
            <a:endParaRPr lang="en-GB"/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Hint: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If you delete the picture and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a new one, the picture may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lie in front of the text or graphic</a:t>
            </a:r>
            <a:r>
              <a:rPr lang="en-GB" altLang="da-DK" sz="900" b="0" strike="noStrike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strike="noStrike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if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this happens, select the picture, </a:t>
            </a:r>
            <a:b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right-click and choose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Send to Back</a:t>
            </a:r>
            <a:endParaRPr lang="en-GB"/>
          </a:p>
          <a:p>
            <a:pPr algn="l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en-GB" altLang="da-DK" sz="900" b="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Text Box 48"/>
          <p:cNvSpPr txBox="1">
            <a:spLocks noChangeArrowheads="1"/>
          </p:cNvSpPr>
          <p:nvPr/>
        </p:nvSpPr>
        <p:spPr bwMode="auto">
          <a:xfrm>
            <a:off x="693739" y="3277385"/>
            <a:ext cx="2160000" cy="1215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Use layouts</a:t>
            </a:r>
            <a:endParaRPr lang="en-GB"/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Home tab</a:t>
            </a:r>
            <a:endParaRPr lang="en-GB" altLang="da-DK" sz="900" b="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New Slide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menu to insert new slide</a:t>
            </a:r>
            <a:endParaRPr lang="en-GB"/>
          </a:p>
          <a:p>
            <a:pPr eaLnBrk="1" hangingPunct="1">
              <a:spcAft>
                <a:spcPts val="240"/>
              </a:spcAft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3.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Choose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Layout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change an appropriate layout from the </a:t>
            </a:r>
            <a:b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strike="noStrike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"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drop down</a:t>
            </a:r>
            <a:r>
              <a:rPr lang="en-GB" altLang="da-DK" sz="900" strike="noStrike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"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menu </a:t>
            </a:r>
            <a:endParaRPr lang="en-GB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AutoShape 4"/>
          <p:cNvSpPr>
            <a:spLocks/>
          </p:cNvSpPr>
          <p:nvPr/>
        </p:nvSpPr>
        <p:spPr bwMode="gray">
          <a:xfrm>
            <a:off x="706058" y="4709084"/>
            <a:ext cx="2160000" cy="86177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buFont typeface="+mj-lt"/>
              <a:buNone/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Reset slide</a:t>
            </a:r>
            <a:endParaRPr lang="en-GB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None/>
              <a:tabLst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1.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Click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Home tab</a:t>
            </a:r>
            <a:endParaRPr lang="en-GB" altLang="da-DK" sz="900" strike="sngStrike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"/>
              </a:spcAft>
              <a:buClrTx/>
              <a:buSzTx/>
              <a:buFont typeface="+mj-lt"/>
              <a:buNone/>
              <a:tabLst/>
              <a:defRPr/>
            </a:pP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2.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Click the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Reset </a:t>
            </a: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menu to reset</a:t>
            </a:r>
            <a:b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position, size</a:t>
            </a: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and formatting of the</a:t>
            </a:r>
            <a:b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slide placeholders to their default settings</a:t>
            </a:r>
            <a:endParaRPr lang="en-GB" altLang="da-DK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Text Box 48"/>
          <p:cNvSpPr txBox="1">
            <a:spLocks noChangeArrowheads="1"/>
          </p:cNvSpPr>
          <p:nvPr/>
        </p:nvSpPr>
        <p:spPr bwMode="auto">
          <a:xfrm>
            <a:off x="693740" y="1409700"/>
            <a:ext cx="2486866" cy="1605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t" anchorCtr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600"/>
              </a:spcAft>
              <a:defRPr/>
            </a:pPr>
            <a:r>
              <a:rPr lang="en-GB" sz="10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Use text</a:t>
            </a:r>
            <a:r>
              <a:rPr lang="en-GB" sz="10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styles</a:t>
            </a:r>
            <a:endParaRPr lang="en-GB" sz="10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Delete bullet if you want regular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text. Click ENTER and then Bullet-button for correct bullet. </a:t>
            </a:r>
            <a:b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Use the </a:t>
            </a:r>
            <a:r>
              <a:rPr lang="en-GB" altLang="da-DK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TAB</a:t>
            </a:r>
            <a:r>
              <a:rPr lang="en-GB" altLang="da-DK" sz="900" b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-key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jump through </a:t>
            </a:r>
            <a:b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levels. Click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ENTER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, then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TAB</a:t>
            </a: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to switch from </a:t>
            </a:r>
            <a:b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one level to the next level</a:t>
            </a:r>
            <a:endParaRPr lang="en-GB"/>
          </a:p>
          <a:p>
            <a:pPr eaLnBrk="1" hangingPunct="1">
              <a:spcAft>
                <a:spcPts val="240"/>
              </a:spcAft>
              <a:defRPr/>
            </a:pPr>
            <a:r>
              <a:rPr lang="en-GB" altLang="da-DK" sz="900" b="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To go back in levels use </a:t>
            </a:r>
            <a:r>
              <a:rPr lang="en-GB" altLang="da-DK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SHIFT-TAB</a:t>
            </a:r>
            <a:endParaRPr lang="en-GB" altLang="da-DK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endParaRPr lang="en-GB" sz="900" b="1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eaLnBrk="1" hangingPunct="1">
              <a:spcAft>
                <a:spcPts val="240"/>
              </a:spcAft>
              <a:defRPr/>
            </a:pPr>
            <a:r>
              <a:rPr lang="en-GB" sz="90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Alternatively, </a:t>
            </a:r>
            <a:r>
              <a:rPr lang="en-GB" sz="900" b="1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Increase</a:t>
            </a:r>
            <a: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and</a:t>
            </a:r>
            <a:b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</a:br>
            <a:r>
              <a:rPr lang="en-GB" sz="900" b="1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Decrease </a:t>
            </a:r>
            <a:r>
              <a:rPr lang="en-GB" sz="900" baseline="0" noProof="1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list level can be used</a:t>
            </a:r>
            <a:endParaRPr lang="en-GB" sz="900" noProof="1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6522" y="5109345"/>
            <a:ext cx="492452" cy="20041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8544" y="3538594"/>
            <a:ext cx="324764" cy="578237"/>
          </a:xfrm>
          <a:prstGeom prst="rect">
            <a:avLst/>
          </a:prstGeom>
        </p:spPr>
      </p:pic>
      <p:pic>
        <p:nvPicPr>
          <p:cNvPr id="16" name="Billede 15"/>
          <p:cNvPicPr>
            <a:picLocks noChangeAspect="1"/>
          </p:cNvPicPr>
          <p:nvPr/>
        </p:nvPicPr>
        <p:blipFill rotWithShape="1">
          <a:blip r:embed="rId4"/>
          <a:srcRect l="36944" r="2272" b="69429"/>
          <a:stretch/>
        </p:blipFill>
        <p:spPr>
          <a:xfrm>
            <a:off x="3034534" y="4208198"/>
            <a:ext cx="593368" cy="192211"/>
          </a:xfrm>
          <a:prstGeom prst="rect">
            <a:avLst/>
          </a:prstGeom>
        </p:spPr>
      </p:pic>
      <p:pic>
        <p:nvPicPr>
          <p:cNvPr id="28" name="Billed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5150" y="2651636"/>
            <a:ext cx="549328" cy="285228"/>
          </a:xfrm>
          <a:prstGeom prst="rect">
            <a:avLst/>
          </a:prstGeom>
        </p:spPr>
      </p:pic>
      <p:pic>
        <p:nvPicPr>
          <p:cNvPr id="2" name="Billed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4130" y="3299068"/>
            <a:ext cx="359695" cy="33530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3346" y="1652716"/>
            <a:ext cx="297872" cy="1833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44130" y="1609684"/>
            <a:ext cx="379911" cy="5194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44130" y="2375882"/>
            <a:ext cx="397317" cy="5880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0"/>
          <a:srcRect t="37299" r="32484" b="50317"/>
          <a:stretch/>
        </p:blipFill>
        <p:spPr>
          <a:xfrm>
            <a:off x="6284541" y="3015268"/>
            <a:ext cx="605090" cy="130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04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l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-774" y="0"/>
            <a:ext cx="12190374" cy="6858000"/>
          </a:xfrm>
        </p:spPr>
        <p:txBody>
          <a:bodyPr/>
          <a:lstStyle>
            <a:lvl1pPr marL="0" indent="0" algn="ctr">
              <a:buNone/>
              <a:defRPr baseline="0"/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6400" y="676800"/>
            <a:ext cx="5468352" cy="2749025"/>
          </a:xfrm>
        </p:spPr>
        <p:txBody>
          <a:bodyPr anchor="t" anchorCtr="0"/>
          <a:lstStyle>
            <a:lvl1pPr algn="l">
              <a:lnSpc>
                <a:spcPct val="83000"/>
              </a:lnSpc>
              <a:defRPr sz="7800">
                <a:solidFill>
                  <a:srgbClr val="006EB6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 hasCustomPrompt="1"/>
          </p:nvPr>
        </p:nvSpPr>
        <p:spPr>
          <a:xfrm>
            <a:off x="6094413" y="6041776"/>
            <a:ext cx="5399086" cy="279799"/>
          </a:xfrm>
        </p:spPr>
        <p:txBody>
          <a:bodyPr anchor="b" anchorCtr="0"/>
          <a:lstStyle>
            <a:lvl1pPr marL="0" indent="0" algn="r">
              <a:buNone/>
              <a:defRPr sz="135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Frigg Harlung-Jensen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8794752" y="6321576"/>
            <a:ext cx="2698748" cy="176724"/>
          </a:xfrm>
        </p:spPr>
        <p:txBody>
          <a:bodyPr/>
          <a:lstStyle>
            <a:lvl1pPr>
              <a:defRPr sz="1350">
                <a:solidFill>
                  <a:srgbClr val="006EB6"/>
                </a:solidFill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395663" y="6926599"/>
            <a:ext cx="5400675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8796338" y="6520734"/>
            <a:ext cx="2663824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94800" y="5950800"/>
            <a:ext cx="1692000" cy="507600"/>
          </a:xfr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en-GB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15758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/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14409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w/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327600" y="332076"/>
            <a:ext cx="10026000" cy="776139"/>
          </a:xfrm>
        </p:spPr>
        <p:txBody>
          <a:bodyPr/>
          <a:lstStyle>
            <a:lvl1pPr>
              <a:lnSpc>
                <a:spcPct val="80000"/>
              </a:lnSpc>
              <a:defRPr baseline="0"/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6550" y="1762125"/>
            <a:ext cx="10035051" cy="42957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800"/>
              </a:spcBef>
              <a:defRPr baseline="0"/>
            </a:lvl1pPr>
            <a:lvl2pPr>
              <a:spcBef>
                <a:spcPts val="800"/>
              </a:spcBef>
              <a:defRPr/>
            </a:lvl2pPr>
            <a:lvl3pPr>
              <a:spcBef>
                <a:spcPts val="800"/>
              </a:spcBef>
              <a:defRPr/>
            </a:lvl3pPr>
            <a:lvl4pPr>
              <a:spcBef>
                <a:spcPts val="800"/>
              </a:spcBef>
              <a:defRPr/>
            </a:lvl4pPr>
            <a:lvl5pPr>
              <a:spcBef>
                <a:spcPts val="8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05E2A-87B0-4228-8A34-109D76EF191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404DA6-8E1B-411C-92D3-46592DBDA31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ubtitle">
            <a:extLst>
              <a:ext uri="{FF2B5EF4-FFF2-40B4-BE49-F238E27FC236}">
                <a16:creationId xmlns:a16="http://schemas.microsoft.com/office/drawing/2014/main" id="{2F61C189-E88E-47C6-9590-4DDA84807E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34964" y="1030425"/>
            <a:ext cx="10027707" cy="453183"/>
          </a:xfrm>
          <a:prstGeom prst="rect">
            <a:avLst/>
          </a:prstGeom>
        </p:spPr>
        <p:txBody>
          <a:bodyPr wrap="square" tIns="144000">
            <a:spAutoFit/>
          </a:bodyPr>
          <a:lstStyle>
            <a:lvl1pPr marL="0" marR="0" indent="0" algn="l" defTabSz="17346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 sz="2000" b="0">
                <a:solidFill>
                  <a:schemeClr val="tx1"/>
                </a:solidFill>
                <a:latin typeface="Graphik Semibold" panose="020B0703030202060203" pitchFamily="34" charset="0"/>
              </a:defRPr>
            </a:lvl1pPr>
          </a:lstStyle>
          <a:p>
            <a:pPr marL="0" marR="0" lvl="0" indent="0" algn="l" defTabSz="17346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/>
              <a:t>Insert subtitle here at 20pt, align to the baseline of the title</a:t>
            </a:r>
          </a:p>
        </p:txBody>
      </p:sp>
    </p:spTree>
    <p:extLst>
      <p:ext uri="{BB962C8B-B14F-4D97-AF65-F5344CB8AC3E}">
        <p14:creationId xmlns:p14="http://schemas.microsoft.com/office/powerpoint/2010/main" val="153685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dark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3" hasCustomPrompt="1"/>
          </p:nvPr>
        </p:nvSpPr>
        <p:spPr>
          <a:xfrm>
            <a:off x="-774" y="0"/>
            <a:ext cx="12190374" cy="685800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26400" y="676800"/>
            <a:ext cx="5468352" cy="2749025"/>
          </a:xfrm>
        </p:spPr>
        <p:txBody>
          <a:bodyPr anchor="t" anchorCtr="0"/>
          <a:lstStyle>
            <a:lvl1pPr algn="l">
              <a:lnSpc>
                <a:spcPct val="83000"/>
              </a:lnSpc>
              <a:defRPr sz="78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add title</a:t>
            </a:r>
          </a:p>
        </p:txBody>
      </p:sp>
      <p:sp>
        <p:nvSpPr>
          <p:cNvPr id="3" name="USR_Name"/>
          <p:cNvSpPr>
            <a:spLocks noGrp="1"/>
          </p:cNvSpPr>
          <p:nvPr>
            <p:ph type="subTitle" idx="1" hasCustomPrompt="1"/>
          </p:nvPr>
        </p:nvSpPr>
        <p:spPr>
          <a:xfrm>
            <a:off x="6094413" y="6041776"/>
            <a:ext cx="5399086" cy="279799"/>
          </a:xfrm>
        </p:spPr>
        <p:txBody>
          <a:bodyPr anchor="b" anchorCtr="0"/>
          <a:lstStyle>
            <a:lvl1pPr marL="0" indent="0" algn="r">
              <a:buNone/>
              <a:defRPr sz="13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Frigg Harlung-Jensen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10"/>
          </p:nvPr>
        </p:nvSpPr>
        <p:spPr>
          <a:xfrm>
            <a:off x="8794752" y="6321576"/>
            <a:ext cx="2698748" cy="176724"/>
          </a:xfrm>
        </p:spPr>
        <p:txBody>
          <a:bodyPr/>
          <a:lstStyle>
            <a:lvl1pPr>
              <a:defRPr sz="1350">
                <a:solidFill>
                  <a:schemeClr val="bg1"/>
                </a:solidFill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395663" y="6926599"/>
            <a:ext cx="5400675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8796338" y="6520734"/>
            <a:ext cx="2663824" cy="222501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694800" y="5950800"/>
            <a:ext cx="1692000" cy="507600"/>
          </a:xfrm>
          <a:blipFill>
            <a:blip r:embed="rId2"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>
                <a:noFill/>
              </a:defRPr>
            </a:lvl1pPr>
          </a:lstStyle>
          <a:p>
            <a:pPr lvl="0"/>
            <a:r>
              <a:rPr lang="en-GB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8398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ADC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6568" y="391029"/>
            <a:ext cx="10836932" cy="101867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/>
              <a:t>Click to add title in max 1 line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solidFill>
                  <a:srgbClr val="ADCFF1"/>
                </a:solidFill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738" y="1361060"/>
            <a:ext cx="10799762" cy="4588890"/>
          </a:xfrm>
        </p:spPr>
        <p:txBody>
          <a:bodyPr/>
          <a:lstStyle>
            <a:lvl1pPr marL="594000" indent="-594000">
              <a:spcBef>
                <a:spcPts val="300"/>
              </a:spcBef>
              <a:defRPr sz="2800"/>
            </a:lvl1pPr>
            <a:lvl2pPr marL="846000">
              <a:defRPr sz="2200"/>
            </a:lvl2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34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Click to add title in max 2 lines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solidFill>
                  <a:schemeClr val="bg1"/>
                </a:solidFill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738" y="2096496"/>
            <a:ext cx="10799760" cy="3842369"/>
          </a:xfrm>
        </p:spPr>
        <p:txBody>
          <a:bodyPr/>
          <a:lstStyle>
            <a:lvl1pPr marL="0" indent="0">
              <a:lnSpc>
                <a:spcPct val="98000"/>
              </a:lnSpc>
              <a:buFont typeface="Arial" panose="020B0604020202020204" pitchFamily="34" charset="0"/>
              <a:buChar char="​"/>
              <a:defRPr sz="2800"/>
            </a:lvl1pPr>
            <a:lvl2pPr marL="468000" indent="-468000">
              <a:lnSpc>
                <a:spcPct val="98000"/>
              </a:lnSpc>
              <a:buFont typeface="Arial" panose="020B0604020202020204" pitchFamily="34" charset="0"/>
              <a:buChar char="―"/>
              <a:defRPr sz="2800"/>
            </a:lvl2pPr>
            <a:lvl3pPr marL="720000" indent="-252000">
              <a:lnSpc>
                <a:spcPct val="98000"/>
              </a:lnSpc>
              <a:buFont typeface="Symbol" panose="05050102010706020507" pitchFamily="18" charset="2"/>
              <a:buChar char=""/>
              <a:defRPr sz="2800"/>
            </a:lvl3pPr>
            <a:lvl4pPr marL="972000" indent="-252000">
              <a:lnSpc>
                <a:spcPct val="98000"/>
              </a:lnSpc>
              <a:buFont typeface="Arial" panose="020B0604020202020204" pitchFamily="34" charset="0"/>
              <a:buChar char="‒"/>
              <a:defRPr sz="2800"/>
            </a:lvl4pPr>
            <a:lvl5pPr marL="1224000" indent="-252000">
              <a:lnSpc>
                <a:spcPct val="98000"/>
              </a:lnSpc>
              <a:buFont typeface="Symbol" panose="05050102010706020507" pitchFamily="18" charset="2"/>
              <a:buChar char="·"/>
              <a:defRPr sz="2800"/>
            </a:lvl5pPr>
            <a:lvl6pPr marL="1476000" indent="-252000">
              <a:lnSpc>
                <a:spcPct val="98000"/>
              </a:lnSpc>
              <a:buFont typeface="Arial" panose="020B0604020202020204" pitchFamily="34" charset="0"/>
              <a:buChar char="‒"/>
              <a:defRPr sz="2800"/>
            </a:lvl6pPr>
            <a:lvl7pPr marL="1728000" indent="-252000">
              <a:lnSpc>
                <a:spcPct val="98000"/>
              </a:lnSpc>
              <a:buFont typeface="Symbol" panose="05050102010706020507" pitchFamily="18" charset="2"/>
              <a:buChar char="·"/>
              <a:defRPr sz="2800"/>
            </a:lvl7pPr>
            <a:lvl8pPr marL="1980000" indent="-252000">
              <a:lnSpc>
                <a:spcPct val="98000"/>
              </a:lnSpc>
              <a:buFont typeface="Arial" panose="020B0604020202020204" pitchFamily="34" charset="0"/>
              <a:buChar char="‒"/>
              <a:defRPr sz="2800"/>
            </a:lvl8pPr>
            <a:lvl9pPr marL="2232000" indent="-252000">
              <a:lnSpc>
                <a:spcPct val="98000"/>
              </a:lnSpc>
              <a:buFont typeface="Symbol" panose="05050102010706020507" pitchFamily="18" charset="2"/>
              <a:buChar char="·"/>
              <a:defRPr sz="2800"/>
            </a:lvl9pPr>
          </a:lstStyle>
          <a:p>
            <a:pPr lvl="0"/>
            <a:r>
              <a:rPr lang="en-GB"/>
              <a:t>Click to add intro text</a:t>
            </a:r>
          </a:p>
          <a:p>
            <a:pPr lvl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96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/>
              <a:t>Click to add title in max 2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93738" y="2162340"/>
            <a:ext cx="10799761" cy="378761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GB"/>
              <a:t>Click to add text or content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64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/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1"/>
          <p:cNvSpPr>
            <a:spLocks noGrp="1"/>
          </p:cNvSpPr>
          <p:nvPr>
            <p:ph type="pic" sz="quarter" idx="13" hasCustomPrompt="1"/>
          </p:nvPr>
        </p:nvSpPr>
        <p:spPr>
          <a:xfrm>
            <a:off x="-1" y="0"/>
            <a:ext cx="6094413" cy="6858000"/>
          </a:xfrm>
          <a:solidFill>
            <a:schemeClr val="bg1">
              <a:lumMod val="8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94800" y="0"/>
            <a:ext cx="6094413" cy="3425825"/>
          </a:xfrm>
          <a:solidFill>
            <a:schemeClr val="bg1">
              <a:lumMod val="95000"/>
            </a:schemeClr>
          </a:solidFill>
        </p:spPr>
        <p:txBody>
          <a:bodyPr tIns="118800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6094800" y="3427200"/>
            <a:ext cx="2701151" cy="3425825"/>
          </a:xfrm>
          <a:solidFill>
            <a:schemeClr val="bg1">
              <a:lumMod val="75000"/>
            </a:schemeClr>
          </a:solidFill>
        </p:spPr>
        <p:txBody>
          <a:bodyPr tIns="144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8794750" y="3427200"/>
            <a:ext cx="3397250" cy="3425825"/>
          </a:xfrm>
          <a:solidFill>
            <a:schemeClr val="bg1">
              <a:lumMod val="85000"/>
            </a:schemeClr>
          </a:solidFill>
        </p:spPr>
        <p:txBody>
          <a:bodyPr tIns="1440000" anchor="ctr" anchorCtr="0"/>
          <a:lstStyle>
            <a:lvl1pPr marL="0" indent="0" algn="ctr">
              <a:buNone/>
              <a:defRPr/>
            </a:lvl1pPr>
          </a:lstStyle>
          <a:p>
            <a:r>
              <a:rPr lang="en-GB"/>
              <a:t>Click here, and insert picture via Images-button in the ribbon</a:t>
            </a:r>
          </a:p>
        </p:txBody>
      </p:sp>
    </p:spTree>
    <p:extLst>
      <p:ext uri="{BB962C8B-B14F-4D97-AF65-F5344CB8AC3E}">
        <p14:creationId xmlns:p14="http://schemas.microsoft.com/office/powerpoint/2010/main" val="376651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ckground"/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rgbClr val="006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324501" y="676800"/>
            <a:ext cx="8168999" cy="4772629"/>
          </a:xfrm>
        </p:spPr>
        <p:txBody>
          <a:bodyPr/>
          <a:lstStyle>
            <a:lvl1pPr>
              <a:lnSpc>
                <a:spcPct val="83000"/>
              </a:lnSpc>
              <a:defRPr sz="7800" b="1" baseline="0">
                <a:solidFill>
                  <a:srgbClr val="ADCFF1"/>
                </a:solidFill>
              </a:defRPr>
            </a:lvl1pPr>
          </a:lstStyle>
          <a:p>
            <a:r>
              <a:rPr lang="en-GB"/>
              <a:t>Use bold for highlighted text,</a:t>
            </a:r>
            <a:br>
              <a:rPr lang="en-GB"/>
            </a:br>
            <a:r>
              <a:rPr lang="en-GB"/>
              <a:t>other text regular, max four lines</a:t>
            </a:r>
          </a:p>
        </p:txBody>
      </p:sp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 sz="100">
                <a:noFill/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LD_Footer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ADCFF1"/>
                </a:solidFill>
              </a:defRPr>
            </a:lvl1pPr>
          </a:lstStyle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ADCFF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62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3.emf"/><Relationship Id="rId21" Type="http://schemas.openxmlformats.org/officeDocument/2006/relationships/slideLayout" Target="../slideLayouts/slideLayout21.xml"/><Relationship Id="rId34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vmlDrawing" Target="../drawings/vmlDrawing1.vml"/><Relationship Id="rId38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AAABA549-6FCF-4B0E-B9A1-98D3DB53644C}"/>
              </a:ext>
            </a:extLst>
          </p:cNvPr>
          <p:cNvGraphicFramePr>
            <a:graphicFrameLocks noChangeAspect="1"/>
          </p:cNvGraphicFramePr>
          <p:nvPr>
            <p:custDataLst>
              <p:tags r:id="rId34"/>
            </p:custDataLst>
            <p:extLst>
              <p:ext uri="{D42A27DB-BD31-4B8C-83A1-F6EECF244321}">
                <p14:modId xmlns:p14="http://schemas.microsoft.com/office/powerpoint/2010/main" val="97701765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think-cell Slide" r:id="rId36" imgW="416" imgH="416" progId="TCLayout.ActiveDocument.1">
                  <p:embed/>
                </p:oleObj>
              </mc:Choice>
              <mc:Fallback>
                <p:oleObj name="think-cell Slide" r:id="rId36" imgW="416" imgH="416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AAABA549-6FCF-4B0E-B9A1-98D3DB5364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C052F7F8-AD7D-4DCA-AE3B-AB0DE06655D1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/>
            <a:endParaRPr lang="en-GB" sz="4800" b="1" i="0" baseline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6568" y="391028"/>
            <a:ext cx="10836932" cy="12858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2162340"/>
            <a:ext cx="10799761" cy="378761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37720" y="6321576"/>
            <a:ext cx="2355779" cy="17672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00">
                <a:noFill/>
              </a:defRPr>
            </a:lvl1pPr>
          </a:lstStyle>
          <a:p>
            <a:fld id="{8316E8C6-C206-420E-A8D4-0594BDB001E6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LD_Footer"/>
          <p:cNvSpPr>
            <a:spLocks noGrp="1"/>
          </p:cNvSpPr>
          <p:nvPr>
            <p:ph type="ftr" sz="quarter" idx="3"/>
          </p:nvPr>
        </p:nvSpPr>
        <p:spPr>
          <a:xfrm>
            <a:off x="3395663" y="6356350"/>
            <a:ext cx="5400675" cy="22250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950">
                <a:solidFill>
                  <a:srgbClr val="006EB6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96337" y="6356350"/>
            <a:ext cx="2697161" cy="22250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50">
                <a:solidFill>
                  <a:srgbClr val="006EB6"/>
                </a:solidFill>
              </a:defRPr>
            </a:lvl1pPr>
          </a:lstStyle>
          <a:p>
            <a:fld id="{61C97C43-0769-4AA6-B4C3-2F300F3BADA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699434" y="6288499"/>
            <a:ext cx="317324" cy="317017"/>
          </a:xfrm>
          <a:custGeom>
            <a:avLst/>
            <a:gdLst>
              <a:gd name="T0" fmla="*/ 136 w 272"/>
              <a:gd name="T1" fmla="*/ 0 h 273"/>
              <a:gd name="T2" fmla="*/ 58 w 272"/>
              <a:gd name="T3" fmla="*/ 25 h 273"/>
              <a:gd name="T4" fmla="*/ 127 w 272"/>
              <a:gd name="T5" fmla="*/ 177 h 273"/>
              <a:gd name="T6" fmla="*/ 131 w 272"/>
              <a:gd name="T7" fmla="*/ 182 h 273"/>
              <a:gd name="T8" fmla="*/ 131 w 272"/>
              <a:gd name="T9" fmla="*/ 182 h 273"/>
              <a:gd name="T10" fmla="*/ 119 w 272"/>
              <a:gd name="T11" fmla="*/ 182 h 273"/>
              <a:gd name="T12" fmla="*/ 119 w 272"/>
              <a:gd name="T13" fmla="*/ 182 h 273"/>
              <a:gd name="T14" fmla="*/ 109 w 272"/>
              <a:gd name="T15" fmla="*/ 175 h 273"/>
              <a:gd name="T16" fmla="*/ 45 w 272"/>
              <a:gd name="T17" fmla="*/ 35 h 273"/>
              <a:gd name="T18" fmla="*/ 33 w 272"/>
              <a:gd name="T19" fmla="*/ 47 h 273"/>
              <a:gd name="T20" fmla="*/ 92 w 272"/>
              <a:gd name="T21" fmla="*/ 177 h 273"/>
              <a:gd name="T22" fmla="*/ 96 w 272"/>
              <a:gd name="T23" fmla="*/ 182 h 273"/>
              <a:gd name="T24" fmla="*/ 96 w 272"/>
              <a:gd name="T25" fmla="*/ 182 h 273"/>
              <a:gd name="T26" fmla="*/ 84 w 272"/>
              <a:gd name="T27" fmla="*/ 182 h 273"/>
              <a:gd name="T28" fmla="*/ 84 w 272"/>
              <a:gd name="T29" fmla="*/ 182 h 273"/>
              <a:gd name="T30" fmla="*/ 74 w 272"/>
              <a:gd name="T31" fmla="*/ 175 h 273"/>
              <a:gd name="T32" fmla="*/ 22 w 272"/>
              <a:gd name="T33" fmla="*/ 62 h 273"/>
              <a:gd name="T34" fmla="*/ 12 w 272"/>
              <a:gd name="T35" fmla="*/ 79 h 273"/>
              <a:gd name="T36" fmla="*/ 57 w 272"/>
              <a:gd name="T37" fmla="*/ 177 h 273"/>
              <a:gd name="T38" fmla="*/ 61 w 272"/>
              <a:gd name="T39" fmla="*/ 182 h 273"/>
              <a:gd name="T40" fmla="*/ 61 w 272"/>
              <a:gd name="T41" fmla="*/ 182 h 273"/>
              <a:gd name="T42" fmla="*/ 48 w 272"/>
              <a:gd name="T43" fmla="*/ 182 h 273"/>
              <a:gd name="T44" fmla="*/ 48 w 272"/>
              <a:gd name="T45" fmla="*/ 182 h 273"/>
              <a:gd name="T46" fmla="*/ 38 w 272"/>
              <a:gd name="T47" fmla="*/ 175 h 273"/>
              <a:gd name="T48" fmla="*/ 4 w 272"/>
              <a:gd name="T49" fmla="*/ 101 h 273"/>
              <a:gd name="T50" fmla="*/ 0 w 272"/>
              <a:gd name="T51" fmla="*/ 130 h 273"/>
              <a:gd name="T52" fmla="*/ 21 w 272"/>
              <a:gd name="T53" fmla="*/ 177 h 273"/>
              <a:gd name="T54" fmla="*/ 25 w 272"/>
              <a:gd name="T55" fmla="*/ 182 h 273"/>
              <a:gd name="T56" fmla="*/ 25 w 272"/>
              <a:gd name="T57" fmla="*/ 182 h 273"/>
              <a:gd name="T58" fmla="*/ 13 w 272"/>
              <a:gd name="T59" fmla="*/ 182 h 273"/>
              <a:gd name="T60" fmla="*/ 7 w 272"/>
              <a:gd name="T61" fmla="*/ 181 h 273"/>
              <a:gd name="T62" fmla="*/ 136 w 272"/>
              <a:gd name="T63" fmla="*/ 273 h 273"/>
              <a:gd name="T64" fmla="*/ 272 w 272"/>
              <a:gd name="T65" fmla="*/ 137 h 273"/>
              <a:gd name="T66" fmla="*/ 136 w 272"/>
              <a:gd name="T67" fmla="*/ 0 h 273"/>
              <a:gd name="T68" fmla="*/ 136 w 272"/>
              <a:gd name="T69" fmla="*/ 253 h 273"/>
              <a:gd name="T70" fmla="*/ 38 w 272"/>
              <a:gd name="T71" fmla="*/ 199 h 273"/>
              <a:gd name="T72" fmla="*/ 182 w 272"/>
              <a:gd name="T73" fmla="*/ 199 h 273"/>
              <a:gd name="T74" fmla="*/ 182 w 272"/>
              <a:gd name="T75" fmla="*/ 199 h 273"/>
              <a:gd name="T76" fmla="*/ 228 w 272"/>
              <a:gd name="T77" fmla="*/ 199 h 273"/>
              <a:gd name="T78" fmla="*/ 202 w 272"/>
              <a:gd name="T79" fmla="*/ 178 h 273"/>
              <a:gd name="T80" fmla="*/ 179 w 272"/>
              <a:gd name="T81" fmla="*/ 182 h 273"/>
              <a:gd name="T82" fmla="*/ 155 w 272"/>
              <a:gd name="T83" fmla="*/ 182 h 273"/>
              <a:gd name="T84" fmla="*/ 155 w 272"/>
              <a:gd name="T85" fmla="*/ 182 h 273"/>
              <a:gd name="T86" fmla="*/ 144 w 272"/>
              <a:gd name="T87" fmla="*/ 175 h 273"/>
              <a:gd name="T88" fmla="*/ 80 w 272"/>
              <a:gd name="T89" fmla="*/ 34 h 273"/>
              <a:gd name="T90" fmla="*/ 136 w 272"/>
              <a:gd name="T91" fmla="*/ 20 h 273"/>
              <a:gd name="T92" fmla="*/ 252 w 272"/>
              <a:gd name="T93" fmla="*/ 137 h 273"/>
              <a:gd name="T94" fmla="*/ 136 w 272"/>
              <a:gd name="T95" fmla="*/ 253 h 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72" h="273">
                <a:moveTo>
                  <a:pt x="136" y="0"/>
                </a:moveTo>
                <a:cubicBezTo>
                  <a:pt x="107" y="0"/>
                  <a:pt x="80" y="9"/>
                  <a:pt x="58" y="25"/>
                </a:cubicBezTo>
                <a:cubicBezTo>
                  <a:pt x="58" y="25"/>
                  <a:pt x="126" y="174"/>
                  <a:pt x="127" y="177"/>
                </a:cubicBezTo>
                <a:cubicBezTo>
                  <a:pt x="129" y="181"/>
                  <a:pt x="131" y="182"/>
                  <a:pt x="131" y="182"/>
                </a:cubicBezTo>
                <a:cubicBezTo>
                  <a:pt x="131" y="182"/>
                  <a:pt x="131" y="182"/>
                  <a:pt x="131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9" y="182"/>
                  <a:pt x="119" y="182"/>
                  <a:pt x="119" y="182"/>
                </a:cubicBezTo>
                <a:cubicBezTo>
                  <a:pt x="114" y="182"/>
                  <a:pt x="112" y="181"/>
                  <a:pt x="109" y="175"/>
                </a:cubicBezTo>
                <a:cubicBezTo>
                  <a:pt x="45" y="35"/>
                  <a:pt x="45" y="35"/>
                  <a:pt x="45" y="35"/>
                </a:cubicBezTo>
                <a:cubicBezTo>
                  <a:pt x="41" y="39"/>
                  <a:pt x="37" y="43"/>
                  <a:pt x="33" y="47"/>
                </a:cubicBezTo>
                <a:cubicBezTo>
                  <a:pt x="53" y="91"/>
                  <a:pt x="91" y="174"/>
                  <a:pt x="92" y="177"/>
                </a:cubicBezTo>
                <a:cubicBezTo>
                  <a:pt x="94" y="181"/>
                  <a:pt x="96" y="182"/>
                  <a:pt x="96" y="182"/>
                </a:cubicBezTo>
                <a:cubicBezTo>
                  <a:pt x="96" y="182"/>
                  <a:pt x="96" y="182"/>
                  <a:pt x="96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84" y="182"/>
                  <a:pt x="84" y="182"/>
                  <a:pt x="84" y="182"/>
                </a:cubicBezTo>
                <a:cubicBezTo>
                  <a:pt x="78" y="182"/>
                  <a:pt x="76" y="181"/>
                  <a:pt x="74" y="175"/>
                </a:cubicBezTo>
                <a:cubicBezTo>
                  <a:pt x="22" y="62"/>
                  <a:pt x="22" y="62"/>
                  <a:pt x="22" y="62"/>
                </a:cubicBezTo>
                <a:cubicBezTo>
                  <a:pt x="18" y="67"/>
                  <a:pt x="15" y="73"/>
                  <a:pt x="12" y="79"/>
                </a:cubicBezTo>
                <a:cubicBezTo>
                  <a:pt x="32" y="123"/>
                  <a:pt x="55" y="175"/>
                  <a:pt x="57" y="177"/>
                </a:cubicBezTo>
                <a:cubicBezTo>
                  <a:pt x="58" y="181"/>
                  <a:pt x="61" y="182"/>
                  <a:pt x="61" y="182"/>
                </a:cubicBezTo>
                <a:cubicBezTo>
                  <a:pt x="61" y="182"/>
                  <a:pt x="61" y="182"/>
                  <a:pt x="61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8" y="182"/>
                  <a:pt x="48" y="182"/>
                  <a:pt x="48" y="182"/>
                </a:cubicBezTo>
                <a:cubicBezTo>
                  <a:pt x="43" y="182"/>
                  <a:pt x="41" y="181"/>
                  <a:pt x="38" y="175"/>
                </a:cubicBezTo>
                <a:cubicBezTo>
                  <a:pt x="4" y="101"/>
                  <a:pt x="4" y="101"/>
                  <a:pt x="4" y="101"/>
                </a:cubicBezTo>
                <a:cubicBezTo>
                  <a:pt x="2" y="110"/>
                  <a:pt x="0" y="120"/>
                  <a:pt x="0" y="130"/>
                </a:cubicBezTo>
                <a:cubicBezTo>
                  <a:pt x="11" y="155"/>
                  <a:pt x="21" y="176"/>
                  <a:pt x="21" y="177"/>
                </a:cubicBezTo>
                <a:cubicBezTo>
                  <a:pt x="23" y="181"/>
                  <a:pt x="25" y="182"/>
                  <a:pt x="25" y="182"/>
                </a:cubicBezTo>
                <a:cubicBezTo>
                  <a:pt x="25" y="182"/>
                  <a:pt x="25" y="182"/>
                  <a:pt x="25" y="182"/>
                </a:cubicBezTo>
                <a:cubicBezTo>
                  <a:pt x="13" y="182"/>
                  <a:pt x="13" y="182"/>
                  <a:pt x="13" y="182"/>
                </a:cubicBezTo>
                <a:cubicBezTo>
                  <a:pt x="10" y="182"/>
                  <a:pt x="8" y="182"/>
                  <a:pt x="7" y="181"/>
                </a:cubicBezTo>
                <a:cubicBezTo>
                  <a:pt x="25" y="234"/>
                  <a:pt x="76" y="273"/>
                  <a:pt x="136" y="273"/>
                </a:cubicBezTo>
                <a:cubicBezTo>
                  <a:pt x="211" y="273"/>
                  <a:pt x="272" y="212"/>
                  <a:pt x="272" y="137"/>
                </a:cubicBezTo>
                <a:cubicBezTo>
                  <a:pt x="272" y="61"/>
                  <a:pt x="211" y="0"/>
                  <a:pt x="136" y="0"/>
                </a:cubicBezTo>
                <a:close/>
                <a:moveTo>
                  <a:pt x="136" y="253"/>
                </a:moveTo>
                <a:cubicBezTo>
                  <a:pt x="95" y="253"/>
                  <a:pt x="58" y="232"/>
                  <a:pt x="38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182" y="199"/>
                  <a:pt x="182" y="199"/>
                  <a:pt x="182" y="199"/>
                </a:cubicBezTo>
                <a:cubicBezTo>
                  <a:pt x="228" y="199"/>
                  <a:pt x="228" y="199"/>
                  <a:pt x="228" y="199"/>
                </a:cubicBezTo>
                <a:cubicBezTo>
                  <a:pt x="202" y="178"/>
                  <a:pt x="202" y="178"/>
                  <a:pt x="202" y="178"/>
                </a:cubicBezTo>
                <a:cubicBezTo>
                  <a:pt x="202" y="178"/>
                  <a:pt x="191" y="182"/>
                  <a:pt x="179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55" y="182"/>
                  <a:pt x="155" y="182"/>
                  <a:pt x="155" y="182"/>
                </a:cubicBezTo>
                <a:cubicBezTo>
                  <a:pt x="149" y="182"/>
                  <a:pt x="147" y="181"/>
                  <a:pt x="144" y="175"/>
                </a:cubicBezTo>
                <a:cubicBezTo>
                  <a:pt x="80" y="34"/>
                  <a:pt x="80" y="34"/>
                  <a:pt x="80" y="34"/>
                </a:cubicBezTo>
                <a:cubicBezTo>
                  <a:pt x="97" y="25"/>
                  <a:pt x="116" y="20"/>
                  <a:pt x="136" y="20"/>
                </a:cubicBezTo>
                <a:cubicBezTo>
                  <a:pt x="200" y="20"/>
                  <a:pt x="252" y="72"/>
                  <a:pt x="252" y="137"/>
                </a:cubicBezTo>
                <a:cubicBezTo>
                  <a:pt x="252" y="201"/>
                  <a:pt x="200" y="253"/>
                  <a:pt x="136" y="253"/>
                </a:cubicBezTo>
                <a:close/>
              </a:path>
            </a:pathLst>
          </a:custGeom>
          <a:solidFill>
            <a:srgbClr val="006E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D469CA0-A547-443D-8C66-BFDBADDE5ABF}"/>
              </a:ext>
            </a:extLst>
          </p:cNvPr>
          <p:cNvPicPr>
            <a:picLocks noChangeAspect="1"/>
          </p:cNvPicPr>
          <p:nvPr/>
        </p:nvPicPr>
        <p:blipFill>
          <a:blip r:embed="rId38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068" y="6390296"/>
            <a:ext cx="621240" cy="1143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05DF8D1-923D-4D41-9078-72B7F541378E}"/>
              </a:ext>
            </a:extLst>
          </p:cNvPr>
          <p:cNvPicPr/>
          <p:nvPr/>
        </p:nvPicPr>
        <p:blipFill rotWithShape="1">
          <a:blip r:embed="rId39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r="41721" b="-1"/>
          <a:stretch/>
        </p:blipFill>
        <p:spPr>
          <a:xfrm>
            <a:off x="2052619" y="6352561"/>
            <a:ext cx="571520" cy="16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45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</p:sldLayoutIdLst>
  <p:txStyles>
    <p:titleStyle>
      <a:lvl1pPr algn="l" defTabSz="914400" rtl="0" eaLnBrk="1" latinLnBrk="0" hangingPunct="1">
        <a:lnSpc>
          <a:spcPct val="87000"/>
        </a:lnSpc>
        <a:spcBef>
          <a:spcPct val="0"/>
        </a:spcBef>
        <a:buNone/>
        <a:defRPr sz="4800" b="1" kern="1200">
          <a:solidFill>
            <a:srgbClr val="006EB6"/>
          </a:solidFill>
          <a:latin typeface="+mj-lt"/>
          <a:ea typeface="+mj-ea"/>
          <a:cs typeface="+mj-cs"/>
        </a:defRPr>
      </a:lvl1pPr>
    </p:titleStyle>
    <p:bodyStyle>
      <a:lvl1pPr marL="468000" indent="-46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―"/>
        <a:defRPr sz="2200" kern="1200">
          <a:solidFill>
            <a:srgbClr val="006EB6"/>
          </a:solidFill>
          <a:latin typeface="+mn-lt"/>
          <a:ea typeface="+mn-ea"/>
          <a:cs typeface="+mn-cs"/>
        </a:defRPr>
      </a:lvl1pPr>
      <a:lvl2pPr marL="720000" indent="-252000" algn="l" defTabSz="91440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"/>
        <a:defRPr sz="2200" kern="1200">
          <a:solidFill>
            <a:srgbClr val="006EB6"/>
          </a:solidFill>
          <a:latin typeface="+mn-lt"/>
          <a:ea typeface="+mn-ea"/>
          <a:cs typeface="+mn-cs"/>
        </a:defRPr>
      </a:lvl2pPr>
      <a:lvl3pPr marL="972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200" kern="1200">
          <a:solidFill>
            <a:srgbClr val="006EB6"/>
          </a:solidFill>
          <a:latin typeface="+mn-lt"/>
          <a:ea typeface="+mn-ea"/>
          <a:cs typeface="+mn-cs"/>
        </a:defRPr>
      </a:lvl3pPr>
      <a:lvl4pPr marL="1224000" indent="-252000" algn="l" defTabSz="91440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·"/>
        <a:defRPr sz="2200" kern="1200">
          <a:solidFill>
            <a:srgbClr val="006EB6"/>
          </a:solidFill>
          <a:latin typeface="+mn-lt"/>
          <a:ea typeface="+mn-ea"/>
          <a:cs typeface="+mn-cs"/>
        </a:defRPr>
      </a:lvl4pPr>
      <a:lvl5pPr marL="1476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200" kern="1200" baseline="0">
          <a:solidFill>
            <a:srgbClr val="006EB6"/>
          </a:solidFill>
          <a:latin typeface="+mn-lt"/>
          <a:ea typeface="+mn-ea"/>
          <a:cs typeface="+mn-cs"/>
        </a:defRPr>
      </a:lvl5pPr>
      <a:lvl6pPr marL="1728000" indent="-252000" algn="l" defTabSz="91440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·"/>
        <a:defRPr sz="2200" kern="1200">
          <a:solidFill>
            <a:srgbClr val="006EB6"/>
          </a:solidFill>
          <a:latin typeface="+mn-lt"/>
          <a:ea typeface="+mn-ea"/>
          <a:cs typeface="+mn-cs"/>
        </a:defRPr>
      </a:lvl6pPr>
      <a:lvl7pPr marL="1980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200" kern="1200">
          <a:solidFill>
            <a:srgbClr val="006EB6"/>
          </a:solidFill>
          <a:latin typeface="+mn-lt"/>
          <a:ea typeface="+mn-ea"/>
          <a:cs typeface="+mn-cs"/>
        </a:defRPr>
      </a:lvl7pPr>
      <a:lvl8pPr marL="2232000" indent="-252000" algn="l" defTabSz="91440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·"/>
        <a:defRPr sz="2200" kern="1200">
          <a:solidFill>
            <a:srgbClr val="006EB6"/>
          </a:solidFill>
          <a:latin typeface="+mn-lt"/>
          <a:ea typeface="+mn-ea"/>
          <a:cs typeface="+mn-cs"/>
        </a:defRPr>
      </a:lvl8pPr>
      <a:lvl9pPr marL="2484000" indent="-252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200" kern="1200">
          <a:solidFill>
            <a:srgbClr val="006EB6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37">
          <p15:clr>
            <a:srgbClr val="F26B43"/>
          </p15:clr>
        </p15:guide>
        <p15:guide id="2" pos="2138">
          <p15:clr>
            <a:srgbClr val="F26B43"/>
          </p15:clr>
        </p15:guide>
        <p15:guide id="3" orient="horz" pos="253">
          <p15:clr>
            <a:srgbClr val="F26B43"/>
          </p15:clr>
        </p15:guide>
        <p15:guide id="4" orient="horz" pos="888">
          <p15:clr>
            <a:srgbClr val="F26B43"/>
          </p15:clr>
        </p15:guide>
        <p15:guide id="5" pos="3839">
          <p15:clr>
            <a:srgbClr val="F26B43"/>
          </p15:clr>
        </p15:guide>
        <p15:guide id="6" pos="5540">
          <p15:clr>
            <a:srgbClr val="F26B43"/>
          </p15:clr>
        </p15:guide>
        <p15:guide id="7" orient="horz" pos="1523">
          <p15:clr>
            <a:srgbClr val="F26B43"/>
          </p15:clr>
        </p15:guide>
        <p15:guide id="8" orient="horz" pos="2158">
          <p15:clr>
            <a:srgbClr val="F26B43"/>
          </p15:clr>
        </p15:guide>
        <p15:guide id="9" pos="7240">
          <p15:clr>
            <a:srgbClr val="F26B43"/>
          </p15:clr>
        </p15:guide>
        <p15:guide id="10" orient="horz" pos="2793">
          <p15:clr>
            <a:srgbClr val="F26B43"/>
          </p15:clr>
        </p15:guide>
        <p15:guide id="11" orient="horz" pos="3428">
          <p15:clr>
            <a:srgbClr val="F26B43"/>
          </p15:clr>
        </p15:guide>
        <p15:guide id="13" orient="horz" pos="4063">
          <p15:clr>
            <a:srgbClr val="F26B43"/>
          </p15:clr>
        </p15:guide>
        <p15:guide id="14" orient="horz" pos="37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6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tags" Target="../tags/tag14.xml"/><Relationship Id="rId7" Type="http://schemas.openxmlformats.org/officeDocument/2006/relationships/image" Target="../media/image1.emf"/><Relationship Id="rId12" Type="http://schemas.openxmlformats.org/officeDocument/2006/relationships/image" Target="../media/image25.emf"/><Relationship Id="rId2" Type="http://schemas.openxmlformats.org/officeDocument/2006/relationships/tags" Target="../tags/tag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24.emf"/><Relationship Id="rId5" Type="http://schemas.openxmlformats.org/officeDocument/2006/relationships/notesSlide" Target="../notesSlides/notesSlide2.xml"/><Relationship Id="rId10" Type="http://schemas.openxmlformats.org/officeDocument/2006/relationships/image" Target="../media/image23.emf"/><Relationship Id="rId4" Type="http://schemas.openxmlformats.org/officeDocument/2006/relationships/slideLayout" Target="../slideLayouts/slideLayout24.xml"/><Relationship Id="rId9" Type="http://schemas.openxmlformats.org/officeDocument/2006/relationships/image" Target="../media/image22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tags" Target="../tags/tag16.xml"/><Relationship Id="rId7" Type="http://schemas.openxmlformats.org/officeDocument/2006/relationships/image" Target="../media/image1.emf"/><Relationship Id="rId2" Type="http://schemas.openxmlformats.org/officeDocument/2006/relationships/tags" Target="../tags/tag15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notesSlide" Target="../notesSlides/notesSlide3.xml"/><Relationship Id="rId10" Type="http://schemas.openxmlformats.org/officeDocument/2006/relationships/image" Target="../media/image28.emf"/><Relationship Id="rId4" Type="http://schemas.openxmlformats.org/officeDocument/2006/relationships/slideLayout" Target="../slideLayouts/slideLayout24.xml"/><Relationship Id="rId9" Type="http://schemas.openxmlformats.org/officeDocument/2006/relationships/image" Target="../media/image27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tmp"/><Relationship Id="rId3" Type="http://schemas.openxmlformats.org/officeDocument/2006/relationships/tags" Target="../tags/tag18.xml"/><Relationship Id="rId7" Type="http://schemas.openxmlformats.org/officeDocument/2006/relationships/image" Target="../media/image1.emf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9.bin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emf"/><Relationship Id="rId3" Type="http://schemas.openxmlformats.org/officeDocument/2006/relationships/tags" Target="../tags/tag20.xml"/><Relationship Id="rId7" Type="http://schemas.openxmlformats.org/officeDocument/2006/relationships/image" Target="../media/image1.emf"/><Relationship Id="rId2" Type="http://schemas.openxmlformats.org/officeDocument/2006/relationships/tags" Target="../tags/tag19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0.bin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tags" Target="../tags/tag22.xml"/><Relationship Id="rId7" Type="http://schemas.openxmlformats.org/officeDocument/2006/relationships/image" Target="../media/image1.emf"/><Relationship Id="rId2" Type="http://schemas.openxmlformats.org/officeDocument/2006/relationships/tags" Target="../tags/tag2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1.bin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212DCAF7-5468-43A6-B996-547D9607015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5882824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think-cell Slide" r:id="rId5" imgW="395" imgH="394" progId="TCLayout.ActiveDocument.1">
                  <p:embed/>
                </p:oleObj>
              </mc:Choice>
              <mc:Fallback>
                <p:oleObj name="think-cell Slide" r:id="rId5" imgW="395" imgH="39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212DCAF7-5468-43A6-B996-547D960701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08992-516D-41DD-A3BB-407DE2AA1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dirty="0">
                <a:latin typeface="Corbel" panose="020B0503020204020204" pitchFamily="34" charset="0"/>
                <a:sym typeface="Corbel" panose="020B0503020204020204" pitchFamily="34" charset="0"/>
              </a:rPr>
              <a:t>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5CFF6-01C9-41A4-BC2D-0B0E0E0C4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latin typeface="Corbel" panose="020B0503020204020204" pitchFamily="34" charset="0"/>
              <a:sym typeface="Corbel" panose="020B0503020204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1313F-A0BC-4ED6-8ADD-F16CF3F8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>
                <a:latin typeface="Corbel" panose="020B0503020204020204" pitchFamily="34" charset="0"/>
                <a:sym typeface="Corbel" panose="020B0503020204020204" pitchFamily="34" charset="0"/>
              </a:rPr>
              <a:pPr/>
              <a:t>1</a:t>
            </a:fld>
            <a:endParaRPr lang="en-GB">
              <a:latin typeface="Corbel" panose="020B0503020204020204" pitchFamily="34" charset="0"/>
              <a:sym typeface="Corbel" panose="020B0503020204020204" pitchFamily="34" charset="0"/>
            </a:endParaRP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E84BE79E-6361-4E1C-8BFD-7799124D4CF3}"/>
              </a:ext>
            </a:extLst>
          </p:cNvPr>
          <p:cNvSpPr txBox="1">
            <a:spLocks/>
          </p:cNvSpPr>
          <p:nvPr/>
        </p:nvSpPr>
        <p:spPr>
          <a:xfrm>
            <a:off x="719404" y="2292441"/>
            <a:ext cx="10753195" cy="319453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8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5850" b="1" kern="1200">
                <a:solidFill>
                  <a:srgbClr val="ADCFF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2400"/>
              </a:spcBef>
            </a:pPr>
            <a:br>
              <a:rPr lang="en-GB" sz="4800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</a:br>
            <a:br>
              <a:rPr lang="en-GB" sz="4400" b="0" dirty="0">
                <a:latin typeface="Corbel" panose="020B0503020204020204" pitchFamily="34" charset="0"/>
                <a:sym typeface="Corbel" panose="020B0503020204020204" pitchFamily="34" charset="0"/>
              </a:rPr>
            </a:br>
            <a:r>
              <a:rPr lang="en-GB" sz="4400" b="0" dirty="0">
                <a:latin typeface="Corbel" panose="020B0503020204020204" pitchFamily="34" charset="0"/>
                <a:sym typeface="Corbel" panose="020B0503020204020204" pitchFamily="34" charset="0"/>
              </a:rPr>
              <a:t>Circular Economy for the Nordic Manufacturing Industry</a:t>
            </a:r>
            <a:br>
              <a:rPr lang="en-GB" sz="4400" b="0" dirty="0">
                <a:latin typeface="Corbel" panose="020B0503020204020204" pitchFamily="34" charset="0"/>
                <a:sym typeface="Corbel" panose="020B0503020204020204" pitchFamily="34" charset="0"/>
              </a:rPr>
            </a:br>
            <a:br>
              <a:rPr lang="en-GB" sz="3200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</a:br>
            <a:r>
              <a:rPr lang="en-US" sz="2133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  <a:t>Value case tool – User guide</a:t>
            </a:r>
            <a:br>
              <a:rPr lang="en-GB" sz="2133" b="0" dirty="0">
                <a:latin typeface="Corbel" panose="020B0503020204020204" pitchFamily="34" charset="0"/>
                <a:cs typeface="Arial" panose="020B0604020202020204" pitchFamily="34" charset="0"/>
                <a:sym typeface="Corbel" panose="020B0503020204020204" pitchFamily="34" charset="0"/>
              </a:rPr>
            </a:br>
            <a:endParaRPr lang="en-GB" sz="2133" b="0" dirty="0">
              <a:highlight>
                <a:srgbClr val="FFFF00"/>
              </a:highlight>
              <a:latin typeface="Corbel" panose="020B0503020204020204" pitchFamily="34" charset="0"/>
              <a:cs typeface="Arial" panose="020B0604020202020204" pitchFamily="34" charset="0"/>
              <a:sym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27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F56730FB-61CB-4B06-915A-F3FB310455A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9249778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think-cell Slide" r:id="rId6" imgW="416" imgH="416" progId="TCLayout.ActiveDocument.1">
                  <p:embed/>
                </p:oleObj>
              </mc:Choice>
              <mc:Fallback>
                <p:oleObj name="think-cell Slide" r:id="rId6" imgW="416" imgH="416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F56730FB-61CB-4B06-915A-F3FB310455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0B2627CA-D992-4F5E-9D0E-D2D6C972D70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7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529A36D9-E201-46A8-A304-9298FB354CCC}"/>
              </a:ext>
            </a:extLst>
          </p:cNvPr>
          <p:cNvSpPr/>
          <p:nvPr/>
        </p:nvSpPr>
        <p:spPr>
          <a:xfrm>
            <a:off x="6142148" y="1287225"/>
            <a:ext cx="5452928" cy="47958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ot="0" spcFirstLastPara="0" vertOverflow="overflow" horzOverflow="overflow" vert="horz" wrap="square" lIns="36000" tIns="45720" rIns="3600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46E999C-1562-403B-AC5E-6C13CF3A5315}"/>
              </a:ext>
            </a:extLst>
          </p:cNvPr>
          <p:cNvSpPr/>
          <p:nvPr/>
        </p:nvSpPr>
        <p:spPr>
          <a:xfrm>
            <a:off x="-309460" y="4411622"/>
            <a:ext cx="180000" cy="1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288000" tIns="72000" rIns="120000" bIns="96000" rtlCol="0" anchor="t"/>
          <a:lstStyle/>
          <a:p>
            <a:endParaRPr lang="en-GB" sz="1200" b="1" dirty="0">
              <a:solidFill>
                <a:schemeClr val="accent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8E13CDD-2CC9-4550-A110-1811C7154456}"/>
              </a:ext>
            </a:extLst>
          </p:cNvPr>
          <p:cNvSpPr/>
          <p:nvPr/>
        </p:nvSpPr>
        <p:spPr>
          <a:xfrm>
            <a:off x="-309460" y="5080196"/>
            <a:ext cx="180000" cy="180000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>
            <a:noAutofit/>
          </a:bodyPr>
          <a:lstStyle/>
          <a:p>
            <a:pPr algn="ctr">
              <a:spcBef>
                <a:spcPts val="800"/>
              </a:spcBef>
            </a:pPr>
            <a:endParaRPr lang="en-GB" sz="1067" b="1" dirty="0">
              <a:solidFill>
                <a:schemeClr val="bg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0CBB5AD-AC10-4F4F-B6F9-C02FF30D4071}"/>
              </a:ext>
            </a:extLst>
          </p:cNvPr>
          <p:cNvSpPr/>
          <p:nvPr/>
        </p:nvSpPr>
        <p:spPr>
          <a:xfrm>
            <a:off x="-309460" y="5748770"/>
            <a:ext cx="180000" cy="1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40000" rtlCol="0" anchor="t"/>
          <a:lstStyle/>
          <a:p>
            <a:pPr algn="ctr"/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3" name="Rectangle: Rounded Corners 131">
            <a:extLst>
              <a:ext uri="{FF2B5EF4-FFF2-40B4-BE49-F238E27FC236}">
                <a16:creationId xmlns:a16="http://schemas.microsoft.com/office/drawing/2014/main" id="{376505B3-51E7-416A-B70E-4E144F4B8F41}"/>
              </a:ext>
            </a:extLst>
          </p:cNvPr>
          <p:cNvSpPr/>
          <p:nvPr/>
        </p:nvSpPr>
        <p:spPr>
          <a:xfrm>
            <a:off x="-309460" y="3743048"/>
            <a:ext cx="180000" cy="180000"/>
          </a:xfrm>
          <a:prstGeom prst="rect">
            <a:avLst/>
          </a:prstGeom>
          <a:solidFill>
            <a:srgbClr val="38598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prstClr val="white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4" name="Rectangle: Rounded Corners 132">
            <a:extLst>
              <a:ext uri="{FF2B5EF4-FFF2-40B4-BE49-F238E27FC236}">
                <a16:creationId xmlns:a16="http://schemas.microsoft.com/office/drawing/2014/main" id="{A87899D5-EDFF-469E-BED1-6835179611EB}"/>
              </a:ext>
            </a:extLst>
          </p:cNvPr>
          <p:cNvSpPr/>
          <p:nvPr/>
        </p:nvSpPr>
        <p:spPr>
          <a:xfrm>
            <a:off x="-309460" y="4077335"/>
            <a:ext cx="180000" cy="180000"/>
          </a:xfrm>
          <a:prstGeom prst="rect">
            <a:avLst/>
          </a:prstGeom>
          <a:solidFill>
            <a:srgbClr val="559BE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prstClr val="white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5" name="Rounded Rectangle 70">
            <a:extLst>
              <a:ext uri="{FF2B5EF4-FFF2-40B4-BE49-F238E27FC236}">
                <a16:creationId xmlns:a16="http://schemas.microsoft.com/office/drawing/2014/main" id="{5E8D38D6-56C5-4848-BF07-707B81E721CC}"/>
              </a:ext>
            </a:extLst>
          </p:cNvPr>
          <p:cNvSpPr/>
          <p:nvPr/>
        </p:nvSpPr>
        <p:spPr bwMode="auto">
          <a:xfrm>
            <a:off x="-309460" y="4745909"/>
            <a:ext cx="180000" cy="180000"/>
          </a:xfrm>
          <a:prstGeom prst="rect">
            <a:avLst/>
          </a:prstGeom>
          <a:solidFill>
            <a:srgbClr val="ADCFF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prstClr val="white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6" name="Rectangle: Rounded Corners 131">
            <a:extLst>
              <a:ext uri="{FF2B5EF4-FFF2-40B4-BE49-F238E27FC236}">
                <a16:creationId xmlns:a16="http://schemas.microsoft.com/office/drawing/2014/main" id="{A1EBD45D-B027-4C8C-B5B3-AD0B4821B9A0}"/>
              </a:ext>
            </a:extLst>
          </p:cNvPr>
          <p:cNvSpPr/>
          <p:nvPr/>
        </p:nvSpPr>
        <p:spPr>
          <a:xfrm>
            <a:off x="-309460" y="6083060"/>
            <a:ext cx="180000" cy="180000"/>
          </a:xfrm>
          <a:prstGeom prst="rect">
            <a:avLst/>
          </a:prstGeom>
          <a:solidFill>
            <a:srgbClr val="2A436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7" name="Rectangle: Rounded Corners 131">
            <a:extLst>
              <a:ext uri="{FF2B5EF4-FFF2-40B4-BE49-F238E27FC236}">
                <a16:creationId xmlns:a16="http://schemas.microsoft.com/office/drawing/2014/main" id="{A6E2E097-DFCC-4940-9797-8E326829E7BB}"/>
              </a:ext>
            </a:extLst>
          </p:cNvPr>
          <p:cNvSpPr/>
          <p:nvPr/>
        </p:nvSpPr>
        <p:spPr>
          <a:xfrm>
            <a:off x="-297120" y="5414483"/>
            <a:ext cx="180000" cy="180000"/>
          </a:xfrm>
          <a:prstGeom prst="rect">
            <a:avLst/>
          </a:prstGeom>
          <a:solidFill>
            <a:srgbClr val="BDE6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33583065-E781-4F1F-8A0F-D0EBAB69A01D}"/>
              </a:ext>
            </a:extLst>
          </p:cNvPr>
          <p:cNvGrpSpPr/>
          <p:nvPr/>
        </p:nvGrpSpPr>
        <p:grpSpPr>
          <a:xfrm>
            <a:off x="280508" y="265174"/>
            <a:ext cx="11479692" cy="300526"/>
            <a:chOff x="223358" y="1064166"/>
            <a:chExt cx="6859632" cy="300526"/>
          </a:xfrm>
          <a:solidFill>
            <a:srgbClr val="00B0F0"/>
          </a:solidFill>
        </p:grpSpPr>
        <p:sp>
          <p:nvSpPr>
            <p:cNvPr id="49" name="Round Same Side Corner Rectangle 48">
              <a:extLst>
                <a:ext uri="{FF2B5EF4-FFF2-40B4-BE49-F238E27FC236}">
                  <a16:creationId xmlns:a16="http://schemas.microsoft.com/office/drawing/2014/main" id="{C8816FDC-FCFA-4F45-B0F8-37DEDA3D4438}"/>
                </a:ext>
              </a:extLst>
            </p:cNvPr>
            <p:cNvSpPr/>
            <p:nvPr/>
          </p:nvSpPr>
          <p:spPr bwMode="auto">
            <a:xfrm>
              <a:off x="223358" y="1064166"/>
              <a:ext cx="1676070" cy="300526"/>
            </a:xfrm>
            <a:prstGeom prst="round2SameRect">
              <a:avLst/>
            </a:prstGeom>
            <a:solidFill>
              <a:srgbClr val="385988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Introduction</a:t>
              </a:r>
            </a:p>
          </p:txBody>
        </p:sp>
        <p:sp>
          <p:nvSpPr>
            <p:cNvPr id="50" name="Round Same Side Corner Rectangle 49">
              <a:extLst>
                <a:ext uri="{FF2B5EF4-FFF2-40B4-BE49-F238E27FC236}">
                  <a16:creationId xmlns:a16="http://schemas.microsoft.com/office/drawing/2014/main" id="{DF15ECBA-528E-43F8-AB8C-566A404E0B47}"/>
                </a:ext>
              </a:extLst>
            </p:cNvPr>
            <p:cNvSpPr/>
            <p:nvPr/>
          </p:nvSpPr>
          <p:spPr bwMode="auto">
            <a:xfrm>
              <a:off x="1951212" y="1064166"/>
              <a:ext cx="1676070" cy="300526"/>
            </a:xfrm>
            <a:prstGeom prst="round2SameRect">
              <a:avLst/>
            </a:prstGeom>
            <a:solidFill>
              <a:srgbClr val="D2DDEC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Value case summary</a:t>
              </a:r>
            </a:p>
          </p:txBody>
        </p:sp>
        <p:sp>
          <p:nvSpPr>
            <p:cNvPr id="51" name="Round Same Side Corner Rectangle 50">
              <a:extLst>
                <a:ext uri="{FF2B5EF4-FFF2-40B4-BE49-F238E27FC236}">
                  <a16:creationId xmlns:a16="http://schemas.microsoft.com/office/drawing/2014/main" id="{8AFDBCE2-8653-4523-9549-4CAB9FF97E00}"/>
                </a:ext>
              </a:extLst>
            </p:cNvPr>
            <p:cNvSpPr/>
            <p:nvPr/>
          </p:nvSpPr>
          <p:spPr bwMode="auto">
            <a:xfrm>
              <a:off x="5406920" y="1064166"/>
              <a:ext cx="1676070" cy="300526"/>
            </a:xfrm>
            <a:prstGeom prst="round2SameRect">
              <a:avLst/>
            </a:prstGeom>
            <a:solidFill>
              <a:srgbClr val="D2DDEC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Business model inputs</a:t>
              </a:r>
            </a:p>
          </p:txBody>
        </p:sp>
        <p:sp>
          <p:nvSpPr>
            <p:cNvPr id="52" name="Round Same Side Corner Rectangle 52">
              <a:extLst>
                <a:ext uri="{FF2B5EF4-FFF2-40B4-BE49-F238E27FC236}">
                  <a16:creationId xmlns:a16="http://schemas.microsoft.com/office/drawing/2014/main" id="{2E0879FA-AB56-4EEA-A334-320C5E39F444}"/>
                </a:ext>
              </a:extLst>
            </p:cNvPr>
            <p:cNvSpPr/>
            <p:nvPr/>
          </p:nvSpPr>
          <p:spPr bwMode="auto">
            <a:xfrm>
              <a:off x="3679066" y="1064166"/>
              <a:ext cx="1676070" cy="300526"/>
            </a:xfrm>
            <a:prstGeom prst="round2SameRect">
              <a:avLst/>
            </a:prstGeom>
            <a:solidFill>
              <a:srgbClr val="D2DDEC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General inputs</a:t>
              </a:r>
            </a:p>
          </p:txBody>
        </p:sp>
      </p:grpSp>
      <p:sp>
        <p:nvSpPr>
          <p:cNvPr id="53" name="Rectangle 52">
            <a:extLst>
              <a:ext uri="{FF2B5EF4-FFF2-40B4-BE49-F238E27FC236}">
                <a16:creationId xmlns:a16="http://schemas.microsoft.com/office/drawing/2014/main" id="{80042B48-28C2-4B72-8DDB-6C0673D76CD8}"/>
              </a:ext>
            </a:extLst>
          </p:cNvPr>
          <p:cNvSpPr/>
          <p:nvPr/>
        </p:nvSpPr>
        <p:spPr>
          <a:xfrm>
            <a:off x="280508" y="565700"/>
            <a:ext cx="11483600" cy="5697360"/>
          </a:xfrm>
          <a:prstGeom prst="rect">
            <a:avLst/>
          </a:prstGeom>
          <a:noFill/>
          <a:ln>
            <a:solidFill>
              <a:srgbClr val="385988"/>
            </a:solidFill>
          </a:ln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Title 2">
            <a:extLst>
              <a:ext uri="{FF2B5EF4-FFF2-40B4-BE49-F238E27FC236}">
                <a16:creationId xmlns:a16="http://schemas.microsoft.com/office/drawing/2014/main" id="{BC1BB5C1-517C-4BD2-9C20-2D3D081DA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56659"/>
            <a:ext cx="11328400" cy="864000"/>
          </a:xfrm>
        </p:spPr>
        <p:txBody>
          <a:bodyPr anchor="b"/>
          <a:lstStyle/>
          <a:p>
            <a:r>
              <a:rPr lang="en-US"/>
              <a:t>Introduction</a:t>
            </a:r>
          </a:p>
        </p:txBody>
      </p:sp>
      <p:sp>
        <p:nvSpPr>
          <p:cNvPr id="56" name="Text Placeholder 1">
            <a:extLst>
              <a:ext uri="{FF2B5EF4-FFF2-40B4-BE49-F238E27FC236}">
                <a16:creationId xmlns:a16="http://schemas.microsoft.com/office/drawing/2014/main" id="{0992721C-17E9-4826-A066-7DC01C4948FD}"/>
              </a:ext>
            </a:extLst>
          </p:cNvPr>
          <p:cNvSpPr txBox="1">
            <a:spLocks/>
          </p:cNvSpPr>
          <p:nvPr/>
        </p:nvSpPr>
        <p:spPr>
          <a:xfrm>
            <a:off x="431799" y="1287225"/>
            <a:ext cx="5272631" cy="5031437"/>
          </a:xfrm>
          <a:prstGeom prst="rect">
            <a:avLst/>
          </a:prstGeom>
        </p:spPr>
        <p:txBody>
          <a:bodyPr/>
          <a:lstStyle>
            <a:lvl1pPr marL="468000" indent="-46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―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1pPr>
            <a:lvl2pPr marL="72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2pPr>
            <a:lvl3pPr marL="972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3pPr>
            <a:lvl4pPr marL="122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4pPr>
            <a:lvl5pPr marL="1476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 baseline="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5pPr>
            <a:lvl6pPr marL="1728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6pPr>
            <a:lvl7pPr marL="198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7pPr>
            <a:lvl8pPr marL="2232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8pPr>
            <a:lvl9pPr marL="248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tx1"/>
                </a:solidFill>
              </a:rPr>
              <a:t>The purpose of the value case tool is to give you a high-level understanding of the value potential of circular economy business models for your company.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tx1"/>
                </a:solidFill>
              </a:rPr>
              <a:t>In other words, </a:t>
            </a:r>
            <a:r>
              <a:rPr lang="en-US" sz="1600" b="1" u="sng" dirty="0">
                <a:solidFill>
                  <a:schemeClr val="tx1"/>
                </a:solidFill>
              </a:rPr>
              <a:t>it is not a comprehensive business case tool</a:t>
            </a:r>
            <a:r>
              <a:rPr lang="en-US" sz="1600" dirty="0">
                <a:solidFill>
                  <a:schemeClr val="tx1"/>
                </a:solidFill>
              </a:rPr>
              <a:t>, but rather a tool to help you</a:t>
            </a:r>
          </a:p>
          <a:p>
            <a:r>
              <a:rPr lang="en-US" sz="1600" dirty="0">
                <a:solidFill>
                  <a:schemeClr val="tx1"/>
                </a:solidFill>
              </a:rPr>
              <a:t>understand the value levers of circular business models and their sub-models</a:t>
            </a:r>
          </a:p>
          <a:p>
            <a:r>
              <a:rPr lang="en-US" sz="1600" dirty="0">
                <a:solidFill>
                  <a:schemeClr val="tx1"/>
                </a:solidFill>
              </a:rPr>
              <a:t>estimate revenue potential, cost impact and investment need for your company through simple calculations</a:t>
            </a:r>
          </a:p>
          <a:p>
            <a:r>
              <a:rPr lang="en-US" sz="1600" dirty="0">
                <a:solidFill>
                  <a:schemeClr val="tx1"/>
                </a:solidFill>
              </a:rPr>
              <a:t>identify the most promising circular business models from a financial perspective</a:t>
            </a:r>
          </a:p>
          <a:p>
            <a:endParaRPr lang="en-US" sz="1600" dirty="0">
              <a:solidFill>
                <a:schemeClr val="tx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tx1"/>
                </a:solidFill>
              </a:rPr>
              <a:t>Please note that </a:t>
            </a:r>
            <a:r>
              <a:rPr lang="en-US" sz="1600" b="1" u="sng" dirty="0">
                <a:solidFill>
                  <a:schemeClr val="tx1"/>
                </a:solidFill>
              </a:rPr>
              <a:t>the tool should be used only for one product</a:t>
            </a:r>
            <a:r>
              <a:rPr lang="en-US" sz="1600" dirty="0">
                <a:solidFill>
                  <a:schemeClr val="tx1"/>
                </a:solidFill>
              </a:rPr>
              <a:t>, meaning that you should create a separate copy of the Excel file for each product you want to assess.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8D65B8C-8369-470B-8F4F-4C0AFC8CE0B8}"/>
              </a:ext>
            </a:extLst>
          </p:cNvPr>
          <p:cNvSpPr txBox="1"/>
          <p:nvPr/>
        </p:nvSpPr>
        <p:spPr>
          <a:xfrm>
            <a:off x="6318254" y="1375780"/>
            <a:ext cx="1693334" cy="331894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algn="l"/>
            <a:r>
              <a:rPr lang="en-US" b="1" i="0">
                <a:latin typeface="+mj-lt"/>
              </a:rPr>
              <a:t>How it works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85A56EB3-4AB9-4FBD-B089-C1BA731A8B17}"/>
              </a:ext>
            </a:extLst>
          </p:cNvPr>
          <p:cNvSpPr/>
          <p:nvPr/>
        </p:nvSpPr>
        <p:spPr>
          <a:xfrm>
            <a:off x="6318254" y="2113371"/>
            <a:ext cx="336550" cy="323850"/>
          </a:xfrm>
          <a:prstGeom prst="ellipse">
            <a:avLst/>
          </a:prstGeom>
          <a:solidFill>
            <a:schemeClr val="accent1"/>
          </a:solidFill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sz="16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43BA851-D74E-4024-B697-BDE1A9D0A130}"/>
              </a:ext>
            </a:extLst>
          </p:cNvPr>
          <p:cNvSpPr txBox="1"/>
          <p:nvPr/>
        </p:nvSpPr>
        <p:spPr>
          <a:xfrm>
            <a:off x="6743704" y="1886363"/>
            <a:ext cx="2392256" cy="777867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algn="l"/>
            <a:r>
              <a:rPr lang="en-US" sz="1600" b="0" i="0">
                <a:latin typeface="+mj-lt"/>
              </a:rPr>
              <a:t>Enter your company data in the ’General inputs’ sheet.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FDF46D04-66A6-429A-82EC-61CFBFC1E288}"/>
              </a:ext>
            </a:extLst>
          </p:cNvPr>
          <p:cNvSpPr/>
          <p:nvPr/>
        </p:nvSpPr>
        <p:spPr>
          <a:xfrm>
            <a:off x="6318254" y="3777445"/>
            <a:ext cx="336550" cy="323850"/>
          </a:xfrm>
          <a:prstGeom prst="ellipse">
            <a:avLst/>
          </a:prstGeom>
          <a:solidFill>
            <a:schemeClr val="accent1"/>
          </a:solidFill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sz="16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F208E16-6516-4877-8172-C6EDCB464D02}"/>
              </a:ext>
            </a:extLst>
          </p:cNvPr>
          <p:cNvSpPr txBox="1"/>
          <p:nvPr/>
        </p:nvSpPr>
        <p:spPr>
          <a:xfrm>
            <a:off x="6743704" y="3162327"/>
            <a:ext cx="2392256" cy="1554087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algn="l"/>
            <a:r>
              <a:rPr lang="en-US" sz="1600" b="0" i="0">
                <a:latin typeface="+mj-lt"/>
              </a:rPr>
              <a:t>Enter data on the business model specific tabs for the sub-models that you have identified as relevant for your company.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3224944A-43C6-4B74-A569-DFB1C6F4715A}"/>
              </a:ext>
            </a:extLst>
          </p:cNvPr>
          <p:cNvSpPr/>
          <p:nvPr/>
        </p:nvSpPr>
        <p:spPr>
          <a:xfrm>
            <a:off x="6318254" y="5367353"/>
            <a:ext cx="336550" cy="323850"/>
          </a:xfrm>
          <a:prstGeom prst="ellipse">
            <a:avLst/>
          </a:prstGeom>
          <a:solidFill>
            <a:schemeClr val="accent1"/>
          </a:solidFill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i-FI" sz="16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A463F7C9-A05C-421E-8758-FB531EA0EA57}"/>
              </a:ext>
            </a:extLst>
          </p:cNvPr>
          <p:cNvSpPr txBox="1"/>
          <p:nvPr/>
        </p:nvSpPr>
        <p:spPr>
          <a:xfrm>
            <a:off x="6743703" y="5161657"/>
            <a:ext cx="2392257" cy="735243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algn="l"/>
            <a:r>
              <a:rPr lang="en-US" sz="1600">
                <a:latin typeface="+mj-lt"/>
              </a:rPr>
              <a:t>Review overall value potential in the ’Value case summary’ sheet.</a:t>
            </a:r>
            <a:endParaRPr lang="en-US" sz="1600" b="0" i="0">
              <a:latin typeface="+mj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73B668-ACE6-4455-A624-2BB551517F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91349" y="1781227"/>
            <a:ext cx="1944406" cy="98731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41BE279-52D1-4819-BEFB-CF9CDBADDE4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24317" y="3371137"/>
            <a:ext cx="980534" cy="67827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8B8C17E-C318-42CA-A0C3-86B1DA51D02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39360" y="3678890"/>
            <a:ext cx="951444" cy="56974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EE69EDA-ECBB-4F38-8F15-31B20CA6BB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218451" y="3928790"/>
            <a:ext cx="887396" cy="68140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799EC01-2DCF-4E87-A1C6-EE242995905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524629" y="5070470"/>
            <a:ext cx="1677955" cy="86500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225" name="Chart 3">
            <a:extLst>
              <a:ext uri="{FF2B5EF4-FFF2-40B4-BE49-F238E27FC236}">
                <a16:creationId xmlns:a16="http://schemas.microsoft.com/office/drawing/2014/main" id="{D7E60E94-9DE1-4BD3-8305-ABA6EEBF46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47625"/>
            <a:ext cx="4505325" cy="280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5322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F56730FB-61CB-4B06-915A-F3FB310455A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3540253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think-cell Slide" r:id="rId6" imgW="416" imgH="416" progId="TCLayout.ActiveDocument.1">
                  <p:embed/>
                </p:oleObj>
              </mc:Choice>
              <mc:Fallback>
                <p:oleObj name="think-cell Slide" r:id="rId6" imgW="416" imgH="416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F56730FB-61CB-4B06-915A-F3FB310455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0B2627CA-D992-4F5E-9D0E-D2D6C972D70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7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52AB5A-E253-4BA1-B51A-E415A0C0772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1800" y="2362854"/>
            <a:ext cx="6551401" cy="271401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724179-4E57-43B3-99B0-A651660C1DD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78122" y="3472574"/>
            <a:ext cx="6413770" cy="273391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B46E999C-1562-403B-AC5E-6C13CF3A5315}"/>
              </a:ext>
            </a:extLst>
          </p:cNvPr>
          <p:cNvSpPr/>
          <p:nvPr/>
        </p:nvSpPr>
        <p:spPr>
          <a:xfrm>
            <a:off x="-309460" y="4411622"/>
            <a:ext cx="180000" cy="1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288000" tIns="72000" rIns="120000" bIns="96000" rtlCol="0" anchor="t"/>
          <a:lstStyle/>
          <a:p>
            <a:endParaRPr lang="en-GB" sz="1200" b="1" dirty="0">
              <a:solidFill>
                <a:schemeClr val="accent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8E13CDD-2CC9-4550-A110-1811C7154456}"/>
              </a:ext>
            </a:extLst>
          </p:cNvPr>
          <p:cNvSpPr/>
          <p:nvPr/>
        </p:nvSpPr>
        <p:spPr>
          <a:xfrm>
            <a:off x="-309460" y="5080196"/>
            <a:ext cx="180000" cy="180000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>
            <a:noAutofit/>
          </a:bodyPr>
          <a:lstStyle/>
          <a:p>
            <a:pPr algn="ctr">
              <a:spcBef>
                <a:spcPts val="800"/>
              </a:spcBef>
            </a:pPr>
            <a:endParaRPr lang="en-GB" sz="1067" b="1" dirty="0">
              <a:solidFill>
                <a:schemeClr val="bg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0CBB5AD-AC10-4F4F-B6F9-C02FF30D4071}"/>
              </a:ext>
            </a:extLst>
          </p:cNvPr>
          <p:cNvSpPr/>
          <p:nvPr/>
        </p:nvSpPr>
        <p:spPr>
          <a:xfrm>
            <a:off x="-309460" y="5748770"/>
            <a:ext cx="180000" cy="1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40000" rtlCol="0" anchor="t"/>
          <a:lstStyle/>
          <a:p>
            <a:pPr algn="ctr"/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3" name="Rectangle: Rounded Corners 131">
            <a:extLst>
              <a:ext uri="{FF2B5EF4-FFF2-40B4-BE49-F238E27FC236}">
                <a16:creationId xmlns:a16="http://schemas.microsoft.com/office/drawing/2014/main" id="{376505B3-51E7-416A-B70E-4E144F4B8F41}"/>
              </a:ext>
            </a:extLst>
          </p:cNvPr>
          <p:cNvSpPr/>
          <p:nvPr/>
        </p:nvSpPr>
        <p:spPr>
          <a:xfrm>
            <a:off x="-309460" y="3743048"/>
            <a:ext cx="180000" cy="180000"/>
          </a:xfrm>
          <a:prstGeom prst="rect">
            <a:avLst/>
          </a:prstGeom>
          <a:solidFill>
            <a:srgbClr val="38598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prstClr val="white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4" name="Rectangle: Rounded Corners 132">
            <a:extLst>
              <a:ext uri="{FF2B5EF4-FFF2-40B4-BE49-F238E27FC236}">
                <a16:creationId xmlns:a16="http://schemas.microsoft.com/office/drawing/2014/main" id="{A87899D5-EDFF-469E-BED1-6835179611EB}"/>
              </a:ext>
            </a:extLst>
          </p:cNvPr>
          <p:cNvSpPr/>
          <p:nvPr/>
        </p:nvSpPr>
        <p:spPr>
          <a:xfrm>
            <a:off x="-309460" y="4077335"/>
            <a:ext cx="180000" cy="180000"/>
          </a:xfrm>
          <a:prstGeom prst="rect">
            <a:avLst/>
          </a:prstGeom>
          <a:solidFill>
            <a:srgbClr val="559BE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prstClr val="white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5" name="Rounded Rectangle 70">
            <a:extLst>
              <a:ext uri="{FF2B5EF4-FFF2-40B4-BE49-F238E27FC236}">
                <a16:creationId xmlns:a16="http://schemas.microsoft.com/office/drawing/2014/main" id="{5E8D38D6-56C5-4848-BF07-707B81E721CC}"/>
              </a:ext>
            </a:extLst>
          </p:cNvPr>
          <p:cNvSpPr/>
          <p:nvPr/>
        </p:nvSpPr>
        <p:spPr bwMode="auto">
          <a:xfrm>
            <a:off x="-309460" y="4745909"/>
            <a:ext cx="180000" cy="180000"/>
          </a:xfrm>
          <a:prstGeom prst="rect">
            <a:avLst/>
          </a:prstGeom>
          <a:solidFill>
            <a:srgbClr val="ADCFF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prstClr val="white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6" name="Rectangle: Rounded Corners 131">
            <a:extLst>
              <a:ext uri="{FF2B5EF4-FFF2-40B4-BE49-F238E27FC236}">
                <a16:creationId xmlns:a16="http://schemas.microsoft.com/office/drawing/2014/main" id="{A1EBD45D-B027-4C8C-B5B3-AD0B4821B9A0}"/>
              </a:ext>
            </a:extLst>
          </p:cNvPr>
          <p:cNvSpPr/>
          <p:nvPr/>
        </p:nvSpPr>
        <p:spPr>
          <a:xfrm>
            <a:off x="-309460" y="6083060"/>
            <a:ext cx="180000" cy="180000"/>
          </a:xfrm>
          <a:prstGeom prst="rect">
            <a:avLst/>
          </a:prstGeom>
          <a:solidFill>
            <a:srgbClr val="2A436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7" name="Rectangle: Rounded Corners 131">
            <a:extLst>
              <a:ext uri="{FF2B5EF4-FFF2-40B4-BE49-F238E27FC236}">
                <a16:creationId xmlns:a16="http://schemas.microsoft.com/office/drawing/2014/main" id="{A6E2E097-DFCC-4940-9797-8E326829E7BB}"/>
              </a:ext>
            </a:extLst>
          </p:cNvPr>
          <p:cNvSpPr/>
          <p:nvPr/>
        </p:nvSpPr>
        <p:spPr>
          <a:xfrm>
            <a:off x="-297120" y="5414483"/>
            <a:ext cx="180000" cy="180000"/>
          </a:xfrm>
          <a:prstGeom prst="rect">
            <a:avLst/>
          </a:prstGeom>
          <a:solidFill>
            <a:srgbClr val="BDE6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33583065-E781-4F1F-8A0F-D0EBAB69A01D}"/>
              </a:ext>
            </a:extLst>
          </p:cNvPr>
          <p:cNvGrpSpPr/>
          <p:nvPr/>
        </p:nvGrpSpPr>
        <p:grpSpPr>
          <a:xfrm>
            <a:off x="280508" y="265174"/>
            <a:ext cx="11479692" cy="300526"/>
            <a:chOff x="223358" y="1064166"/>
            <a:chExt cx="6859632" cy="300526"/>
          </a:xfrm>
          <a:solidFill>
            <a:srgbClr val="00B0F0"/>
          </a:solidFill>
        </p:grpSpPr>
        <p:sp>
          <p:nvSpPr>
            <p:cNvPr id="49" name="Round Same Side Corner Rectangle 48">
              <a:extLst>
                <a:ext uri="{FF2B5EF4-FFF2-40B4-BE49-F238E27FC236}">
                  <a16:creationId xmlns:a16="http://schemas.microsoft.com/office/drawing/2014/main" id="{C8816FDC-FCFA-4F45-B0F8-37DEDA3D4438}"/>
                </a:ext>
              </a:extLst>
            </p:cNvPr>
            <p:cNvSpPr/>
            <p:nvPr/>
          </p:nvSpPr>
          <p:spPr bwMode="auto">
            <a:xfrm>
              <a:off x="223358" y="1064166"/>
              <a:ext cx="1676070" cy="300526"/>
            </a:xfrm>
            <a:prstGeom prst="round2SameRect">
              <a:avLst/>
            </a:prstGeom>
            <a:solidFill>
              <a:srgbClr val="D2DDEC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Introduction</a:t>
              </a:r>
            </a:p>
          </p:txBody>
        </p:sp>
        <p:sp>
          <p:nvSpPr>
            <p:cNvPr id="50" name="Round Same Side Corner Rectangle 49">
              <a:extLst>
                <a:ext uri="{FF2B5EF4-FFF2-40B4-BE49-F238E27FC236}">
                  <a16:creationId xmlns:a16="http://schemas.microsoft.com/office/drawing/2014/main" id="{DF15ECBA-528E-43F8-AB8C-566A404E0B47}"/>
                </a:ext>
              </a:extLst>
            </p:cNvPr>
            <p:cNvSpPr/>
            <p:nvPr/>
          </p:nvSpPr>
          <p:spPr bwMode="auto">
            <a:xfrm>
              <a:off x="1951212" y="1064166"/>
              <a:ext cx="1676070" cy="300526"/>
            </a:xfrm>
            <a:prstGeom prst="round2SameRect">
              <a:avLst/>
            </a:prstGeom>
            <a:solidFill>
              <a:srgbClr val="D2DDEC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Value case summary</a:t>
              </a:r>
            </a:p>
          </p:txBody>
        </p:sp>
        <p:sp>
          <p:nvSpPr>
            <p:cNvPr id="51" name="Round Same Side Corner Rectangle 50">
              <a:extLst>
                <a:ext uri="{FF2B5EF4-FFF2-40B4-BE49-F238E27FC236}">
                  <a16:creationId xmlns:a16="http://schemas.microsoft.com/office/drawing/2014/main" id="{8AFDBCE2-8653-4523-9549-4CAB9FF97E00}"/>
                </a:ext>
              </a:extLst>
            </p:cNvPr>
            <p:cNvSpPr/>
            <p:nvPr/>
          </p:nvSpPr>
          <p:spPr bwMode="auto">
            <a:xfrm>
              <a:off x="5406920" y="1064166"/>
              <a:ext cx="1676070" cy="300526"/>
            </a:xfrm>
            <a:prstGeom prst="round2SameRect">
              <a:avLst/>
            </a:prstGeom>
            <a:solidFill>
              <a:srgbClr val="D2DDEC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Business model inputs</a:t>
              </a:r>
            </a:p>
          </p:txBody>
        </p:sp>
        <p:sp>
          <p:nvSpPr>
            <p:cNvPr id="52" name="Round Same Side Corner Rectangle 52">
              <a:extLst>
                <a:ext uri="{FF2B5EF4-FFF2-40B4-BE49-F238E27FC236}">
                  <a16:creationId xmlns:a16="http://schemas.microsoft.com/office/drawing/2014/main" id="{2E0879FA-AB56-4EEA-A334-320C5E39F444}"/>
                </a:ext>
              </a:extLst>
            </p:cNvPr>
            <p:cNvSpPr/>
            <p:nvPr/>
          </p:nvSpPr>
          <p:spPr bwMode="auto">
            <a:xfrm>
              <a:off x="3679066" y="1064166"/>
              <a:ext cx="1676070" cy="300526"/>
            </a:xfrm>
            <a:prstGeom prst="round2SameRect">
              <a:avLst/>
            </a:prstGeom>
            <a:solidFill>
              <a:srgbClr val="385988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General inputs</a:t>
              </a:r>
            </a:p>
          </p:txBody>
        </p:sp>
      </p:grpSp>
      <p:sp>
        <p:nvSpPr>
          <p:cNvPr id="53" name="Rectangle 52">
            <a:extLst>
              <a:ext uri="{FF2B5EF4-FFF2-40B4-BE49-F238E27FC236}">
                <a16:creationId xmlns:a16="http://schemas.microsoft.com/office/drawing/2014/main" id="{80042B48-28C2-4B72-8DDB-6C0673D76CD8}"/>
              </a:ext>
            </a:extLst>
          </p:cNvPr>
          <p:cNvSpPr/>
          <p:nvPr/>
        </p:nvSpPr>
        <p:spPr>
          <a:xfrm>
            <a:off x="280508" y="565700"/>
            <a:ext cx="11483600" cy="5697360"/>
          </a:xfrm>
          <a:prstGeom prst="rect">
            <a:avLst/>
          </a:prstGeom>
          <a:noFill/>
          <a:ln>
            <a:solidFill>
              <a:srgbClr val="385988"/>
            </a:solidFill>
          </a:ln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Title 2">
            <a:extLst>
              <a:ext uri="{FF2B5EF4-FFF2-40B4-BE49-F238E27FC236}">
                <a16:creationId xmlns:a16="http://schemas.microsoft.com/office/drawing/2014/main" id="{BC1BB5C1-517C-4BD2-9C20-2D3D081DA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56659"/>
            <a:ext cx="11328400" cy="864000"/>
          </a:xfrm>
        </p:spPr>
        <p:txBody>
          <a:bodyPr anchor="b"/>
          <a:lstStyle/>
          <a:p>
            <a:r>
              <a:rPr lang="en-US"/>
              <a:t>General inputs</a:t>
            </a:r>
          </a:p>
        </p:txBody>
      </p:sp>
      <p:sp>
        <p:nvSpPr>
          <p:cNvPr id="34" name="Text Placeholder 1">
            <a:extLst>
              <a:ext uri="{FF2B5EF4-FFF2-40B4-BE49-F238E27FC236}">
                <a16:creationId xmlns:a16="http://schemas.microsoft.com/office/drawing/2014/main" id="{128F48AF-5753-4854-BBA6-AEFD281C6F0D}"/>
              </a:ext>
            </a:extLst>
          </p:cNvPr>
          <p:cNvSpPr txBox="1">
            <a:spLocks/>
          </p:cNvSpPr>
          <p:nvPr/>
        </p:nvSpPr>
        <p:spPr>
          <a:xfrm>
            <a:off x="431800" y="1284704"/>
            <a:ext cx="11328400" cy="470930"/>
          </a:xfrm>
          <a:prstGeom prst="rect">
            <a:avLst/>
          </a:prstGeom>
        </p:spPr>
        <p:txBody>
          <a:bodyPr/>
          <a:lstStyle>
            <a:lvl1pPr marL="468000" indent="-46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―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1pPr>
            <a:lvl2pPr marL="72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2pPr>
            <a:lvl3pPr marL="972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3pPr>
            <a:lvl4pPr marL="122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4pPr>
            <a:lvl5pPr marL="1476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 baseline="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5pPr>
            <a:lvl6pPr marL="1728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6pPr>
            <a:lvl7pPr marL="198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7pPr>
            <a:lvl8pPr marL="2232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8pPr>
            <a:lvl9pPr marL="248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dirty="0">
                <a:solidFill>
                  <a:schemeClr val="tx1"/>
                </a:solidFill>
              </a:rPr>
              <a:t>Before starting the business model specific calculations, enter generic cost- and product-related data on the ’General inputs’ sheet. All figures should be added for the latest financial year you have data for (=Year 0).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>
              <a:solidFill>
                <a:schemeClr val="tx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89" name="Elbow Connector 28672">
            <a:extLst>
              <a:ext uri="{FF2B5EF4-FFF2-40B4-BE49-F238E27FC236}">
                <a16:creationId xmlns:a16="http://schemas.microsoft.com/office/drawing/2014/main" id="{1F001E33-0A38-4F17-98A0-B1111C9B057D}"/>
              </a:ext>
            </a:extLst>
          </p:cNvPr>
          <p:cNvCxnSpPr>
            <a:cxnSpLocks/>
          </p:cNvCxnSpPr>
          <p:nvPr/>
        </p:nvCxnSpPr>
        <p:spPr>
          <a:xfrm rot="5400000">
            <a:off x="4560859" y="2171658"/>
            <a:ext cx="527335" cy="419942"/>
          </a:xfrm>
          <a:prstGeom prst="bentConnector3">
            <a:avLst>
              <a:gd name="adj1" fmla="val -2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28672">
            <a:extLst>
              <a:ext uri="{FF2B5EF4-FFF2-40B4-BE49-F238E27FC236}">
                <a16:creationId xmlns:a16="http://schemas.microsoft.com/office/drawing/2014/main" id="{2C270FA6-80E3-4DD3-9713-9312D47DA811}"/>
              </a:ext>
            </a:extLst>
          </p:cNvPr>
          <p:cNvCxnSpPr>
            <a:cxnSpLocks/>
          </p:cNvCxnSpPr>
          <p:nvPr/>
        </p:nvCxnSpPr>
        <p:spPr>
          <a:xfrm rot="5400000">
            <a:off x="5851221" y="2453440"/>
            <a:ext cx="383711" cy="3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Elbow Connector 28672">
            <a:extLst>
              <a:ext uri="{FF2B5EF4-FFF2-40B4-BE49-F238E27FC236}">
                <a16:creationId xmlns:a16="http://schemas.microsoft.com/office/drawing/2014/main" id="{11B2C0D9-DE66-40B9-8960-A4B51DECD258}"/>
              </a:ext>
            </a:extLst>
          </p:cNvPr>
          <p:cNvCxnSpPr>
            <a:cxnSpLocks/>
          </p:cNvCxnSpPr>
          <p:nvPr/>
        </p:nvCxnSpPr>
        <p:spPr>
          <a:xfrm rot="5400000">
            <a:off x="926982" y="5363406"/>
            <a:ext cx="282152" cy="2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28672">
            <a:extLst>
              <a:ext uri="{FF2B5EF4-FFF2-40B4-BE49-F238E27FC236}">
                <a16:creationId xmlns:a16="http://schemas.microsoft.com/office/drawing/2014/main" id="{8EE426C2-038F-471D-9DA7-BB0125DBFB95}"/>
              </a:ext>
            </a:extLst>
          </p:cNvPr>
          <p:cNvCxnSpPr>
            <a:cxnSpLocks/>
          </p:cNvCxnSpPr>
          <p:nvPr/>
        </p:nvCxnSpPr>
        <p:spPr>
          <a:xfrm rot="16200000" flipH="1">
            <a:off x="924058" y="2282931"/>
            <a:ext cx="288000" cy="1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BF1211BB-305C-4A9C-9E68-F9ABCAD80676}"/>
              </a:ext>
            </a:extLst>
          </p:cNvPr>
          <p:cNvSpPr txBox="1"/>
          <p:nvPr/>
        </p:nvSpPr>
        <p:spPr>
          <a:xfrm>
            <a:off x="7123399" y="2834448"/>
            <a:ext cx="1519439" cy="4308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j-lt"/>
              </a:rPr>
              <a:t>These values should be on product level</a:t>
            </a:r>
          </a:p>
        </p:txBody>
      </p:sp>
      <p:cxnSp>
        <p:nvCxnSpPr>
          <p:cNvPr id="97" name="Elbow Connector 28672">
            <a:extLst>
              <a:ext uri="{FF2B5EF4-FFF2-40B4-BE49-F238E27FC236}">
                <a16:creationId xmlns:a16="http://schemas.microsoft.com/office/drawing/2014/main" id="{CFE69E71-0F99-43A2-9C5A-0C8CA6099A14}"/>
              </a:ext>
            </a:extLst>
          </p:cNvPr>
          <p:cNvCxnSpPr>
            <a:cxnSpLocks/>
          </p:cNvCxnSpPr>
          <p:nvPr/>
        </p:nvCxnSpPr>
        <p:spPr>
          <a:xfrm rot="10800000" flipV="1">
            <a:off x="5900149" y="3059775"/>
            <a:ext cx="1223251" cy="457097"/>
          </a:xfrm>
          <a:prstGeom prst="bentConnector3">
            <a:avLst>
              <a:gd name="adj1" fmla="val 100076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665648FA-B715-4BFA-9D20-EF2A990E6266}"/>
              </a:ext>
            </a:extLst>
          </p:cNvPr>
          <p:cNvSpPr txBox="1"/>
          <p:nvPr/>
        </p:nvSpPr>
        <p:spPr>
          <a:xfrm>
            <a:off x="4994192" y="1913882"/>
            <a:ext cx="2830962" cy="4308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j-lt"/>
              </a:rPr>
              <a:t>Enter value either in € or as a share [%] of the overall figure (COGS, SG&amp;A, other OPEX)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0D61D456-1294-4C2E-B3A7-569DD8B8155D}"/>
              </a:ext>
            </a:extLst>
          </p:cNvPr>
          <p:cNvSpPr txBox="1"/>
          <p:nvPr/>
        </p:nvSpPr>
        <p:spPr>
          <a:xfrm>
            <a:off x="471815" y="5060973"/>
            <a:ext cx="3010519" cy="26161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j-lt"/>
              </a:rPr>
              <a:t>These values should be on overall company level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C20E6D-706A-4401-B6D7-8AE23A165344}"/>
              </a:ext>
            </a:extLst>
          </p:cNvPr>
          <p:cNvSpPr txBox="1"/>
          <p:nvPr/>
        </p:nvSpPr>
        <p:spPr>
          <a:xfrm>
            <a:off x="471815" y="1951859"/>
            <a:ext cx="3010519" cy="26161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j-lt"/>
              </a:rPr>
              <a:t>These values should be on overall company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2D6DA7-150B-4C27-AC73-F2EF105D1FB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1800" y="5504794"/>
            <a:ext cx="4119880" cy="58741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94210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F56730FB-61CB-4B06-915A-F3FB310455A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8208445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think-cell Slide" r:id="rId6" imgW="416" imgH="416" progId="TCLayout.ActiveDocument.1">
                  <p:embed/>
                </p:oleObj>
              </mc:Choice>
              <mc:Fallback>
                <p:oleObj name="think-cell Slide" r:id="rId6" imgW="416" imgH="416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F56730FB-61CB-4B06-915A-F3FB310455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0B2627CA-D992-4F5E-9D0E-D2D6C972D70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7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pic>
        <p:nvPicPr>
          <p:cNvPr id="3" name="Picture 2" descr="Nordic Innovation Circular Economy Models_Value case tool - Excel">
            <a:extLst>
              <a:ext uri="{FF2B5EF4-FFF2-40B4-BE49-F238E27FC236}">
                <a16:creationId xmlns:a16="http://schemas.microsoft.com/office/drawing/2014/main" id="{4800AD37-153C-4DF1-BE58-25A9BC2B88AF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5" t="25585" r="30167" b="21913"/>
          <a:stretch/>
        </p:blipFill>
        <p:spPr>
          <a:xfrm>
            <a:off x="731066" y="2421588"/>
            <a:ext cx="7940329" cy="369427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B46E999C-1562-403B-AC5E-6C13CF3A5315}"/>
              </a:ext>
            </a:extLst>
          </p:cNvPr>
          <p:cNvSpPr/>
          <p:nvPr/>
        </p:nvSpPr>
        <p:spPr>
          <a:xfrm>
            <a:off x="-309460" y="4389122"/>
            <a:ext cx="180000" cy="1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288000" tIns="72000" rIns="120000" bIns="96000" rtlCol="0" anchor="t"/>
          <a:lstStyle/>
          <a:p>
            <a:endParaRPr lang="en-GB" sz="1200" b="1" dirty="0">
              <a:solidFill>
                <a:schemeClr val="accent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8E13CDD-2CC9-4550-A110-1811C7154456}"/>
              </a:ext>
            </a:extLst>
          </p:cNvPr>
          <p:cNvSpPr/>
          <p:nvPr/>
        </p:nvSpPr>
        <p:spPr>
          <a:xfrm>
            <a:off x="-307917" y="5035196"/>
            <a:ext cx="180000" cy="180000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>
            <a:noAutofit/>
          </a:bodyPr>
          <a:lstStyle/>
          <a:p>
            <a:pPr algn="ctr">
              <a:spcBef>
                <a:spcPts val="800"/>
              </a:spcBef>
            </a:pPr>
            <a:endParaRPr lang="en-GB" sz="1067" b="1" dirty="0">
              <a:solidFill>
                <a:schemeClr val="bg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0CBB5AD-AC10-4F4F-B6F9-C02FF30D4071}"/>
              </a:ext>
            </a:extLst>
          </p:cNvPr>
          <p:cNvSpPr/>
          <p:nvPr/>
        </p:nvSpPr>
        <p:spPr>
          <a:xfrm>
            <a:off x="-306374" y="5681270"/>
            <a:ext cx="180000" cy="1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40000" rtlCol="0" anchor="t"/>
          <a:lstStyle/>
          <a:p>
            <a:pPr algn="ctr"/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3" name="Rectangle: Rounded Corners 131">
            <a:extLst>
              <a:ext uri="{FF2B5EF4-FFF2-40B4-BE49-F238E27FC236}">
                <a16:creationId xmlns:a16="http://schemas.microsoft.com/office/drawing/2014/main" id="{376505B3-51E7-416A-B70E-4E144F4B8F41}"/>
              </a:ext>
            </a:extLst>
          </p:cNvPr>
          <p:cNvSpPr/>
          <p:nvPr/>
        </p:nvSpPr>
        <p:spPr>
          <a:xfrm>
            <a:off x="-304831" y="3743048"/>
            <a:ext cx="180000" cy="180000"/>
          </a:xfrm>
          <a:prstGeom prst="rect">
            <a:avLst/>
          </a:prstGeom>
          <a:solidFill>
            <a:srgbClr val="38598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prstClr val="white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4" name="Rectangle: Rounded Corners 132">
            <a:extLst>
              <a:ext uri="{FF2B5EF4-FFF2-40B4-BE49-F238E27FC236}">
                <a16:creationId xmlns:a16="http://schemas.microsoft.com/office/drawing/2014/main" id="{A87899D5-EDFF-469E-BED1-6835179611EB}"/>
              </a:ext>
            </a:extLst>
          </p:cNvPr>
          <p:cNvSpPr/>
          <p:nvPr/>
        </p:nvSpPr>
        <p:spPr>
          <a:xfrm>
            <a:off x="-303288" y="4066085"/>
            <a:ext cx="180000" cy="180000"/>
          </a:xfrm>
          <a:prstGeom prst="rect">
            <a:avLst/>
          </a:prstGeom>
          <a:solidFill>
            <a:srgbClr val="559BE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prstClr val="white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5" name="Rounded Rectangle 70">
            <a:extLst>
              <a:ext uri="{FF2B5EF4-FFF2-40B4-BE49-F238E27FC236}">
                <a16:creationId xmlns:a16="http://schemas.microsoft.com/office/drawing/2014/main" id="{5E8D38D6-56C5-4848-BF07-707B81E721CC}"/>
              </a:ext>
            </a:extLst>
          </p:cNvPr>
          <p:cNvSpPr/>
          <p:nvPr/>
        </p:nvSpPr>
        <p:spPr bwMode="auto">
          <a:xfrm>
            <a:off x="-301745" y="4712159"/>
            <a:ext cx="180000" cy="180000"/>
          </a:xfrm>
          <a:prstGeom prst="rect">
            <a:avLst/>
          </a:prstGeom>
          <a:solidFill>
            <a:srgbClr val="ADCFF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prstClr val="white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6" name="Rectangle: Rounded Corners 131">
            <a:extLst>
              <a:ext uri="{FF2B5EF4-FFF2-40B4-BE49-F238E27FC236}">
                <a16:creationId xmlns:a16="http://schemas.microsoft.com/office/drawing/2014/main" id="{A1EBD45D-B027-4C8C-B5B3-AD0B4821B9A0}"/>
              </a:ext>
            </a:extLst>
          </p:cNvPr>
          <p:cNvSpPr/>
          <p:nvPr/>
        </p:nvSpPr>
        <p:spPr>
          <a:xfrm>
            <a:off x="-300202" y="6004307"/>
            <a:ext cx="180000" cy="180000"/>
          </a:xfrm>
          <a:prstGeom prst="rect">
            <a:avLst/>
          </a:prstGeom>
          <a:solidFill>
            <a:srgbClr val="2A436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7" name="Rectangle: Rounded Corners 131">
            <a:extLst>
              <a:ext uri="{FF2B5EF4-FFF2-40B4-BE49-F238E27FC236}">
                <a16:creationId xmlns:a16="http://schemas.microsoft.com/office/drawing/2014/main" id="{A6E2E097-DFCC-4940-9797-8E326829E7BB}"/>
              </a:ext>
            </a:extLst>
          </p:cNvPr>
          <p:cNvSpPr/>
          <p:nvPr/>
        </p:nvSpPr>
        <p:spPr>
          <a:xfrm>
            <a:off x="-297120" y="5358233"/>
            <a:ext cx="180000" cy="180000"/>
          </a:xfrm>
          <a:prstGeom prst="rect">
            <a:avLst/>
          </a:prstGeom>
          <a:solidFill>
            <a:srgbClr val="BDE6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33583065-E781-4F1F-8A0F-D0EBAB69A01D}"/>
              </a:ext>
            </a:extLst>
          </p:cNvPr>
          <p:cNvGrpSpPr/>
          <p:nvPr/>
        </p:nvGrpSpPr>
        <p:grpSpPr>
          <a:xfrm>
            <a:off x="280508" y="265174"/>
            <a:ext cx="11479692" cy="300526"/>
            <a:chOff x="223358" y="1064166"/>
            <a:chExt cx="6859632" cy="300526"/>
          </a:xfrm>
          <a:solidFill>
            <a:srgbClr val="00B0F0"/>
          </a:solidFill>
        </p:grpSpPr>
        <p:sp>
          <p:nvSpPr>
            <p:cNvPr id="49" name="Round Same Side Corner Rectangle 48">
              <a:extLst>
                <a:ext uri="{FF2B5EF4-FFF2-40B4-BE49-F238E27FC236}">
                  <a16:creationId xmlns:a16="http://schemas.microsoft.com/office/drawing/2014/main" id="{C8816FDC-FCFA-4F45-B0F8-37DEDA3D4438}"/>
                </a:ext>
              </a:extLst>
            </p:cNvPr>
            <p:cNvSpPr/>
            <p:nvPr/>
          </p:nvSpPr>
          <p:spPr bwMode="auto">
            <a:xfrm>
              <a:off x="223358" y="1064166"/>
              <a:ext cx="1676070" cy="300526"/>
            </a:xfrm>
            <a:prstGeom prst="round2SameRect">
              <a:avLst/>
            </a:prstGeom>
            <a:solidFill>
              <a:srgbClr val="D2DDEC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Introduction</a:t>
              </a:r>
            </a:p>
          </p:txBody>
        </p:sp>
        <p:sp>
          <p:nvSpPr>
            <p:cNvPr id="50" name="Round Same Side Corner Rectangle 49">
              <a:extLst>
                <a:ext uri="{FF2B5EF4-FFF2-40B4-BE49-F238E27FC236}">
                  <a16:creationId xmlns:a16="http://schemas.microsoft.com/office/drawing/2014/main" id="{DF15ECBA-528E-43F8-AB8C-566A404E0B47}"/>
                </a:ext>
              </a:extLst>
            </p:cNvPr>
            <p:cNvSpPr/>
            <p:nvPr/>
          </p:nvSpPr>
          <p:spPr bwMode="auto">
            <a:xfrm>
              <a:off x="1951212" y="1064166"/>
              <a:ext cx="1676070" cy="300526"/>
            </a:xfrm>
            <a:prstGeom prst="round2SameRect">
              <a:avLst/>
            </a:prstGeom>
            <a:solidFill>
              <a:srgbClr val="D2DDEC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Value case summary</a:t>
              </a:r>
            </a:p>
          </p:txBody>
        </p:sp>
        <p:sp>
          <p:nvSpPr>
            <p:cNvPr id="51" name="Round Same Side Corner Rectangle 50">
              <a:extLst>
                <a:ext uri="{FF2B5EF4-FFF2-40B4-BE49-F238E27FC236}">
                  <a16:creationId xmlns:a16="http://schemas.microsoft.com/office/drawing/2014/main" id="{8AFDBCE2-8653-4523-9549-4CAB9FF97E00}"/>
                </a:ext>
              </a:extLst>
            </p:cNvPr>
            <p:cNvSpPr/>
            <p:nvPr/>
          </p:nvSpPr>
          <p:spPr bwMode="auto">
            <a:xfrm>
              <a:off x="5406920" y="1064166"/>
              <a:ext cx="1676070" cy="300526"/>
            </a:xfrm>
            <a:prstGeom prst="round2SameRect">
              <a:avLst/>
            </a:prstGeom>
            <a:solidFill>
              <a:srgbClr val="385988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Business model inputs</a:t>
              </a:r>
            </a:p>
          </p:txBody>
        </p:sp>
        <p:sp>
          <p:nvSpPr>
            <p:cNvPr id="52" name="Round Same Side Corner Rectangle 52">
              <a:extLst>
                <a:ext uri="{FF2B5EF4-FFF2-40B4-BE49-F238E27FC236}">
                  <a16:creationId xmlns:a16="http://schemas.microsoft.com/office/drawing/2014/main" id="{2E0879FA-AB56-4EEA-A334-320C5E39F444}"/>
                </a:ext>
              </a:extLst>
            </p:cNvPr>
            <p:cNvSpPr/>
            <p:nvPr/>
          </p:nvSpPr>
          <p:spPr bwMode="auto">
            <a:xfrm>
              <a:off x="3679066" y="1064166"/>
              <a:ext cx="1676070" cy="300526"/>
            </a:xfrm>
            <a:prstGeom prst="round2SameRect">
              <a:avLst/>
            </a:prstGeom>
            <a:solidFill>
              <a:srgbClr val="D2DDEC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General inputs</a:t>
              </a:r>
            </a:p>
          </p:txBody>
        </p:sp>
      </p:grpSp>
      <p:sp>
        <p:nvSpPr>
          <p:cNvPr id="53" name="Rectangle 52">
            <a:extLst>
              <a:ext uri="{FF2B5EF4-FFF2-40B4-BE49-F238E27FC236}">
                <a16:creationId xmlns:a16="http://schemas.microsoft.com/office/drawing/2014/main" id="{80042B48-28C2-4B72-8DDB-6C0673D76CD8}"/>
              </a:ext>
            </a:extLst>
          </p:cNvPr>
          <p:cNvSpPr/>
          <p:nvPr/>
        </p:nvSpPr>
        <p:spPr>
          <a:xfrm>
            <a:off x="280508" y="565700"/>
            <a:ext cx="11483600" cy="5697360"/>
          </a:xfrm>
          <a:prstGeom prst="rect">
            <a:avLst/>
          </a:prstGeom>
          <a:noFill/>
          <a:ln>
            <a:solidFill>
              <a:srgbClr val="385988"/>
            </a:solidFill>
          </a:ln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Title 2">
            <a:extLst>
              <a:ext uri="{FF2B5EF4-FFF2-40B4-BE49-F238E27FC236}">
                <a16:creationId xmlns:a16="http://schemas.microsoft.com/office/drawing/2014/main" id="{BC1BB5C1-517C-4BD2-9C20-2D3D081DA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56659"/>
            <a:ext cx="11328400" cy="864000"/>
          </a:xfrm>
        </p:spPr>
        <p:txBody>
          <a:bodyPr anchor="b"/>
          <a:lstStyle/>
          <a:p>
            <a:r>
              <a:rPr lang="en-US"/>
              <a:t>Business model inputs</a:t>
            </a:r>
          </a:p>
        </p:txBody>
      </p:sp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E68D5888-4A47-45F6-B08E-7DAC67F0846E}"/>
              </a:ext>
            </a:extLst>
          </p:cNvPr>
          <p:cNvSpPr txBox="1">
            <a:spLocks/>
          </p:cNvSpPr>
          <p:nvPr/>
        </p:nvSpPr>
        <p:spPr>
          <a:xfrm>
            <a:off x="431800" y="1284704"/>
            <a:ext cx="11328400" cy="470930"/>
          </a:xfrm>
          <a:prstGeom prst="rect">
            <a:avLst/>
          </a:prstGeom>
        </p:spPr>
        <p:txBody>
          <a:bodyPr/>
          <a:lstStyle>
            <a:lvl1pPr marL="468000" indent="-46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―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1pPr>
            <a:lvl2pPr marL="72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2pPr>
            <a:lvl3pPr marL="972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3pPr>
            <a:lvl4pPr marL="122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4pPr>
            <a:lvl5pPr marL="1476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 baseline="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5pPr>
            <a:lvl6pPr marL="1728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6pPr>
            <a:lvl7pPr marL="198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7pPr>
            <a:lvl8pPr marL="2232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8pPr>
            <a:lvl9pPr marL="248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</a:rPr>
              <a:t>After you have filled in the general inputs, start entering data in the business model specific sheets for those sub-models that you have identified as most relevant for your company.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</a:rPr>
              <a:t>When you open a business model specific sheet, you will first see a summary view of the calculations. To view more information, press the [+] signs at the top and left side of the sheet. 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1372C8A-E383-4819-A34B-D6A2458A94A1}"/>
              </a:ext>
            </a:extLst>
          </p:cNvPr>
          <p:cNvSpPr/>
          <p:nvPr/>
        </p:nvSpPr>
        <p:spPr>
          <a:xfrm>
            <a:off x="643333" y="5737819"/>
            <a:ext cx="360000" cy="360000"/>
          </a:xfrm>
          <a:prstGeom prst="ellipse">
            <a:avLst/>
          </a:prstGeom>
          <a:noFill/>
          <a:ln w="19050">
            <a:solidFill>
              <a:srgbClr val="FDCBD1"/>
            </a:solidFill>
          </a:ln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21636D6-0598-4FCF-B7B2-2F8885FB48CA}"/>
              </a:ext>
            </a:extLst>
          </p:cNvPr>
          <p:cNvSpPr/>
          <p:nvPr/>
        </p:nvSpPr>
        <p:spPr>
          <a:xfrm>
            <a:off x="7991325" y="2279413"/>
            <a:ext cx="360000" cy="360000"/>
          </a:xfrm>
          <a:prstGeom prst="ellipse">
            <a:avLst/>
          </a:prstGeom>
          <a:noFill/>
          <a:ln w="19050">
            <a:solidFill>
              <a:srgbClr val="FDCBD1"/>
            </a:solidFill>
          </a:ln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8C0A3AC5-7C00-4AA5-B051-D1623E3BD3AD}"/>
              </a:ext>
            </a:extLst>
          </p:cNvPr>
          <p:cNvSpPr/>
          <p:nvPr/>
        </p:nvSpPr>
        <p:spPr>
          <a:xfrm>
            <a:off x="8367590" y="2279413"/>
            <a:ext cx="360000" cy="360000"/>
          </a:xfrm>
          <a:prstGeom prst="ellipse">
            <a:avLst/>
          </a:prstGeom>
          <a:noFill/>
          <a:ln w="19050">
            <a:solidFill>
              <a:srgbClr val="FDCBD1"/>
            </a:solidFill>
          </a:ln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5" name="Elbow Connector 28672">
            <a:extLst>
              <a:ext uri="{FF2B5EF4-FFF2-40B4-BE49-F238E27FC236}">
                <a16:creationId xmlns:a16="http://schemas.microsoft.com/office/drawing/2014/main" id="{8990A23B-3E2A-4C46-8E17-8930FD9CF6B8}"/>
              </a:ext>
            </a:extLst>
          </p:cNvPr>
          <p:cNvCxnSpPr>
            <a:cxnSpLocks/>
          </p:cNvCxnSpPr>
          <p:nvPr/>
        </p:nvCxnSpPr>
        <p:spPr>
          <a:xfrm rot="10800000" flipH="1">
            <a:off x="7291417" y="2459413"/>
            <a:ext cx="656041" cy="391728"/>
          </a:xfrm>
          <a:prstGeom prst="bentConnector3">
            <a:avLst>
              <a:gd name="adj1" fmla="val -1623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EDD8E321-86AB-49E2-9422-9C025C86F928}"/>
              </a:ext>
            </a:extLst>
          </p:cNvPr>
          <p:cNvSpPr txBox="1"/>
          <p:nvPr/>
        </p:nvSpPr>
        <p:spPr>
          <a:xfrm>
            <a:off x="6390945" y="2741665"/>
            <a:ext cx="1800944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j-lt"/>
              </a:rPr>
              <a:t>View more information on the calculation parameters.</a:t>
            </a:r>
          </a:p>
        </p:txBody>
      </p:sp>
      <p:cxnSp>
        <p:nvCxnSpPr>
          <p:cNvPr id="37" name="Elbow Connector 28672">
            <a:extLst>
              <a:ext uri="{FF2B5EF4-FFF2-40B4-BE49-F238E27FC236}">
                <a16:creationId xmlns:a16="http://schemas.microsoft.com/office/drawing/2014/main" id="{91DF5DA9-931A-4566-9261-9058A49766B9}"/>
              </a:ext>
            </a:extLst>
          </p:cNvPr>
          <p:cNvCxnSpPr>
            <a:cxnSpLocks/>
          </p:cNvCxnSpPr>
          <p:nvPr/>
        </p:nvCxnSpPr>
        <p:spPr>
          <a:xfrm rot="10800000">
            <a:off x="8797688" y="2459413"/>
            <a:ext cx="656041" cy="391728"/>
          </a:xfrm>
          <a:prstGeom prst="bentConnector3">
            <a:avLst>
              <a:gd name="adj1" fmla="val -1623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39F85069-4815-4056-979C-7E21DB8C33A7}"/>
              </a:ext>
            </a:extLst>
          </p:cNvPr>
          <p:cNvSpPr txBox="1"/>
          <p:nvPr/>
        </p:nvSpPr>
        <p:spPr>
          <a:xfrm>
            <a:off x="9047989" y="2846480"/>
            <a:ext cx="818823" cy="6001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j-lt"/>
              </a:rPr>
              <a:t>View calculation formulas.</a:t>
            </a:r>
          </a:p>
        </p:txBody>
      </p:sp>
      <p:cxnSp>
        <p:nvCxnSpPr>
          <p:cNvPr id="54" name="Elbow Connector 28672">
            <a:extLst>
              <a:ext uri="{FF2B5EF4-FFF2-40B4-BE49-F238E27FC236}">
                <a16:creationId xmlns:a16="http://schemas.microsoft.com/office/drawing/2014/main" id="{4A736C27-FDF3-45A5-9509-AE4245AB11DF}"/>
              </a:ext>
            </a:extLst>
          </p:cNvPr>
          <p:cNvCxnSpPr>
            <a:cxnSpLocks/>
          </p:cNvCxnSpPr>
          <p:nvPr/>
        </p:nvCxnSpPr>
        <p:spPr>
          <a:xfrm rot="5400000">
            <a:off x="676271" y="5257353"/>
            <a:ext cx="656041" cy="391728"/>
          </a:xfrm>
          <a:prstGeom prst="bentConnector3">
            <a:avLst>
              <a:gd name="adj1" fmla="val -1623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B038C14D-8D8C-4752-8C72-ED8F31420992}"/>
              </a:ext>
            </a:extLst>
          </p:cNvPr>
          <p:cNvSpPr/>
          <p:nvPr/>
        </p:nvSpPr>
        <p:spPr>
          <a:xfrm>
            <a:off x="-298659" y="6327344"/>
            <a:ext cx="180000" cy="180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067" dirty="0">
              <a:solidFill>
                <a:schemeClr val="tx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9CBC2B4-1AE6-4E3E-8CE8-FC121DAF3CA2}"/>
              </a:ext>
            </a:extLst>
          </p:cNvPr>
          <p:cNvSpPr txBox="1"/>
          <p:nvPr/>
        </p:nvSpPr>
        <p:spPr>
          <a:xfrm>
            <a:off x="1200156" y="4909752"/>
            <a:ext cx="1730034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j-lt"/>
              </a:rPr>
              <a:t>View value levers and cells for calculation input data.</a:t>
            </a:r>
          </a:p>
        </p:txBody>
      </p:sp>
    </p:spTree>
    <p:extLst>
      <p:ext uri="{BB962C8B-B14F-4D97-AF65-F5344CB8AC3E}">
        <p14:creationId xmlns:p14="http://schemas.microsoft.com/office/powerpoint/2010/main" val="239163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F56730FB-61CB-4B06-915A-F3FB310455A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3436441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think-cell Slide" r:id="rId6" imgW="416" imgH="416" progId="TCLayout.ActiveDocument.1">
                  <p:embed/>
                </p:oleObj>
              </mc:Choice>
              <mc:Fallback>
                <p:oleObj name="think-cell Slide" r:id="rId6" imgW="416" imgH="416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F56730FB-61CB-4B06-915A-F3FB310455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0B2627CA-D992-4F5E-9D0E-D2D6C972D70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7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46E999C-1562-403B-AC5E-6C13CF3A5315}"/>
              </a:ext>
            </a:extLst>
          </p:cNvPr>
          <p:cNvSpPr/>
          <p:nvPr/>
        </p:nvSpPr>
        <p:spPr>
          <a:xfrm>
            <a:off x="-309460" y="4411622"/>
            <a:ext cx="180000" cy="1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288000" tIns="72000" rIns="120000" bIns="96000" rtlCol="0" anchor="t"/>
          <a:lstStyle/>
          <a:p>
            <a:endParaRPr lang="en-GB" sz="1200" b="1" dirty="0">
              <a:solidFill>
                <a:schemeClr val="accent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8E13CDD-2CC9-4550-A110-1811C7154456}"/>
              </a:ext>
            </a:extLst>
          </p:cNvPr>
          <p:cNvSpPr/>
          <p:nvPr/>
        </p:nvSpPr>
        <p:spPr>
          <a:xfrm>
            <a:off x="-309460" y="5080196"/>
            <a:ext cx="180000" cy="180000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>
            <a:noAutofit/>
          </a:bodyPr>
          <a:lstStyle/>
          <a:p>
            <a:pPr algn="ctr">
              <a:spcBef>
                <a:spcPts val="800"/>
              </a:spcBef>
            </a:pPr>
            <a:endParaRPr lang="en-GB" sz="1067" b="1" dirty="0">
              <a:solidFill>
                <a:schemeClr val="bg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0CBB5AD-AC10-4F4F-B6F9-C02FF30D4071}"/>
              </a:ext>
            </a:extLst>
          </p:cNvPr>
          <p:cNvSpPr/>
          <p:nvPr/>
        </p:nvSpPr>
        <p:spPr>
          <a:xfrm>
            <a:off x="-309460" y="5748770"/>
            <a:ext cx="180000" cy="1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40000" rtlCol="0" anchor="t"/>
          <a:lstStyle/>
          <a:p>
            <a:pPr algn="ctr"/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3" name="Rectangle: Rounded Corners 131">
            <a:extLst>
              <a:ext uri="{FF2B5EF4-FFF2-40B4-BE49-F238E27FC236}">
                <a16:creationId xmlns:a16="http://schemas.microsoft.com/office/drawing/2014/main" id="{376505B3-51E7-416A-B70E-4E144F4B8F41}"/>
              </a:ext>
            </a:extLst>
          </p:cNvPr>
          <p:cNvSpPr/>
          <p:nvPr/>
        </p:nvSpPr>
        <p:spPr>
          <a:xfrm>
            <a:off x="-309460" y="3743048"/>
            <a:ext cx="180000" cy="180000"/>
          </a:xfrm>
          <a:prstGeom prst="rect">
            <a:avLst/>
          </a:prstGeom>
          <a:solidFill>
            <a:srgbClr val="38598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prstClr val="white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4" name="Rectangle: Rounded Corners 132">
            <a:extLst>
              <a:ext uri="{FF2B5EF4-FFF2-40B4-BE49-F238E27FC236}">
                <a16:creationId xmlns:a16="http://schemas.microsoft.com/office/drawing/2014/main" id="{A87899D5-EDFF-469E-BED1-6835179611EB}"/>
              </a:ext>
            </a:extLst>
          </p:cNvPr>
          <p:cNvSpPr/>
          <p:nvPr/>
        </p:nvSpPr>
        <p:spPr>
          <a:xfrm>
            <a:off x="-309460" y="4077335"/>
            <a:ext cx="180000" cy="180000"/>
          </a:xfrm>
          <a:prstGeom prst="rect">
            <a:avLst/>
          </a:prstGeom>
          <a:solidFill>
            <a:srgbClr val="559BE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prstClr val="white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5" name="Rounded Rectangle 70">
            <a:extLst>
              <a:ext uri="{FF2B5EF4-FFF2-40B4-BE49-F238E27FC236}">
                <a16:creationId xmlns:a16="http://schemas.microsoft.com/office/drawing/2014/main" id="{5E8D38D6-56C5-4848-BF07-707B81E721CC}"/>
              </a:ext>
            </a:extLst>
          </p:cNvPr>
          <p:cNvSpPr/>
          <p:nvPr/>
        </p:nvSpPr>
        <p:spPr bwMode="auto">
          <a:xfrm>
            <a:off x="-309460" y="4745909"/>
            <a:ext cx="180000" cy="180000"/>
          </a:xfrm>
          <a:prstGeom prst="rect">
            <a:avLst/>
          </a:prstGeom>
          <a:solidFill>
            <a:srgbClr val="ADCFF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prstClr val="white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6" name="Rectangle: Rounded Corners 131">
            <a:extLst>
              <a:ext uri="{FF2B5EF4-FFF2-40B4-BE49-F238E27FC236}">
                <a16:creationId xmlns:a16="http://schemas.microsoft.com/office/drawing/2014/main" id="{A1EBD45D-B027-4C8C-B5B3-AD0B4821B9A0}"/>
              </a:ext>
            </a:extLst>
          </p:cNvPr>
          <p:cNvSpPr/>
          <p:nvPr/>
        </p:nvSpPr>
        <p:spPr>
          <a:xfrm>
            <a:off x="-309460" y="6083060"/>
            <a:ext cx="180000" cy="180000"/>
          </a:xfrm>
          <a:prstGeom prst="rect">
            <a:avLst/>
          </a:prstGeom>
          <a:solidFill>
            <a:srgbClr val="2A436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7" name="Rectangle: Rounded Corners 131">
            <a:extLst>
              <a:ext uri="{FF2B5EF4-FFF2-40B4-BE49-F238E27FC236}">
                <a16:creationId xmlns:a16="http://schemas.microsoft.com/office/drawing/2014/main" id="{A6E2E097-DFCC-4940-9797-8E326829E7BB}"/>
              </a:ext>
            </a:extLst>
          </p:cNvPr>
          <p:cNvSpPr/>
          <p:nvPr/>
        </p:nvSpPr>
        <p:spPr>
          <a:xfrm>
            <a:off x="-297120" y="5414483"/>
            <a:ext cx="180000" cy="180000"/>
          </a:xfrm>
          <a:prstGeom prst="rect">
            <a:avLst/>
          </a:prstGeom>
          <a:solidFill>
            <a:srgbClr val="BDE6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33583065-E781-4F1F-8A0F-D0EBAB69A01D}"/>
              </a:ext>
            </a:extLst>
          </p:cNvPr>
          <p:cNvGrpSpPr/>
          <p:nvPr/>
        </p:nvGrpSpPr>
        <p:grpSpPr>
          <a:xfrm>
            <a:off x="280508" y="265174"/>
            <a:ext cx="11479692" cy="300526"/>
            <a:chOff x="223358" y="1064166"/>
            <a:chExt cx="6859632" cy="300526"/>
          </a:xfrm>
          <a:solidFill>
            <a:srgbClr val="00B0F0"/>
          </a:solidFill>
        </p:grpSpPr>
        <p:sp>
          <p:nvSpPr>
            <p:cNvPr id="49" name="Round Same Side Corner Rectangle 48">
              <a:extLst>
                <a:ext uri="{FF2B5EF4-FFF2-40B4-BE49-F238E27FC236}">
                  <a16:creationId xmlns:a16="http://schemas.microsoft.com/office/drawing/2014/main" id="{C8816FDC-FCFA-4F45-B0F8-37DEDA3D4438}"/>
                </a:ext>
              </a:extLst>
            </p:cNvPr>
            <p:cNvSpPr/>
            <p:nvPr/>
          </p:nvSpPr>
          <p:spPr bwMode="auto">
            <a:xfrm>
              <a:off x="223358" y="1064166"/>
              <a:ext cx="1676070" cy="300526"/>
            </a:xfrm>
            <a:prstGeom prst="round2SameRect">
              <a:avLst/>
            </a:prstGeom>
            <a:solidFill>
              <a:srgbClr val="D2DDEC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Introduction</a:t>
              </a:r>
            </a:p>
          </p:txBody>
        </p:sp>
        <p:sp>
          <p:nvSpPr>
            <p:cNvPr id="50" name="Round Same Side Corner Rectangle 49">
              <a:extLst>
                <a:ext uri="{FF2B5EF4-FFF2-40B4-BE49-F238E27FC236}">
                  <a16:creationId xmlns:a16="http://schemas.microsoft.com/office/drawing/2014/main" id="{DF15ECBA-528E-43F8-AB8C-566A404E0B47}"/>
                </a:ext>
              </a:extLst>
            </p:cNvPr>
            <p:cNvSpPr/>
            <p:nvPr/>
          </p:nvSpPr>
          <p:spPr bwMode="auto">
            <a:xfrm>
              <a:off x="1951212" y="1064166"/>
              <a:ext cx="1676070" cy="300526"/>
            </a:xfrm>
            <a:prstGeom prst="round2SameRect">
              <a:avLst/>
            </a:prstGeom>
            <a:solidFill>
              <a:srgbClr val="D2DDEC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Value case summary</a:t>
              </a:r>
            </a:p>
          </p:txBody>
        </p:sp>
        <p:sp>
          <p:nvSpPr>
            <p:cNvPr id="51" name="Round Same Side Corner Rectangle 50">
              <a:extLst>
                <a:ext uri="{FF2B5EF4-FFF2-40B4-BE49-F238E27FC236}">
                  <a16:creationId xmlns:a16="http://schemas.microsoft.com/office/drawing/2014/main" id="{8AFDBCE2-8653-4523-9549-4CAB9FF97E00}"/>
                </a:ext>
              </a:extLst>
            </p:cNvPr>
            <p:cNvSpPr/>
            <p:nvPr/>
          </p:nvSpPr>
          <p:spPr bwMode="auto">
            <a:xfrm>
              <a:off x="5406920" y="1064166"/>
              <a:ext cx="1676070" cy="300526"/>
            </a:xfrm>
            <a:prstGeom prst="round2SameRect">
              <a:avLst/>
            </a:prstGeom>
            <a:solidFill>
              <a:srgbClr val="385988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Business model inputs</a:t>
              </a:r>
            </a:p>
          </p:txBody>
        </p:sp>
        <p:sp>
          <p:nvSpPr>
            <p:cNvPr id="52" name="Round Same Side Corner Rectangle 52">
              <a:extLst>
                <a:ext uri="{FF2B5EF4-FFF2-40B4-BE49-F238E27FC236}">
                  <a16:creationId xmlns:a16="http://schemas.microsoft.com/office/drawing/2014/main" id="{2E0879FA-AB56-4EEA-A334-320C5E39F444}"/>
                </a:ext>
              </a:extLst>
            </p:cNvPr>
            <p:cNvSpPr/>
            <p:nvPr/>
          </p:nvSpPr>
          <p:spPr bwMode="auto">
            <a:xfrm>
              <a:off x="3679066" y="1064166"/>
              <a:ext cx="1676070" cy="300526"/>
            </a:xfrm>
            <a:prstGeom prst="round2SameRect">
              <a:avLst/>
            </a:prstGeom>
            <a:solidFill>
              <a:srgbClr val="D2DDEC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General inputs</a:t>
              </a:r>
            </a:p>
          </p:txBody>
        </p:sp>
      </p:grpSp>
      <p:sp>
        <p:nvSpPr>
          <p:cNvPr id="53" name="Rectangle 52">
            <a:extLst>
              <a:ext uri="{FF2B5EF4-FFF2-40B4-BE49-F238E27FC236}">
                <a16:creationId xmlns:a16="http://schemas.microsoft.com/office/drawing/2014/main" id="{80042B48-28C2-4B72-8DDB-6C0673D76CD8}"/>
              </a:ext>
            </a:extLst>
          </p:cNvPr>
          <p:cNvSpPr/>
          <p:nvPr/>
        </p:nvSpPr>
        <p:spPr>
          <a:xfrm>
            <a:off x="280508" y="565700"/>
            <a:ext cx="11483600" cy="5697360"/>
          </a:xfrm>
          <a:prstGeom prst="rect">
            <a:avLst/>
          </a:prstGeom>
          <a:noFill/>
          <a:ln>
            <a:solidFill>
              <a:srgbClr val="385988"/>
            </a:solidFill>
          </a:ln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Title 2">
            <a:extLst>
              <a:ext uri="{FF2B5EF4-FFF2-40B4-BE49-F238E27FC236}">
                <a16:creationId xmlns:a16="http://schemas.microsoft.com/office/drawing/2014/main" id="{BC1BB5C1-517C-4BD2-9C20-2D3D081DA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56659"/>
            <a:ext cx="11328400" cy="864000"/>
          </a:xfrm>
        </p:spPr>
        <p:txBody>
          <a:bodyPr anchor="b"/>
          <a:lstStyle/>
          <a:p>
            <a:r>
              <a:rPr lang="en-US" dirty="0"/>
              <a:t>Business model inputs</a:t>
            </a:r>
          </a:p>
        </p:txBody>
      </p:sp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F7ECF702-B0D7-46AC-AB80-F046E7A01D57}"/>
              </a:ext>
            </a:extLst>
          </p:cNvPr>
          <p:cNvSpPr txBox="1">
            <a:spLocks/>
          </p:cNvSpPr>
          <p:nvPr/>
        </p:nvSpPr>
        <p:spPr>
          <a:xfrm>
            <a:off x="431800" y="1284704"/>
            <a:ext cx="11328400" cy="470930"/>
          </a:xfrm>
          <a:prstGeom prst="rect">
            <a:avLst/>
          </a:prstGeom>
        </p:spPr>
        <p:txBody>
          <a:bodyPr/>
          <a:lstStyle>
            <a:lvl1pPr marL="468000" indent="-46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―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1pPr>
            <a:lvl2pPr marL="72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2pPr>
            <a:lvl3pPr marL="972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3pPr>
            <a:lvl4pPr marL="122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4pPr>
            <a:lvl5pPr marL="1476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 baseline="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5pPr>
            <a:lvl6pPr marL="1728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6pPr>
            <a:lvl7pPr marL="198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7pPr>
            <a:lvl8pPr marL="2232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8pPr>
            <a:lvl9pPr marL="248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</a:rPr>
              <a:t>Enter data for calculations in the </a:t>
            </a:r>
            <a:r>
              <a:rPr lang="en-US" sz="1600" b="1" dirty="0">
                <a:solidFill>
                  <a:schemeClr val="tx1"/>
                </a:solidFill>
                <a:highlight>
                  <a:srgbClr val="FFFF00"/>
                </a:highlight>
              </a:rPr>
              <a:t>yellow</a:t>
            </a:r>
            <a:r>
              <a:rPr lang="en-US" sz="1600" dirty="0">
                <a:solidFill>
                  <a:schemeClr val="tx1"/>
                </a:solidFill>
              </a:rPr>
              <a:t> cells below each value lever. If you feel that some value lever is not relevant for your company, you can leave the row empty.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F8BCACA-8A2C-4054-8636-8D54C235713D}"/>
              </a:ext>
            </a:extLst>
          </p:cNvPr>
          <p:cNvSpPr txBox="1"/>
          <p:nvPr/>
        </p:nvSpPr>
        <p:spPr>
          <a:xfrm>
            <a:off x="9138050" y="5313619"/>
            <a:ext cx="1544817" cy="7694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+mj-lt"/>
              </a:rPr>
              <a:t>If you want, you can either keep the values constant or change them over time. 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89B09B9-4E21-4409-B6CD-E19A5DCAEB4D}"/>
              </a:ext>
            </a:extLst>
          </p:cNvPr>
          <p:cNvCxnSpPr>
            <a:cxnSpLocks/>
          </p:cNvCxnSpPr>
          <p:nvPr/>
        </p:nvCxnSpPr>
        <p:spPr>
          <a:xfrm flipH="1" flipV="1">
            <a:off x="8868612" y="5928769"/>
            <a:ext cx="269438" cy="1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E965AE7F-6742-4470-A6A9-576D5E754C9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7893" y="1819679"/>
            <a:ext cx="8412358" cy="4320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27860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F56730FB-61CB-4B06-915A-F3FB310455A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0041384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think-cell Slide" r:id="rId6" imgW="416" imgH="416" progId="TCLayout.ActiveDocument.1">
                  <p:embed/>
                </p:oleObj>
              </mc:Choice>
              <mc:Fallback>
                <p:oleObj name="think-cell Slide" r:id="rId6" imgW="416" imgH="416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F56730FB-61CB-4B06-915A-F3FB310455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:a16="http://schemas.microsoft.com/office/drawing/2014/main" id="{0B2627CA-D992-4F5E-9D0E-D2D6C972D70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87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 dirty="0">
              <a:latin typeface="Corbel" panose="020B0503020204020204" pitchFamily="34" charset="0"/>
              <a:ea typeface="+mj-ea"/>
              <a:cs typeface="+mj-cs"/>
              <a:sym typeface="Corbel" panose="020B0503020204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22B14FA-0164-4F69-8369-A22208198A8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1802" y="1925060"/>
            <a:ext cx="8294727" cy="4248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B46E999C-1562-403B-AC5E-6C13CF3A5315}"/>
              </a:ext>
            </a:extLst>
          </p:cNvPr>
          <p:cNvSpPr/>
          <p:nvPr/>
        </p:nvSpPr>
        <p:spPr>
          <a:xfrm>
            <a:off x="-309460" y="4411622"/>
            <a:ext cx="180000" cy="1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288000" tIns="72000" rIns="120000" bIns="96000" rtlCol="0" anchor="t"/>
          <a:lstStyle/>
          <a:p>
            <a:endParaRPr lang="en-GB" sz="1200" b="1" dirty="0">
              <a:solidFill>
                <a:schemeClr val="accent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8E13CDD-2CC9-4550-A110-1811C7154456}"/>
              </a:ext>
            </a:extLst>
          </p:cNvPr>
          <p:cNvSpPr/>
          <p:nvPr/>
        </p:nvSpPr>
        <p:spPr>
          <a:xfrm>
            <a:off x="-309460" y="5080196"/>
            <a:ext cx="180000" cy="180000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ctr">
            <a:noAutofit/>
          </a:bodyPr>
          <a:lstStyle/>
          <a:p>
            <a:pPr algn="ctr">
              <a:spcBef>
                <a:spcPts val="800"/>
              </a:spcBef>
            </a:pPr>
            <a:endParaRPr lang="en-GB" sz="1067" b="1" dirty="0">
              <a:solidFill>
                <a:schemeClr val="bg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0CBB5AD-AC10-4F4F-B6F9-C02FF30D4071}"/>
              </a:ext>
            </a:extLst>
          </p:cNvPr>
          <p:cNvSpPr/>
          <p:nvPr/>
        </p:nvSpPr>
        <p:spPr>
          <a:xfrm>
            <a:off x="-309460" y="5748770"/>
            <a:ext cx="180000" cy="180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40000" rtlCol="0" anchor="t"/>
          <a:lstStyle/>
          <a:p>
            <a:pPr algn="ctr"/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3" name="Rectangle: Rounded Corners 131">
            <a:extLst>
              <a:ext uri="{FF2B5EF4-FFF2-40B4-BE49-F238E27FC236}">
                <a16:creationId xmlns:a16="http://schemas.microsoft.com/office/drawing/2014/main" id="{376505B3-51E7-416A-B70E-4E144F4B8F41}"/>
              </a:ext>
            </a:extLst>
          </p:cNvPr>
          <p:cNvSpPr/>
          <p:nvPr/>
        </p:nvSpPr>
        <p:spPr>
          <a:xfrm>
            <a:off x="-309460" y="3743048"/>
            <a:ext cx="180000" cy="180000"/>
          </a:xfrm>
          <a:prstGeom prst="rect">
            <a:avLst/>
          </a:prstGeom>
          <a:solidFill>
            <a:srgbClr val="38598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prstClr val="white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4" name="Rectangle: Rounded Corners 132">
            <a:extLst>
              <a:ext uri="{FF2B5EF4-FFF2-40B4-BE49-F238E27FC236}">
                <a16:creationId xmlns:a16="http://schemas.microsoft.com/office/drawing/2014/main" id="{A87899D5-EDFF-469E-BED1-6835179611EB}"/>
              </a:ext>
            </a:extLst>
          </p:cNvPr>
          <p:cNvSpPr/>
          <p:nvPr/>
        </p:nvSpPr>
        <p:spPr>
          <a:xfrm>
            <a:off x="-309460" y="4077335"/>
            <a:ext cx="180000" cy="180000"/>
          </a:xfrm>
          <a:prstGeom prst="rect">
            <a:avLst/>
          </a:prstGeom>
          <a:solidFill>
            <a:srgbClr val="559BE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prstClr val="white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5" name="Rounded Rectangle 70">
            <a:extLst>
              <a:ext uri="{FF2B5EF4-FFF2-40B4-BE49-F238E27FC236}">
                <a16:creationId xmlns:a16="http://schemas.microsoft.com/office/drawing/2014/main" id="{5E8D38D6-56C5-4848-BF07-707B81E721CC}"/>
              </a:ext>
            </a:extLst>
          </p:cNvPr>
          <p:cNvSpPr/>
          <p:nvPr/>
        </p:nvSpPr>
        <p:spPr bwMode="auto">
          <a:xfrm>
            <a:off x="-309460" y="4745909"/>
            <a:ext cx="180000" cy="180000"/>
          </a:xfrm>
          <a:prstGeom prst="rect">
            <a:avLst/>
          </a:prstGeom>
          <a:solidFill>
            <a:srgbClr val="ADCFF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9600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prstClr val="white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6" name="Rectangle: Rounded Corners 131">
            <a:extLst>
              <a:ext uri="{FF2B5EF4-FFF2-40B4-BE49-F238E27FC236}">
                <a16:creationId xmlns:a16="http://schemas.microsoft.com/office/drawing/2014/main" id="{A1EBD45D-B027-4C8C-B5B3-AD0B4821B9A0}"/>
              </a:ext>
            </a:extLst>
          </p:cNvPr>
          <p:cNvSpPr/>
          <p:nvPr/>
        </p:nvSpPr>
        <p:spPr>
          <a:xfrm>
            <a:off x="-309460" y="6083060"/>
            <a:ext cx="180000" cy="180000"/>
          </a:xfrm>
          <a:prstGeom prst="rect">
            <a:avLst/>
          </a:prstGeom>
          <a:solidFill>
            <a:srgbClr val="2A436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sp>
        <p:nvSpPr>
          <p:cNvPr id="47" name="Rectangle: Rounded Corners 131">
            <a:extLst>
              <a:ext uri="{FF2B5EF4-FFF2-40B4-BE49-F238E27FC236}">
                <a16:creationId xmlns:a16="http://schemas.microsoft.com/office/drawing/2014/main" id="{A6E2E097-DFCC-4940-9797-8E326829E7BB}"/>
              </a:ext>
            </a:extLst>
          </p:cNvPr>
          <p:cNvSpPr/>
          <p:nvPr/>
        </p:nvSpPr>
        <p:spPr>
          <a:xfrm>
            <a:off x="-297120" y="5414483"/>
            <a:ext cx="180000" cy="180000"/>
          </a:xfrm>
          <a:prstGeom prst="rect">
            <a:avLst/>
          </a:prstGeom>
          <a:solidFill>
            <a:srgbClr val="BDE6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6000" tIns="48000" rIns="0" bIns="4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800"/>
              </a:spcAft>
            </a:pPr>
            <a:endParaRPr lang="en-GB" sz="1333" b="1" kern="0" dirty="0">
              <a:solidFill>
                <a:schemeClr val="bg1"/>
              </a:solidFill>
              <a:ea typeface="Verdana" panose="020B0604030504040204" pitchFamily="34" charset="0"/>
              <a:cs typeface="Verdana" panose="020B0604030504040204" pitchFamily="34" charset="0"/>
              <a:sym typeface="Verdana" panose="020B0604030504040204" pitchFamily="34" charset="0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33583065-E781-4F1F-8A0F-D0EBAB69A01D}"/>
              </a:ext>
            </a:extLst>
          </p:cNvPr>
          <p:cNvGrpSpPr/>
          <p:nvPr/>
        </p:nvGrpSpPr>
        <p:grpSpPr>
          <a:xfrm>
            <a:off x="280508" y="265174"/>
            <a:ext cx="11479692" cy="300526"/>
            <a:chOff x="223358" y="1064166"/>
            <a:chExt cx="6859632" cy="300526"/>
          </a:xfrm>
          <a:solidFill>
            <a:srgbClr val="00B0F0"/>
          </a:solidFill>
        </p:grpSpPr>
        <p:sp>
          <p:nvSpPr>
            <p:cNvPr id="49" name="Round Same Side Corner Rectangle 48">
              <a:extLst>
                <a:ext uri="{FF2B5EF4-FFF2-40B4-BE49-F238E27FC236}">
                  <a16:creationId xmlns:a16="http://schemas.microsoft.com/office/drawing/2014/main" id="{C8816FDC-FCFA-4F45-B0F8-37DEDA3D4438}"/>
                </a:ext>
              </a:extLst>
            </p:cNvPr>
            <p:cNvSpPr/>
            <p:nvPr/>
          </p:nvSpPr>
          <p:spPr bwMode="auto">
            <a:xfrm>
              <a:off x="223358" y="1064166"/>
              <a:ext cx="1676070" cy="300526"/>
            </a:xfrm>
            <a:prstGeom prst="round2SameRect">
              <a:avLst/>
            </a:prstGeom>
            <a:solidFill>
              <a:srgbClr val="D2DDEC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Introduction</a:t>
              </a:r>
            </a:p>
          </p:txBody>
        </p:sp>
        <p:sp>
          <p:nvSpPr>
            <p:cNvPr id="50" name="Round Same Side Corner Rectangle 49">
              <a:extLst>
                <a:ext uri="{FF2B5EF4-FFF2-40B4-BE49-F238E27FC236}">
                  <a16:creationId xmlns:a16="http://schemas.microsoft.com/office/drawing/2014/main" id="{DF15ECBA-528E-43F8-AB8C-566A404E0B47}"/>
                </a:ext>
              </a:extLst>
            </p:cNvPr>
            <p:cNvSpPr/>
            <p:nvPr/>
          </p:nvSpPr>
          <p:spPr bwMode="auto">
            <a:xfrm>
              <a:off x="1951212" y="1064166"/>
              <a:ext cx="1676070" cy="300526"/>
            </a:xfrm>
            <a:prstGeom prst="round2SameRect">
              <a:avLst/>
            </a:prstGeom>
            <a:solidFill>
              <a:srgbClr val="385988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Value case summary</a:t>
              </a:r>
            </a:p>
          </p:txBody>
        </p:sp>
        <p:sp>
          <p:nvSpPr>
            <p:cNvPr id="51" name="Round Same Side Corner Rectangle 50">
              <a:extLst>
                <a:ext uri="{FF2B5EF4-FFF2-40B4-BE49-F238E27FC236}">
                  <a16:creationId xmlns:a16="http://schemas.microsoft.com/office/drawing/2014/main" id="{8AFDBCE2-8653-4523-9549-4CAB9FF97E00}"/>
                </a:ext>
              </a:extLst>
            </p:cNvPr>
            <p:cNvSpPr/>
            <p:nvPr/>
          </p:nvSpPr>
          <p:spPr bwMode="auto">
            <a:xfrm>
              <a:off x="5406920" y="1064166"/>
              <a:ext cx="1676070" cy="300526"/>
            </a:xfrm>
            <a:prstGeom prst="round2SameRect">
              <a:avLst/>
            </a:prstGeom>
            <a:solidFill>
              <a:srgbClr val="D2DDEC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Business model inputs</a:t>
              </a:r>
            </a:p>
          </p:txBody>
        </p:sp>
        <p:sp>
          <p:nvSpPr>
            <p:cNvPr id="52" name="Round Same Side Corner Rectangle 52">
              <a:extLst>
                <a:ext uri="{FF2B5EF4-FFF2-40B4-BE49-F238E27FC236}">
                  <a16:creationId xmlns:a16="http://schemas.microsoft.com/office/drawing/2014/main" id="{2E0879FA-AB56-4EEA-A334-320C5E39F444}"/>
                </a:ext>
              </a:extLst>
            </p:cNvPr>
            <p:cNvSpPr/>
            <p:nvPr/>
          </p:nvSpPr>
          <p:spPr bwMode="auto">
            <a:xfrm>
              <a:off x="3679066" y="1064166"/>
              <a:ext cx="1676070" cy="300526"/>
            </a:xfrm>
            <a:prstGeom prst="round2SameRect">
              <a:avLst/>
            </a:prstGeom>
            <a:solidFill>
              <a:srgbClr val="D2DDEC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0" tIns="0" rIns="0" bIns="0" anchor="ctr"/>
            <a:lstStyle/>
            <a:p>
              <a:pPr algn="ctr" defTabSz="933450">
                <a:lnSpc>
                  <a:spcPct val="85000"/>
                </a:lnSpc>
                <a:defRPr/>
              </a:pPr>
              <a:r>
                <a:rPr lang="en-US" sz="1400" b="1" dirty="0">
                  <a:solidFill>
                    <a:schemeClr val="bg1"/>
                  </a:solidFill>
                  <a:latin typeface="+mj-lt"/>
                </a:rPr>
                <a:t>General inputs</a:t>
              </a:r>
            </a:p>
          </p:txBody>
        </p:sp>
      </p:grpSp>
      <p:sp>
        <p:nvSpPr>
          <p:cNvPr id="53" name="Rectangle 52">
            <a:extLst>
              <a:ext uri="{FF2B5EF4-FFF2-40B4-BE49-F238E27FC236}">
                <a16:creationId xmlns:a16="http://schemas.microsoft.com/office/drawing/2014/main" id="{80042B48-28C2-4B72-8DDB-6C0673D76CD8}"/>
              </a:ext>
            </a:extLst>
          </p:cNvPr>
          <p:cNvSpPr/>
          <p:nvPr/>
        </p:nvSpPr>
        <p:spPr>
          <a:xfrm>
            <a:off x="280508" y="565700"/>
            <a:ext cx="11483600" cy="5697360"/>
          </a:xfrm>
          <a:prstGeom prst="rect">
            <a:avLst/>
          </a:prstGeom>
          <a:noFill/>
          <a:ln>
            <a:solidFill>
              <a:srgbClr val="385988"/>
            </a:solidFill>
          </a:ln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Title 2">
            <a:extLst>
              <a:ext uri="{FF2B5EF4-FFF2-40B4-BE49-F238E27FC236}">
                <a16:creationId xmlns:a16="http://schemas.microsoft.com/office/drawing/2014/main" id="{BC1BB5C1-517C-4BD2-9C20-2D3D081DA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56659"/>
            <a:ext cx="11328400" cy="864000"/>
          </a:xfrm>
        </p:spPr>
        <p:txBody>
          <a:bodyPr anchor="b"/>
          <a:lstStyle/>
          <a:p>
            <a:r>
              <a:rPr lang="en-US"/>
              <a:t>Value case summary</a:t>
            </a:r>
          </a:p>
        </p:txBody>
      </p:sp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3E14F037-F9F3-4668-9C07-4DC4FC41ED66}"/>
              </a:ext>
            </a:extLst>
          </p:cNvPr>
          <p:cNvSpPr txBox="1">
            <a:spLocks/>
          </p:cNvSpPr>
          <p:nvPr/>
        </p:nvSpPr>
        <p:spPr>
          <a:xfrm>
            <a:off x="431800" y="1284704"/>
            <a:ext cx="11328400" cy="470930"/>
          </a:xfrm>
          <a:prstGeom prst="rect">
            <a:avLst/>
          </a:prstGeom>
        </p:spPr>
        <p:txBody>
          <a:bodyPr/>
          <a:lstStyle>
            <a:lvl1pPr marL="468000" indent="-46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―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1pPr>
            <a:lvl2pPr marL="72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2pPr>
            <a:lvl3pPr marL="972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3pPr>
            <a:lvl4pPr marL="122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4pPr>
            <a:lvl5pPr marL="1476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 baseline="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5pPr>
            <a:lvl6pPr marL="1728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6pPr>
            <a:lvl7pPr marL="1980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7pPr>
            <a:lvl8pPr marL="2232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Symbol" panose="05050102010706020507" pitchFamily="18" charset="2"/>
              <a:buChar char="·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8pPr>
            <a:lvl9pPr marL="2484000" indent="-252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‒"/>
              <a:defRPr sz="2200" kern="1200">
                <a:solidFill>
                  <a:srgbClr val="006EB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chemeClr val="tx1"/>
                </a:solidFill>
              </a:rPr>
              <a:t>When you have completed calculations for all relevant sub-models, you can view a summary of the overall value potential in the ’Value case summary’ sheet.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C4FA9C1-FBA5-47EB-BDE8-74A728E92C31}"/>
              </a:ext>
            </a:extLst>
          </p:cNvPr>
          <p:cNvSpPr/>
          <p:nvPr/>
        </p:nvSpPr>
        <p:spPr>
          <a:xfrm>
            <a:off x="2581006" y="2416519"/>
            <a:ext cx="2164743" cy="43088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>
                <a:latin typeface="+mj-lt"/>
              </a:rPr>
              <a:t>Summary of overall value potential, including all sub-models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44B102E-7894-4B73-8941-AB46525F8B4E}"/>
              </a:ext>
            </a:extLst>
          </p:cNvPr>
          <p:cNvSpPr/>
          <p:nvPr/>
        </p:nvSpPr>
        <p:spPr>
          <a:xfrm>
            <a:off x="9018391" y="4717647"/>
            <a:ext cx="1571580" cy="76944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>
                <a:latin typeface="+mj-lt"/>
              </a:rPr>
              <a:t>Total revenue and EBITDA potential, and investment need for each sub-model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51D7653-65EF-4FF4-B66B-67A6D3B27127}"/>
              </a:ext>
            </a:extLst>
          </p:cNvPr>
          <p:cNvCxnSpPr>
            <a:cxnSpLocks/>
          </p:cNvCxnSpPr>
          <p:nvPr/>
        </p:nvCxnSpPr>
        <p:spPr>
          <a:xfrm>
            <a:off x="3547263" y="2847406"/>
            <a:ext cx="0" cy="276603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E063773-B9AC-40BB-8535-AA4B55F7F9B4}"/>
              </a:ext>
            </a:extLst>
          </p:cNvPr>
          <p:cNvCxnSpPr/>
          <p:nvPr/>
        </p:nvCxnSpPr>
        <p:spPr>
          <a:xfrm>
            <a:off x="4745749" y="2631962"/>
            <a:ext cx="390617" cy="0"/>
          </a:xfrm>
          <a:prstGeom prst="straightConnector1">
            <a:avLst/>
          </a:prstGeom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5" name="Right Brace 24">
            <a:extLst>
              <a:ext uri="{FF2B5EF4-FFF2-40B4-BE49-F238E27FC236}">
                <a16:creationId xmlns:a16="http://schemas.microsoft.com/office/drawing/2014/main" id="{85C8217D-856F-4294-AB3E-5B0AD7572702}"/>
              </a:ext>
            </a:extLst>
          </p:cNvPr>
          <p:cNvSpPr/>
          <p:nvPr/>
        </p:nvSpPr>
        <p:spPr>
          <a:xfrm>
            <a:off x="8726529" y="4139140"/>
            <a:ext cx="177553" cy="1926454"/>
          </a:xfrm>
          <a:prstGeom prst="rightBrace">
            <a:avLst/>
          </a:prstGeom>
          <a:ln w="2857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72423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zGtFVUzSGKsWFG6AVbPF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uRgFWZR5CAxuSbuFf8X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uRgFWZR5CAxuSbuFf8X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uRgFWZR5CAxuSbuFf8X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uRgFWZR5CAxuSbuFf8Xw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uRgFWZR5CAxuSbuFf8X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0wGsg8y3nljU8CeZTiE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b2GsNT5HAJYG3TsiML66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FgXGnmsQfelp0xRdS7j9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FgXGnmsQfelp0xRdS7j9A"/>
</p:tagLst>
</file>

<file path=ppt/theme/theme1.xml><?xml version="1.0" encoding="utf-8"?>
<a:theme xmlns:a="http://schemas.openxmlformats.org/drawingml/2006/main" name="Nordic Innovation">
  <a:themeElements>
    <a:clrScheme name="Nordic Innovation">
      <a:dk1>
        <a:srgbClr val="000000"/>
      </a:dk1>
      <a:lt1>
        <a:sysClr val="window" lastClr="FFFFFF"/>
      </a:lt1>
      <a:dk2>
        <a:srgbClr val="BCBDE2"/>
      </a:dk2>
      <a:lt2>
        <a:srgbClr val="FFF0BE"/>
      </a:lt2>
      <a:accent1>
        <a:srgbClr val="385988"/>
      </a:accent1>
      <a:accent2>
        <a:srgbClr val="006EB6"/>
      </a:accent2>
      <a:accent3>
        <a:srgbClr val="ADCFF1"/>
      </a:accent3>
      <a:accent4>
        <a:srgbClr val="F42941"/>
      </a:accent4>
      <a:accent5>
        <a:srgbClr val="FBA9B3"/>
      </a:accent5>
      <a:accent6>
        <a:srgbClr val="FDCF41"/>
      </a:accent6>
      <a:hlink>
        <a:srgbClr val="006EB6"/>
      </a:hlink>
      <a:folHlink>
        <a:srgbClr val="ADCFF1"/>
      </a:folHlink>
    </a:clrScheme>
    <a:fontScheme name="Nordic Innovation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solidFill>
            <a:schemeClr val="accent2"/>
          </a:solidFill>
        </a:ln>
      </a:spPr>
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2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200" dirty="0" err="1">
            <a:solidFill>
              <a:srgbClr val="006EB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rdic Innovation" id="{4E27DE22-8D69-4343-B4FD-A90AC9F04A63}" vid="{07F6E0CA-B6D7-461E-A572-7274CDF9FA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717AC7686615489B051784519862E6" ma:contentTypeVersion="9" ma:contentTypeDescription="Create a new document." ma:contentTypeScope="" ma:versionID="ed08ae27f0103113c31f643f1f13326d">
  <xsd:schema xmlns:xsd="http://www.w3.org/2001/XMLSchema" xmlns:xs="http://www.w3.org/2001/XMLSchema" xmlns:p="http://schemas.microsoft.com/office/2006/metadata/properties" xmlns:ns2="12368bc2-16db-41cd-8818-744de8f657e6" targetNamespace="http://schemas.microsoft.com/office/2006/metadata/properties" ma:root="true" ma:fieldsID="3d57010fd09968d1d6e2a91061c18147" ns2:_="">
    <xsd:import namespace="12368bc2-16db-41cd-8818-744de8f657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368bc2-16db-41cd-8818-744de8f657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00CC0FC-3294-4242-843F-6F750A6B34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F76E77-98C1-4516-8034-7EEF4B7DE0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368bc2-16db-41cd-8818-744de8f657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0B466C9-5680-4B3A-94E2-18B8B3442906}">
  <ds:schemaRefs>
    <ds:schemaRef ds:uri="12368bc2-16db-41cd-8818-744de8f657e6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Nordic Innovation</Template>
  <TotalTime>53</TotalTime>
  <Words>529</Words>
  <Application>Microsoft Office PowerPoint</Application>
  <PresentationFormat>Widescreen</PresentationFormat>
  <Paragraphs>64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Corbel</vt:lpstr>
      <vt:lpstr>Georgia</vt:lpstr>
      <vt:lpstr>Graphik Semibold</vt:lpstr>
      <vt:lpstr>Symbol</vt:lpstr>
      <vt:lpstr>Nordic Innovation</vt:lpstr>
      <vt:lpstr>think-cell Slide</vt:lpstr>
      <vt:lpstr>PowerPoint Presentation</vt:lpstr>
      <vt:lpstr>Introduction</vt:lpstr>
      <vt:lpstr>General inputs</vt:lpstr>
      <vt:lpstr>Business model inputs</vt:lpstr>
      <vt:lpstr>Business model inputs</vt:lpstr>
      <vt:lpstr>Value case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Håkansson, Martin</dc:creator>
  <cp:lastModifiedBy>Haugland, Silje</cp:lastModifiedBy>
  <cp:revision>10</cp:revision>
  <dcterms:created xsi:type="dcterms:W3CDTF">2019-09-23T12:25:21Z</dcterms:created>
  <dcterms:modified xsi:type="dcterms:W3CDTF">2020-10-23T11:37:06Z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0x010100EA717AC7686615489B051784519862E6</vt:lpwstr>
  </property>
</Properties>
</file>