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media/image11.bin" ContentType="image/png"/>
  <Override PartName="/ppt/media/image12.bin" ContentType="image/png"/>
  <Override PartName="/ppt/media/image13.bin" ContentType="image/png"/>
  <Override PartName="/ppt/media/image14.bin" ContentType="image/png"/>
  <Override PartName="/ppt/media/image15.bin" ContentType="image/png"/>
  <Override PartName="/ppt/media/image16.bin" ContentType="image/png"/>
  <Override PartName="/ppt/media/image17.bin" ContentType="image/png"/>
  <Override PartName="/ppt/media/image18.bin" ContentType="image/png"/>
  <Override PartName="/ppt/media/image19.bin" ContentType="image/png"/>
  <Override PartName="/ppt/theme/theme2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1244" r:id="rId5"/>
    <p:sldId id="324" r:id="rId6"/>
    <p:sldId id="1880" r:id="rId7"/>
    <p:sldId id="1881" r:id="rId8"/>
    <p:sldId id="1878" r:id="rId9"/>
    <p:sldId id="1879" r:id="rId10"/>
    <p:sldId id="188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6"/>
    <a:srgbClr val="7F7F7F"/>
    <a:srgbClr val="2A4366"/>
    <a:srgbClr val="FFE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1454C-565D-4612-A587-4BFC6A6C0A57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1AEC5-471F-49B6-80D6-BA767F7F5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2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87B1-2215-4DDB-985E-1DA1580C0A1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8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11691-A7AC-48E7-919A-A4FFD3DC095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3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11691-A7AC-48E7-919A-A4FFD3DC095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6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87B1-2215-4DDB-985E-1DA1580C0A1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0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bin"/><Relationship Id="rId3" Type="http://schemas.openxmlformats.org/officeDocument/2006/relationships/image" Target="../media/image12.bin"/><Relationship Id="rId7" Type="http://schemas.openxmlformats.org/officeDocument/2006/relationships/image" Target="../media/image16.bin"/><Relationship Id="rId2" Type="http://schemas.openxmlformats.org/officeDocument/2006/relationships/image" Target="../media/image1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bin"/><Relationship Id="rId5" Type="http://schemas.openxmlformats.org/officeDocument/2006/relationships/image" Target="../media/image14.bin"/><Relationship Id="rId10" Type="http://schemas.openxmlformats.org/officeDocument/2006/relationships/image" Target="../media/image19.bin"/><Relationship Id="rId4" Type="http://schemas.openxmlformats.org/officeDocument/2006/relationships/image" Target="../media/image13.bin"/><Relationship Id="rId9" Type="http://schemas.openxmlformats.org/officeDocument/2006/relationships/image" Target="../media/image18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Frigg Harlung-Jensen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9" y="5949951"/>
            <a:ext cx="1691442" cy="5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1" baseline="0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/>
              <a:t>Insert quotation text in several lines. Insert name or source: Click ENTER for new line, click TAB, insert name/source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9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/>
            </a:lvl2pPr>
          </a:lstStyle>
          <a:p>
            <a:pPr lvl="0"/>
            <a:r>
              <a:rPr lang="en-GB"/>
              <a:t>Insert quotation text in several lines. Insert name or source: Click ENTER for new line, click TAB, insert name/source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82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/>
              <a:t>Click to add chart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/>
              <a:t>Click to add note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chart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 in max 1 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341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chart or table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 in max 1 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421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chart or table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 in max 1 line</a:t>
            </a: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8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in max 2 lines</a:t>
            </a:r>
          </a:p>
        </p:txBody>
      </p:sp>
    </p:spTree>
    <p:extLst>
      <p:ext uri="{BB962C8B-B14F-4D97-AF65-F5344CB8AC3E}">
        <p14:creationId xmlns:p14="http://schemas.microsoft.com/office/powerpoint/2010/main" val="207291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/>
          <a:lstStyle>
            <a:lvl1pPr>
              <a:lnSpc>
                <a:spcPct val="95000"/>
              </a:lnSpc>
              <a:defRPr sz="22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22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22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22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22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/>
            <a:r>
              <a:rPr lang="en-GB"/>
              <a:t>Click to add chart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r>
              <a:rPr lang="en-GB"/>
              <a:t>Click to add title in max 2 lines</a:t>
            </a: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99434" y="6288498"/>
            <a:ext cx="325438" cy="32861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55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51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Frigg Harlung-Jensen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1F03D-32BD-464F-B60E-5BA932FEA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9" y="5949951"/>
            <a:ext cx="1691442" cy="506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DAEBB9-690C-4461-AC11-C049069CA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241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82" y="6347673"/>
            <a:ext cx="588899" cy="108350"/>
          </a:xfrm>
          <a:prstGeom prst="rect">
            <a:avLst/>
          </a:prstGeom>
          <a:noFill/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5481BB4-B952-424F-A36D-3760FB4911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81" y="6241785"/>
            <a:ext cx="811160" cy="2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3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2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/>
            <a:r>
              <a:rPr lang="en-GB"/>
              <a:t>Frigg Harlung-Jensen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Communication Adviser</a:t>
            </a:r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GB"/>
              <a:t>f.harlung-jensen@nordicinnovation.org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GB"/>
              <a:t>Click to add phone number</a:t>
            </a:r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anchor="b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/>
              <a:t>Nordic Innovation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add address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36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r>
              <a:rPr lang="en-GB"/>
              <a:t>Thanks.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767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715836E-1E31-4EEB-9A21-BAE7B48BBD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2695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475" imgH="476" progId="TCLayout.ActiveDocument.1">
                  <p:embed/>
                </p:oleObj>
              </mc:Choice>
              <mc:Fallback>
                <p:oleObj name="think-cell Slide" r:id="rId5" imgW="475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715836E-1E31-4EEB-9A21-BAE7B48BB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4FED3EF-0854-48BF-AFDD-7C0E61068A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2800" b="1" i="0" baseline="0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add title in max 2 lines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7212647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E2C5925-7CA1-47E0-A4B1-700F899FDA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6762" y="1174643"/>
            <a:ext cx="10843690" cy="262467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 cap="none" spc="-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56567" y="332076"/>
            <a:ext cx="10836931" cy="77613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6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71878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E2C5925-7CA1-47E0-A4B1-700F899FDA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7" y="1769805"/>
            <a:ext cx="11498552" cy="4269659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10584" indent="0">
              <a:tabLst/>
              <a:defRPr lang="en-US" dirty="0" smtClean="0"/>
            </a:lvl2pPr>
            <a:lvl3pPr marL="205312" indent="-205312">
              <a:tabLst/>
              <a:defRPr lang="en-US" b="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7" y="1174643"/>
            <a:ext cx="11498552" cy="2624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2133" cap="none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45018" y="332076"/>
            <a:ext cx="11491383" cy="77613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9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9BC4DD-436B-4657-A355-8D8F5077E8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8190211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9BC4DD-436B-4657-A355-8D8F5077E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F41907-0B3E-4388-A038-B407F49820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B7663-EDF1-4826-80F9-662143DD1C33}"/>
              </a:ext>
            </a:extLst>
          </p:cNvPr>
          <p:cNvSpPr txBox="1"/>
          <p:nvPr/>
        </p:nvSpPr>
        <p:spPr>
          <a:xfrm>
            <a:off x="11548604" y="6495752"/>
            <a:ext cx="211596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+mj-lt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05158-4B5F-4E5B-AC9A-FCFA4EE4C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Muokkaa perustyyl. napsautt.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D4F315-8A72-41C9-AC14-A1C5A5AD47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6"/>
            <a:ext cx="11328400" cy="4743693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7F6141-F4CB-4F09-9880-45DC683A80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9008" y="6370732"/>
            <a:ext cx="80280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rgbClr val="919191"/>
                </a:solidFill>
              </a:defRPr>
            </a:lvl1pPr>
          </a:lstStyle>
          <a:p>
            <a:pPr lvl="0"/>
            <a:r>
              <a:rPr lang="en-GB"/>
              <a:t>Add footnote</a:t>
            </a:r>
          </a:p>
        </p:txBody>
      </p:sp>
    </p:spTree>
    <p:extLst>
      <p:ext uri="{BB962C8B-B14F-4D97-AF65-F5344CB8AC3E}">
        <p14:creationId xmlns:p14="http://schemas.microsoft.com/office/powerpoint/2010/main" val="297362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28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28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en-GB" dirty="0"/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  <a:endParaRPr lang="en-GB" dirty="0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Clickon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  <a:endParaRPr lang="en-GB" dirty="0"/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  <a:endParaRPr lang="en-GB" dirty="0"/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pictureplaceholder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dirty="0"/>
              <a:t>insert picture via </a:t>
            </a:r>
            <a:r>
              <a:rPr lang="en-GB" sz="900" b="1" dirty="0"/>
              <a:t>Add Images</a:t>
            </a:r>
            <a:r>
              <a:rPr lang="en-GB" sz="900" dirty="0"/>
              <a:t>-button </a:t>
            </a:r>
            <a:br>
              <a:rPr lang="en-GB" sz="900" dirty="0"/>
            </a:br>
            <a:r>
              <a:rPr lang="en-GB" sz="900" dirty="0"/>
              <a:t>in the </a:t>
            </a:r>
            <a:r>
              <a:rPr lang="en-GB" sz="900" b="1" dirty="0"/>
              <a:t>Nordic Innovation-</a:t>
            </a:r>
            <a:r>
              <a:rPr lang="en-GB" sz="900" baseline="0" dirty="0"/>
              <a:t>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picture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dirty="0"/>
              <a:t>Nordic Innovation</a:t>
            </a:r>
            <a:r>
              <a:rPr lang="en-GB" sz="900" b="0" baseline="0" dirty="0">
                <a:latin typeface="+mn-lt"/>
              </a:rPr>
              <a:t>-TAB </a:t>
            </a:r>
            <a:br>
              <a:rPr lang="en-GB" sz="900" b="0" baseline="0" dirty="0">
                <a:latin typeface="+mn-lt"/>
              </a:rPr>
            </a:br>
            <a:r>
              <a:rPr lang="en-GB" sz="900" b="0" baseline="0" dirty="0">
                <a:latin typeface="+mn-lt"/>
              </a:rPr>
              <a:t>and </a:t>
            </a: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button, choose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</a:t>
            </a:r>
            <a:r>
              <a:rPr lang="en-GB" sz="900" b="0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br>
              <a:rPr lang="en-GB" sz="900" b="0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or 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en-GB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  <a:endParaRPr lang="en-GB" dirty="0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dirty="0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  <a:endParaRPr lang="en-GB" dirty="0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  <a:endParaRPr lang="en-GB" dirty="0"/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gray">
          <a:xfrm>
            <a:off x="706058" y="4709084"/>
            <a:ext cx="216000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  <a:endParaRPr lang="en-GB" dirty="0"/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22" y="5109345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t="37299" r="32484" b="50317"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3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Frigg Harlung-Jensen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94800" y="5950800"/>
            <a:ext cx="1692000" cy="5076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057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4154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27600" y="332076"/>
            <a:ext cx="10026000" cy="776139"/>
          </a:xfrm>
        </p:spPr>
        <p:txBody>
          <a:bodyPr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1762125"/>
            <a:ext cx="10035051" cy="4295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800"/>
              </a:spcBef>
              <a:defRPr baseline="0"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05E2A-87B0-4228-8A34-109D76EF19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04DA6-8E1B-411C-92D3-46592DBDA3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2F61C189-E88E-47C6-9590-4DDA84807E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1030425"/>
            <a:ext cx="10027707" cy="453183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="0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20pt, align to the baseline of the title</a:t>
            </a:r>
          </a:p>
        </p:txBody>
      </p:sp>
    </p:spTree>
    <p:extLst>
      <p:ext uri="{BB962C8B-B14F-4D97-AF65-F5344CB8AC3E}">
        <p14:creationId xmlns:p14="http://schemas.microsoft.com/office/powerpoint/2010/main" val="178342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Frigg Harlung-Jensen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94800" y="5950800"/>
            <a:ext cx="1692000" cy="5076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89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add title in max 1 line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3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 in max 2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/>
          <a:lstStyle>
            <a:lvl1pPr marL="0" indent="0">
              <a:lnSpc>
                <a:spcPct val="98000"/>
              </a:lnSpc>
              <a:buFont typeface="Arial" panose="020B0604020202020204" pitchFamily="34" charset="0"/>
              <a:buChar char="​"/>
              <a:defRPr sz="2800"/>
            </a:lvl1pPr>
            <a:lvl2pPr marL="468000" indent="-468000">
              <a:lnSpc>
                <a:spcPct val="98000"/>
              </a:lnSpc>
              <a:buFont typeface="Arial" panose="020B0604020202020204" pitchFamily="34" charset="0"/>
              <a:buChar char="―"/>
              <a:defRPr sz="2800"/>
            </a:lvl2pPr>
            <a:lvl3pPr marL="720000" indent="-252000">
              <a:lnSpc>
                <a:spcPct val="98000"/>
              </a:lnSpc>
              <a:buFont typeface="Symbol" panose="05050102010706020507" pitchFamily="18" charset="2"/>
              <a:buChar char=""/>
              <a:defRPr sz="2800"/>
            </a:lvl3pPr>
            <a:lvl4pPr marL="972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4pPr>
            <a:lvl5pPr marL="1224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5pPr>
            <a:lvl6pPr marL="1476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6pPr>
            <a:lvl7pPr marL="1728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7pPr>
            <a:lvl8pPr marL="1980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8pPr>
            <a:lvl9pPr marL="2232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9pPr>
          </a:lstStyle>
          <a:p>
            <a:pPr lvl="0"/>
            <a:r>
              <a:rPr lang="en-GB"/>
              <a:t>Click to add intro text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3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add text or content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</p:spTree>
    <p:extLst>
      <p:ext uri="{BB962C8B-B14F-4D97-AF65-F5344CB8AC3E}">
        <p14:creationId xmlns:p14="http://schemas.microsoft.com/office/powerpoint/2010/main" val="1833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r>
              <a:rPr lang="en-GB"/>
              <a:t>Use bold for highlighted text,</a:t>
            </a:r>
            <a:br>
              <a:rPr lang="en-GB"/>
            </a:br>
            <a:r>
              <a:rPr lang="en-GB"/>
              <a:t>other text regular, max four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AABA549-6FCF-4B0E-B9A1-98D3DB53644C}"/>
              </a:ext>
            </a:extLst>
          </p:cNvPr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434699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36" imgW="416" imgH="416" progId="TCLayout.ActiveDocument.1">
                  <p:embed/>
                </p:oleObj>
              </mc:Choice>
              <mc:Fallback>
                <p:oleObj name="think-cell Slide" r:id="rId36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AABA549-6FCF-4B0E-B9A1-98D3DB536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052F7F8-AD7D-4DCA-AE3B-AB0DE06655D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4800" b="1" i="0" baseline="0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fld id="{F5670704-4D18-40C1-A36D-6CDA1A0E041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fld id="{6ECBDFD7-78BE-46F2-8C31-62B7E4118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469CA0-A547-443D-8C66-BFDBADDE5AB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68" y="6390296"/>
            <a:ext cx="621240" cy="1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DF8D1-923D-4D41-9078-72B7F541378E}"/>
              </a:ext>
            </a:extLst>
          </p:cNvPr>
          <p:cNvPicPr/>
          <p:nvPr/>
        </p:nvPicPr>
        <p:blipFill rotWithShape="1">
          <a:blip r:embed="rId3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1478" b="-1"/>
          <a:stretch/>
        </p:blipFill>
        <p:spPr>
          <a:xfrm>
            <a:off x="2052618" y="6352561"/>
            <a:ext cx="57390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>
          <p15:clr>
            <a:srgbClr val="F26B43"/>
          </p15:clr>
        </p15:guide>
        <p15:guide id="2" pos="2138">
          <p15:clr>
            <a:srgbClr val="F26B43"/>
          </p15:clr>
        </p15:guide>
        <p15:guide id="3" orient="horz" pos="253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pos="3839">
          <p15:clr>
            <a:srgbClr val="F26B43"/>
          </p15:clr>
        </p15:guide>
        <p15:guide id="6" pos="5540">
          <p15:clr>
            <a:srgbClr val="F26B43"/>
          </p15:clr>
        </p15:guide>
        <p15:guide id="7" orient="horz" pos="1523">
          <p15:clr>
            <a:srgbClr val="F26B43"/>
          </p15:clr>
        </p15:guide>
        <p15:guide id="8" orient="horz" pos="2158">
          <p15:clr>
            <a:srgbClr val="F26B43"/>
          </p15:clr>
        </p15:guide>
        <p15:guide id="9" pos="7240">
          <p15:clr>
            <a:srgbClr val="F26B43"/>
          </p15:clr>
        </p15:guide>
        <p15:guide id="10" orient="horz" pos="2793">
          <p15:clr>
            <a:srgbClr val="F26B43"/>
          </p15:clr>
        </p15:guide>
        <p15:guide id="11" orient="horz" pos="3428">
          <p15:clr>
            <a:srgbClr val="F26B43"/>
          </p15:clr>
        </p15:guide>
        <p15:guide id="13" orient="horz" pos="4063">
          <p15:clr>
            <a:srgbClr val="F26B43"/>
          </p15:clr>
        </p15:guide>
        <p15:guide id="14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14.xml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6.xml"/><Relationship Id="rId7" Type="http://schemas.openxmlformats.org/officeDocument/2006/relationships/image" Target="../media/image2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12DCAF7-5468-43A6-B996-547D960701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12DCAF7-5468-43A6-B996-547D96070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8992-516D-41DD-A3BB-407DE2AA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Corbel" panose="020B0503020204020204" pitchFamily="34" charset="0"/>
                <a:sym typeface="Corbel" panose="020B0503020204020204" pitchFamily="34" charset="0"/>
              </a:rPr>
              <a:t>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313F-A0BC-4ED6-8ADD-F16CF3F8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>
                <a:latin typeface="Corbel" panose="020B0503020204020204" pitchFamily="34" charset="0"/>
                <a:sym typeface="Corbel" panose="020B0503020204020204" pitchFamily="34" charset="0"/>
              </a:rPr>
              <a:pPr/>
              <a:t>1</a:t>
            </a:fld>
            <a:endParaRPr lang="en-GB" dirty="0">
              <a:latin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84BE79E-6361-4E1C-8BFD-7799124D4CF3}"/>
              </a:ext>
            </a:extLst>
          </p:cNvPr>
          <p:cNvSpPr txBox="1">
            <a:spLocks/>
          </p:cNvSpPr>
          <p:nvPr/>
        </p:nvSpPr>
        <p:spPr>
          <a:xfrm>
            <a:off x="719404" y="2292441"/>
            <a:ext cx="10753195" cy="3194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5850" b="1" kern="1200">
                <a:solidFill>
                  <a:srgbClr val="ADCFF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br>
              <a:rPr lang="en-GB" sz="4800" b="0" dirty="0"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br>
              <a:rPr lang="en-GB" sz="4400" b="0" dirty="0">
                <a:latin typeface="Corbel" panose="020B0503020204020204" pitchFamily="34" charset="0"/>
                <a:sym typeface="Corbel" panose="020B0503020204020204" pitchFamily="34" charset="0"/>
              </a:rPr>
            </a:br>
            <a:r>
              <a:rPr lang="en-GB" sz="4400" dirty="0">
                <a:latin typeface="Corbel" panose="020B0503020204020204" pitchFamily="34" charset="0"/>
                <a:sym typeface="Corbel" panose="020B0503020204020204" pitchFamily="34" charset="0"/>
              </a:rPr>
              <a:t>Roadmap development</a:t>
            </a:r>
            <a:br>
              <a:rPr lang="en-GB" sz="4400" dirty="0">
                <a:latin typeface="Corbel" panose="020B0503020204020204" pitchFamily="34" charset="0"/>
                <a:sym typeface="Corbel" panose="020B0503020204020204" pitchFamily="34" charset="0"/>
              </a:rPr>
            </a:br>
            <a:br>
              <a:rPr lang="en-GB" sz="3200" b="0" dirty="0"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r>
              <a:rPr lang="en-GB" sz="2133" b="0" dirty="0"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Introduction </a:t>
            </a:r>
            <a:endParaRPr lang="en-GB" sz="2133" b="0" dirty="0">
              <a:highlight>
                <a:srgbClr val="FFFF00"/>
              </a:highlight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</p:txBody>
      </p:sp>
      <p:grpSp>
        <p:nvGrpSpPr>
          <p:cNvPr id="22" name="Group 128">
            <a:extLst>
              <a:ext uri="{FF2B5EF4-FFF2-40B4-BE49-F238E27FC236}">
                <a16:creationId xmlns:a16="http://schemas.microsoft.com/office/drawing/2014/main" id="{AA396B75-7A91-4A37-A108-24913D765C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64887" y="3190875"/>
            <a:ext cx="958478" cy="1097235"/>
            <a:chOff x="1398" y="2998"/>
            <a:chExt cx="373" cy="427"/>
          </a:xfrm>
          <a:solidFill>
            <a:srgbClr val="ADCFF1"/>
          </a:solidFill>
        </p:grpSpPr>
        <p:sp>
          <p:nvSpPr>
            <p:cNvPr id="23" name="Freeform 129">
              <a:extLst>
                <a:ext uri="{FF2B5EF4-FFF2-40B4-BE49-F238E27FC236}">
                  <a16:creationId xmlns:a16="http://schemas.microsoft.com/office/drawing/2014/main" id="{58D04843-8CD5-45D5-9CC2-282572352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3052"/>
              <a:ext cx="266" cy="266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12 h 180"/>
                <a:gd name="T12" fmla="*/ 12 w 180"/>
                <a:gd name="T13" fmla="*/ 90 h 180"/>
                <a:gd name="T14" fmla="*/ 90 w 180"/>
                <a:gd name="T15" fmla="*/ 168 h 180"/>
                <a:gd name="T16" fmla="*/ 168 w 180"/>
                <a:gd name="T17" fmla="*/ 90 h 180"/>
                <a:gd name="T18" fmla="*/ 90 w 180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139"/>
                    <a:pt x="139" y="180"/>
                    <a:pt x="90" y="180"/>
                  </a:cubicBezTo>
                  <a:close/>
                  <a:moveTo>
                    <a:pt x="90" y="12"/>
                  </a:move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E4C62287-0811-42E8-9D07-2F42A7964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300"/>
              <a:ext cx="124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0 h 36"/>
                <a:gd name="T8" fmla="*/ 12 w 84"/>
                <a:gd name="T9" fmla="*/ 0 h 36"/>
                <a:gd name="T10" fmla="*/ 12 w 84"/>
                <a:gd name="T11" fmla="*/ 24 h 36"/>
                <a:gd name="T12" fmla="*/ 72 w 84"/>
                <a:gd name="T13" fmla="*/ 24 h 36"/>
                <a:gd name="T14" fmla="*/ 72 w 84"/>
                <a:gd name="T15" fmla="*/ 0 h 36"/>
                <a:gd name="T16" fmla="*/ 84 w 84"/>
                <a:gd name="T17" fmla="*/ 0 h 36"/>
                <a:gd name="T18" fmla="*/ 84 w 84"/>
                <a:gd name="T19" fmla="*/ 30 h 36"/>
                <a:gd name="T20" fmla="*/ 78 w 8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1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B47D8715-D8A3-4270-BCC1-940265853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3336"/>
              <a:ext cx="88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7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id="{46D25D26-A2B0-4370-B904-2A80405F9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37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133">
              <a:extLst>
                <a:ext uri="{FF2B5EF4-FFF2-40B4-BE49-F238E27FC236}">
                  <a16:creationId xmlns:a16="http://schemas.microsoft.com/office/drawing/2014/main" id="{6019CE0E-8EF3-409F-ADE7-3A77678C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998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134">
              <a:extLst>
                <a:ext uri="{FF2B5EF4-FFF2-40B4-BE49-F238E27FC236}">
                  <a16:creationId xmlns:a16="http://schemas.microsoft.com/office/drawing/2014/main" id="{FDF8EDCF-9166-4874-A149-B55E2A903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049"/>
              <a:ext cx="33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20 h 21"/>
                <a:gd name="T4" fmla="*/ 3 w 22"/>
                <a:gd name="T5" fmla="*/ 11 h 21"/>
                <a:gd name="T6" fmla="*/ 11 w 22"/>
                <a:gd name="T7" fmla="*/ 3 h 21"/>
                <a:gd name="T8" fmla="*/ 20 w 22"/>
                <a:gd name="T9" fmla="*/ 3 h 21"/>
                <a:gd name="T10" fmla="*/ 20 w 22"/>
                <a:gd name="T11" fmla="*/ 11 h 21"/>
                <a:gd name="T12" fmla="*/ 11 w 22"/>
                <a:gd name="T13" fmla="*/ 20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ubicBezTo>
                    <a:pt x="22" y="5"/>
                    <a:pt x="22" y="9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135">
              <a:extLst>
                <a:ext uri="{FF2B5EF4-FFF2-40B4-BE49-F238E27FC236}">
                  <a16:creationId xmlns:a16="http://schemas.microsoft.com/office/drawing/2014/main" id="{9EBBE11F-7509-4531-8167-8D3879FF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76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136">
              <a:extLst>
                <a:ext uri="{FF2B5EF4-FFF2-40B4-BE49-F238E27FC236}">
                  <a16:creationId xmlns:a16="http://schemas.microsoft.com/office/drawing/2014/main" id="{87009B8B-3753-49ED-B027-36398D10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288"/>
              <a:ext cx="33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19 h 21"/>
                <a:gd name="T4" fmla="*/ 3 w 22"/>
                <a:gd name="T5" fmla="*/ 10 h 21"/>
                <a:gd name="T6" fmla="*/ 3 w 22"/>
                <a:gd name="T7" fmla="*/ 2 h 21"/>
                <a:gd name="T8" fmla="*/ 11 w 22"/>
                <a:gd name="T9" fmla="*/ 2 h 21"/>
                <a:gd name="T10" fmla="*/ 20 w 22"/>
                <a:gd name="T11" fmla="*/ 10 h 21"/>
                <a:gd name="T12" fmla="*/ 20 w 22"/>
                <a:gd name="T13" fmla="*/ 19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0"/>
                    <a:pt x="11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9" y="20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137">
              <a:extLst>
                <a:ext uri="{FF2B5EF4-FFF2-40B4-BE49-F238E27FC236}">
                  <a16:creationId xmlns:a16="http://schemas.microsoft.com/office/drawing/2014/main" id="{C36718B8-F88D-49EB-93A7-AF2852372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49"/>
              <a:ext cx="32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0 h 21"/>
                <a:gd name="T4" fmla="*/ 3 w 22"/>
                <a:gd name="T5" fmla="*/ 11 h 21"/>
                <a:gd name="T6" fmla="*/ 3 w 22"/>
                <a:gd name="T7" fmla="*/ 3 h 21"/>
                <a:gd name="T8" fmla="*/ 11 w 22"/>
                <a:gd name="T9" fmla="*/ 3 h 21"/>
                <a:gd name="T10" fmla="*/ 20 w 22"/>
                <a:gd name="T11" fmla="*/ 11 h 21"/>
                <a:gd name="T12" fmla="*/ 20 w 22"/>
                <a:gd name="T13" fmla="*/ 20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1"/>
                    <a:pt x="11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4"/>
                    <a:pt x="22" y="17"/>
                    <a:pt x="20" y="20"/>
                  </a:cubicBezTo>
                  <a:cubicBezTo>
                    <a:pt x="18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138">
              <a:extLst>
                <a:ext uri="{FF2B5EF4-FFF2-40B4-BE49-F238E27FC236}">
                  <a16:creationId xmlns:a16="http://schemas.microsoft.com/office/drawing/2014/main" id="{A343C695-A6C1-4583-B9D9-F5F318E1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176"/>
              <a:ext cx="35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reeform 139">
              <a:extLst>
                <a:ext uri="{FF2B5EF4-FFF2-40B4-BE49-F238E27FC236}">
                  <a16:creationId xmlns:a16="http://schemas.microsoft.com/office/drawing/2014/main" id="{D847A2A0-7A30-4E16-B775-AB5AD8404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288"/>
              <a:ext cx="32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19 h 21"/>
                <a:gd name="T4" fmla="*/ 3 w 22"/>
                <a:gd name="T5" fmla="*/ 10 h 21"/>
                <a:gd name="T6" fmla="*/ 11 w 22"/>
                <a:gd name="T7" fmla="*/ 2 h 21"/>
                <a:gd name="T8" fmla="*/ 20 w 22"/>
                <a:gd name="T9" fmla="*/ 2 h 21"/>
                <a:gd name="T10" fmla="*/ 20 w 22"/>
                <a:gd name="T11" fmla="*/ 10 h 21"/>
                <a:gd name="T12" fmla="*/ 11 w 22"/>
                <a:gd name="T13" fmla="*/ 19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0"/>
                    <a:pt x="3" y="19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7" y="0"/>
                    <a:pt x="20" y="2"/>
                  </a:cubicBezTo>
                  <a:cubicBezTo>
                    <a:pt x="22" y="4"/>
                    <a:pt x="22" y="8"/>
                    <a:pt x="20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140">
              <a:extLst>
                <a:ext uri="{FF2B5EF4-FFF2-40B4-BE49-F238E27FC236}">
                  <a16:creationId xmlns:a16="http://schemas.microsoft.com/office/drawing/2014/main" id="{16ED6BBD-B4A0-4C9C-8B7D-538A68851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" y="3176"/>
              <a:ext cx="160" cy="133"/>
            </a:xfrm>
            <a:custGeom>
              <a:avLst/>
              <a:gdLst>
                <a:gd name="T0" fmla="*/ 60 w 108"/>
                <a:gd name="T1" fmla="*/ 90 h 90"/>
                <a:gd name="T2" fmla="*/ 58 w 108"/>
                <a:gd name="T3" fmla="*/ 90 h 90"/>
                <a:gd name="T4" fmla="*/ 54 w 108"/>
                <a:gd name="T5" fmla="*/ 84 h 90"/>
                <a:gd name="T6" fmla="*/ 49 w 108"/>
                <a:gd name="T7" fmla="*/ 90 h 90"/>
                <a:gd name="T8" fmla="*/ 42 w 108"/>
                <a:gd name="T9" fmla="*/ 85 h 90"/>
                <a:gd name="T10" fmla="*/ 30 w 108"/>
                <a:gd name="T11" fmla="*/ 36 h 90"/>
                <a:gd name="T12" fmla="*/ 18 w 108"/>
                <a:gd name="T13" fmla="*/ 36 h 90"/>
                <a:gd name="T14" fmla="*/ 0 w 108"/>
                <a:gd name="T15" fmla="*/ 18 h 90"/>
                <a:gd name="T16" fmla="*/ 18 w 108"/>
                <a:gd name="T17" fmla="*/ 0 h 90"/>
                <a:gd name="T18" fmla="*/ 38 w 108"/>
                <a:gd name="T19" fmla="*/ 16 h 90"/>
                <a:gd name="T20" fmla="*/ 40 w 108"/>
                <a:gd name="T21" fmla="*/ 24 h 90"/>
                <a:gd name="T22" fmla="*/ 67 w 108"/>
                <a:gd name="T23" fmla="*/ 24 h 90"/>
                <a:gd name="T24" fmla="*/ 69 w 108"/>
                <a:gd name="T25" fmla="*/ 16 h 90"/>
                <a:gd name="T26" fmla="*/ 90 w 108"/>
                <a:gd name="T27" fmla="*/ 0 h 90"/>
                <a:gd name="T28" fmla="*/ 108 w 108"/>
                <a:gd name="T29" fmla="*/ 18 h 90"/>
                <a:gd name="T30" fmla="*/ 90 w 108"/>
                <a:gd name="T31" fmla="*/ 36 h 90"/>
                <a:gd name="T32" fmla="*/ 77 w 108"/>
                <a:gd name="T33" fmla="*/ 36 h 90"/>
                <a:gd name="T34" fmla="*/ 65 w 108"/>
                <a:gd name="T35" fmla="*/ 85 h 90"/>
                <a:gd name="T36" fmla="*/ 60 w 108"/>
                <a:gd name="T37" fmla="*/ 90 h 90"/>
                <a:gd name="T38" fmla="*/ 43 w 108"/>
                <a:gd name="T39" fmla="*/ 36 h 90"/>
                <a:gd name="T40" fmla="*/ 53 w 108"/>
                <a:gd name="T41" fmla="*/ 82 h 90"/>
                <a:gd name="T42" fmla="*/ 54 w 108"/>
                <a:gd name="T43" fmla="*/ 84 h 90"/>
                <a:gd name="T44" fmla="*/ 54 w 108"/>
                <a:gd name="T45" fmla="*/ 82 h 90"/>
                <a:gd name="T46" fmla="*/ 65 w 108"/>
                <a:gd name="T47" fmla="*/ 36 h 90"/>
                <a:gd name="T48" fmla="*/ 43 w 108"/>
                <a:gd name="T49" fmla="*/ 36 h 90"/>
                <a:gd name="T50" fmla="*/ 80 w 108"/>
                <a:gd name="T51" fmla="*/ 24 h 90"/>
                <a:gd name="T52" fmla="*/ 90 w 108"/>
                <a:gd name="T53" fmla="*/ 24 h 90"/>
                <a:gd name="T54" fmla="*/ 96 w 108"/>
                <a:gd name="T55" fmla="*/ 18 h 90"/>
                <a:gd name="T56" fmla="*/ 90 w 108"/>
                <a:gd name="T57" fmla="*/ 12 h 90"/>
                <a:gd name="T58" fmla="*/ 81 w 108"/>
                <a:gd name="T59" fmla="*/ 19 h 90"/>
                <a:gd name="T60" fmla="*/ 80 w 108"/>
                <a:gd name="T61" fmla="*/ 24 h 90"/>
                <a:gd name="T62" fmla="*/ 18 w 108"/>
                <a:gd name="T63" fmla="*/ 12 h 90"/>
                <a:gd name="T64" fmla="*/ 12 w 108"/>
                <a:gd name="T65" fmla="*/ 18 h 90"/>
                <a:gd name="T66" fmla="*/ 18 w 108"/>
                <a:gd name="T67" fmla="*/ 24 h 90"/>
                <a:gd name="T68" fmla="*/ 28 w 108"/>
                <a:gd name="T69" fmla="*/ 24 h 90"/>
                <a:gd name="T70" fmla="*/ 26 w 108"/>
                <a:gd name="T71" fmla="*/ 19 h 90"/>
                <a:gd name="T72" fmla="*/ 18 w 108"/>
                <a:gd name="T7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90">
                  <a:moveTo>
                    <a:pt x="60" y="90"/>
                  </a:moveTo>
                  <a:cubicBezTo>
                    <a:pt x="59" y="90"/>
                    <a:pt x="59" y="90"/>
                    <a:pt x="58" y="90"/>
                  </a:cubicBezTo>
                  <a:cubicBezTo>
                    <a:pt x="56" y="89"/>
                    <a:pt x="54" y="87"/>
                    <a:pt x="54" y="84"/>
                  </a:cubicBezTo>
                  <a:cubicBezTo>
                    <a:pt x="54" y="87"/>
                    <a:pt x="52" y="89"/>
                    <a:pt x="49" y="90"/>
                  </a:cubicBezTo>
                  <a:cubicBezTo>
                    <a:pt x="46" y="90"/>
                    <a:pt x="43" y="88"/>
                    <a:pt x="42" y="8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7"/>
                    <a:pt x="38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7"/>
                    <a:pt x="80" y="0"/>
                    <a:pt x="90" y="0"/>
                  </a:cubicBezTo>
                  <a:cubicBezTo>
                    <a:pt x="100" y="0"/>
                    <a:pt x="108" y="8"/>
                    <a:pt x="108" y="18"/>
                  </a:cubicBezTo>
                  <a:cubicBezTo>
                    <a:pt x="108" y="28"/>
                    <a:pt x="100" y="36"/>
                    <a:pt x="90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8"/>
                    <a:pt x="62" y="90"/>
                    <a:pt x="60" y="90"/>
                  </a:cubicBezTo>
                  <a:close/>
                  <a:moveTo>
                    <a:pt x="43" y="36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43" y="36"/>
                  </a:lnTo>
                  <a:close/>
                  <a:moveTo>
                    <a:pt x="80" y="24"/>
                  </a:moveTo>
                  <a:cubicBezTo>
                    <a:pt x="90" y="24"/>
                    <a:pt x="90" y="24"/>
                    <a:pt x="90" y="24"/>
                  </a:cubicBezTo>
                  <a:cubicBezTo>
                    <a:pt x="93" y="24"/>
                    <a:pt x="96" y="21"/>
                    <a:pt x="96" y="18"/>
                  </a:cubicBezTo>
                  <a:cubicBezTo>
                    <a:pt x="96" y="15"/>
                    <a:pt x="93" y="12"/>
                    <a:pt x="90" y="12"/>
                  </a:cubicBezTo>
                  <a:cubicBezTo>
                    <a:pt x="85" y="12"/>
                    <a:pt x="82" y="15"/>
                    <a:pt x="81" y="19"/>
                  </a:cubicBezTo>
                  <a:lnTo>
                    <a:pt x="80" y="24"/>
                  </a:ln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2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8F21269-F481-4AEB-97F6-D9BB51C3D3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55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8F21269-F481-4AEB-97F6-D9BB51C3D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6CE2544-1590-42EB-B419-BBD68A9D25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800" b="1" dirty="0">
              <a:solidFill>
                <a:schemeClr val="tx1"/>
              </a:solidFill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DDAC8-2981-4752-98D9-D03F6C56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development – introduction 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3BA42A7-DFC0-4916-98DA-9AEA5358D9E8}"/>
              </a:ext>
            </a:extLst>
          </p:cNvPr>
          <p:cNvSpPr/>
          <p:nvPr/>
        </p:nvSpPr>
        <p:spPr>
          <a:xfrm>
            <a:off x="7064974" y="1341121"/>
            <a:ext cx="4584482" cy="2794152"/>
          </a:xfrm>
          <a:prstGeom prst="rect">
            <a:avLst/>
          </a:prstGeom>
          <a:noFill/>
          <a:ln>
            <a:solidFill>
              <a:srgbClr val="2A4366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101CF22-4B27-43B8-9275-612E145A74E9}"/>
              </a:ext>
            </a:extLst>
          </p:cNvPr>
          <p:cNvSpPr/>
          <p:nvPr/>
        </p:nvSpPr>
        <p:spPr>
          <a:xfrm>
            <a:off x="742386" y="1341120"/>
            <a:ext cx="5631782" cy="1435947"/>
          </a:xfrm>
          <a:prstGeom prst="rect">
            <a:avLst/>
          </a:prstGeom>
          <a:solidFill>
            <a:schemeClr val="bg1"/>
          </a:solidFill>
          <a:ln>
            <a:solidFill>
              <a:srgbClr val="2A4366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69585A82-6D7E-4934-9C08-209B725E19B4}"/>
              </a:ext>
            </a:extLst>
          </p:cNvPr>
          <p:cNvSpPr/>
          <p:nvPr/>
        </p:nvSpPr>
        <p:spPr>
          <a:xfrm>
            <a:off x="742385" y="2897529"/>
            <a:ext cx="5631782" cy="3325472"/>
          </a:xfrm>
          <a:prstGeom prst="rect">
            <a:avLst/>
          </a:prstGeom>
          <a:solidFill>
            <a:schemeClr val="bg1"/>
          </a:solidFill>
          <a:ln>
            <a:solidFill>
              <a:srgbClr val="2A4366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87F12B8-B697-4F14-8A75-7EBE43F76F33}"/>
              </a:ext>
            </a:extLst>
          </p:cNvPr>
          <p:cNvSpPr/>
          <p:nvPr/>
        </p:nvSpPr>
        <p:spPr>
          <a:xfrm>
            <a:off x="6602049" y="1341121"/>
            <a:ext cx="353483" cy="2794152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Illustration of the tool</a:t>
            </a: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0" name="Text Placeholder 1">
            <a:extLst>
              <a:ext uri="{FF2B5EF4-FFF2-40B4-BE49-F238E27FC236}">
                <a16:creationId xmlns:a16="http://schemas.microsoft.com/office/drawing/2014/main" id="{9622632B-84A9-46F5-B6AB-1FCCDFE3E2A2}"/>
              </a:ext>
            </a:extLst>
          </p:cNvPr>
          <p:cNvSpPr txBox="1">
            <a:spLocks/>
          </p:cNvSpPr>
          <p:nvPr/>
        </p:nvSpPr>
        <p:spPr>
          <a:xfrm>
            <a:off x="829733" y="2950796"/>
            <a:ext cx="5182130" cy="3325473"/>
          </a:xfrm>
          <a:prstGeom prst="rect">
            <a:avLst/>
          </a:prstGeom>
        </p:spPr>
        <p:txBody>
          <a:bodyPr lIns="72000" tIns="72000" rIns="72000" bIns="72000"/>
          <a:lstStyle>
            <a:lvl1pPr marL="468000" indent="-46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―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2pPr>
            <a:lvl3pPr marL="97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3pPr>
            <a:lvl4pPr marL="122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4pPr>
            <a:lvl5pPr marL="147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 baseline="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6pPr>
            <a:lvl7pPr marL="198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7pPr>
            <a:lvl8pPr marL="223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8pPr>
            <a:lvl9pPr marL="248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Summarize key activities required in terms of technologies, capabilities, culture, ecosystem and finance based on your earlier assessments to the ‘List of activities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’ sheet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Write key functions contributing to the implementation of your circular idea to the ‘Responsibilities and timing’ sheet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Define a timeline for your transformation journey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Define responsible functions (and if possible, name people to approach) and appropriate phase for each activity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Tip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: Use sticky notes to list the activities – it saves time and allows flexibility!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D31FF90-07B0-41C0-AA43-8D33C2DF1C92}"/>
              </a:ext>
            </a:extLst>
          </p:cNvPr>
          <p:cNvSpPr/>
          <p:nvPr/>
        </p:nvSpPr>
        <p:spPr>
          <a:xfrm>
            <a:off x="323850" y="1341120"/>
            <a:ext cx="353483" cy="1435947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3EDF779-37BF-4872-A914-077016B08BA0}"/>
              </a:ext>
            </a:extLst>
          </p:cNvPr>
          <p:cNvSpPr/>
          <p:nvPr/>
        </p:nvSpPr>
        <p:spPr>
          <a:xfrm>
            <a:off x="323849" y="2897529"/>
            <a:ext cx="353483" cy="3325472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</a:p>
        </p:txBody>
      </p:sp>
      <p:sp>
        <p:nvSpPr>
          <p:cNvPr id="205" name="Text Placeholder 1">
            <a:extLst>
              <a:ext uri="{FF2B5EF4-FFF2-40B4-BE49-F238E27FC236}">
                <a16:creationId xmlns:a16="http://schemas.microsoft.com/office/drawing/2014/main" id="{15274D93-BE90-4015-ABBA-2A3F37DB920E}"/>
              </a:ext>
            </a:extLst>
          </p:cNvPr>
          <p:cNvSpPr txBox="1">
            <a:spLocks/>
          </p:cNvSpPr>
          <p:nvPr/>
        </p:nvSpPr>
        <p:spPr>
          <a:xfrm>
            <a:off x="829733" y="1341121"/>
            <a:ext cx="5182130" cy="1357692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867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474121" indent="-234945" algn="l" defTabSz="609585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GB" sz="1600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2pPr>
            <a:lvl3pPr marL="713300" indent="-234945" algn="l" defTabSz="715415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GB" sz="1467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3pPr>
            <a:lvl4pPr marL="958827" indent="-234945" algn="l" defTabSz="6095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GB" sz="1467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4pPr>
            <a:lvl5pPr marL="143996" indent="-380990" algn="l" defTabSz="609585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867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latin typeface="+mj-lt"/>
              </a:rPr>
              <a:t>The purpose of the roadmap development tool is to support you in planning the first steps on your circular transformation journey on a high-level, through listing key activities, estimating the time to complete them and prioritizing them into short, medium and long-term.</a:t>
            </a:r>
          </a:p>
          <a:p>
            <a:pPr marL="0" indent="0">
              <a:buNone/>
            </a:pPr>
            <a:endParaRPr lang="en-US" sz="1200">
              <a:latin typeface="+mj-lt"/>
            </a:endParaRPr>
          </a:p>
          <a:p>
            <a:pPr marL="0" indent="0">
              <a:buNone/>
            </a:pPr>
            <a:endParaRPr lang="en-US" sz="1200">
              <a:latin typeface="+mj-lt"/>
            </a:endParaRPr>
          </a:p>
          <a:p>
            <a:pPr marL="0" indent="0">
              <a:buNone/>
            </a:pPr>
            <a:endParaRPr lang="en-US" sz="1200">
              <a:latin typeface="+mj-lt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E2A3902-B21B-4C1E-84C9-03FEC436D99D}"/>
              </a:ext>
            </a:extLst>
          </p:cNvPr>
          <p:cNvSpPr/>
          <p:nvPr/>
        </p:nvSpPr>
        <p:spPr>
          <a:xfrm>
            <a:off x="6593256" y="4255735"/>
            <a:ext cx="353483" cy="1984048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materials</a:t>
            </a: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1A98-FB2E-4E22-92FA-6E9924086D9A}"/>
              </a:ext>
            </a:extLst>
          </p:cNvPr>
          <p:cNvSpPr/>
          <p:nvPr/>
        </p:nvSpPr>
        <p:spPr>
          <a:xfrm>
            <a:off x="7064974" y="4255735"/>
            <a:ext cx="4584482" cy="1984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FF05EA-0A60-4DA9-85AD-DB951FC9DAA7}"/>
              </a:ext>
            </a:extLst>
          </p:cNvPr>
          <p:cNvSpPr txBox="1"/>
          <p:nvPr/>
        </p:nvSpPr>
        <p:spPr>
          <a:xfrm>
            <a:off x="7170569" y="4331839"/>
            <a:ext cx="2996203" cy="199521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Chapter 5: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How to design the transformation journey?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3924F8-4D07-425F-8019-5EEE55FCC9BD}"/>
              </a:ext>
            </a:extLst>
          </p:cNvPr>
          <p:cNvSpPr txBox="1"/>
          <p:nvPr/>
        </p:nvSpPr>
        <p:spPr>
          <a:xfrm>
            <a:off x="7165828" y="6016171"/>
            <a:ext cx="4002915" cy="2236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en-US" sz="800" b="0" i="1">
                <a:latin typeface="+mj-lt"/>
              </a:rPr>
              <a:t>Illustrative playbook pages – </a:t>
            </a:r>
            <a:r>
              <a:rPr lang="en-US" sz="800" i="1">
                <a:latin typeface="+mj-lt"/>
              </a:rPr>
              <a:t>please refer to the entire chapter for support.</a:t>
            </a:r>
            <a:endParaRPr lang="en-US" sz="800" b="0" i="1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338CDB-1160-4960-90AF-66D32130105C}"/>
              </a:ext>
            </a:extLst>
          </p:cNvPr>
          <p:cNvSpPr txBox="1"/>
          <p:nvPr/>
        </p:nvSpPr>
        <p:spPr>
          <a:xfrm>
            <a:off x="7165828" y="5610130"/>
            <a:ext cx="1720854" cy="9890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900" b="0" i="0">
                <a:latin typeface="+mj-lt"/>
              </a:rPr>
              <a:t>Three phases of th</a:t>
            </a:r>
            <a:r>
              <a:rPr lang="en-US" sz="900">
                <a:latin typeface="+mj-lt"/>
              </a:rPr>
              <a:t>e transformation journey</a:t>
            </a:r>
            <a:r>
              <a:rPr lang="en-US" sz="900" b="0" i="0">
                <a:latin typeface="+mj-lt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872F37-F10F-4AD3-AF01-6A825A2DBB6C}"/>
              </a:ext>
            </a:extLst>
          </p:cNvPr>
          <p:cNvSpPr txBox="1"/>
          <p:nvPr/>
        </p:nvSpPr>
        <p:spPr>
          <a:xfrm>
            <a:off x="9316886" y="5735074"/>
            <a:ext cx="2120985" cy="116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en-US" sz="900" b="0" i="0">
                <a:latin typeface="+mj-lt"/>
              </a:rPr>
              <a:t>Key barriers</a:t>
            </a:r>
            <a:r>
              <a:rPr lang="en-US" sz="900">
                <a:latin typeface="+mj-lt"/>
              </a:rPr>
              <a:t> and ways to overcome them</a:t>
            </a:r>
            <a:endParaRPr lang="en-US" sz="900" b="0" i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D540E7-69BC-4D79-8C6F-F866435D1A1E}"/>
              </a:ext>
            </a:extLst>
          </p:cNvPr>
          <p:cNvGrpSpPr/>
          <p:nvPr/>
        </p:nvGrpSpPr>
        <p:grpSpPr>
          <a:xfrm>
            <a:off x="9316886" y="4807030"/>
            <a:ext cx="2022726" cy="894685"/>
            <a:chOff x="7165827" y="4737517"/>
            <a:chExt cx="2022726" cy="894685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F9F4306-998F-426E-99BC-147E6EF3F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5827" y="4737517"/>
              <a:ext cx="1080000" cy="6075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1E58CE5-57AA-404D-8CAD-F870D64F6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7190" y="4881109"/>
              <a:ext cx="1080000" cy="6075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A144337-E267-4977-BF8D-1E009BFB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08553" y="5024702"/>
              <a:ext cx="1080000" cy="6075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8E44A-E6ED-4DAD-BA9C-A87450A681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5828" y="4803036"/>
            <a:ext cx="1080000" cy="608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B689E-8D63-45C4-A112-471345DF2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682" y="4951835"/>
            <a:ext cx="1080000" cy="608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9B570-9855-4D86-A698-42FBFDD14F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74603" y="1584581"/>
            <a:ext cx="2674249" cy="1504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C9AC3-25EF-4C94-A924-3D00F4F291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0091" y="2056624"/>
            <a:ext cx="2674249" cy="1504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ED666-3FD7-484D-B8BE-0319E80069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5579" y="2528668"/>
            <a:ext cx="2674249" cy="1504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61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8F21269-F481-4AEB-97F6-D9BB51C3D3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4030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8F21269-F481-4AEB-97F6-D9BB51C3D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6CE2544-1590-42EB-B419-BBD68A9D25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800" b="1" dirty="0">
              <a:solidFill>
                <a:schemeClr val="tx1"/>
              </a:solidFill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0302D28-7D0E-4467-9C36-3913753C6D3F}"/>
              </a:ext>
            </a:extLst>
          </p:cNvPr>
          <p:cNvSpPr/>
          <p:nvPr/>
        </p:nvSpPr>
        <p:spPr>
          <a:xfrm>
            <a:off x="742386" y="1341120"/>
            <a:ext cx="11017814" cy="4867307"/>
          </a:xfrm>
          <a:prstGeom prst="rect">
            <a:avLst/>
          </a:prstGeom>
          <a:solidFill>
            <a:schemeClr val="bg1"/>
          </a:solidFill>
          <a:ln>
            <a:solidFill>
              <a:srgbClr val="2A4366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DDAC8-2981-4752-98D9-D03F6C56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development – example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13DFBE0-3945-4F78-AD8C-D8CACE2D6FF3}"/>
              </a:ext>
            </a:extLst>
          </p:cNvPr>
          <p:cNvSpPr/>
          <p:nvPr/>
        </p:nvSpPr>
        <p:spPr>
          <a:xfrm>
            <a:off x="323850" y="1341119"/>
            <a:ext cx="353483" cy="4881881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2C3EF1D-F98A-426E-AF15-C4E0832F7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279" y="1496174"/>
            <a:ext cx="8098976" cy="45571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2" name="Speech Bubble: Rectangle with Corners Rounded 171">
            <a:extLst>
              <a:ext uri="{FF2B5EF4-FFF2-40B4-BE49-F238E27FC236}">
                <a16:creationId xmlns:a16="http://schemas.microsoft.com/office/drawing/2014/main" id="{2F82ADE7-2C48-45D0-AF25-98E642084E0E}"/>
              </a:ext>
            </a:extLst>
          </p:cNvPr>
          <p:cNvSpPr/>
          <p:nvPr/>
        </p:nvSpPr>
        <p:spPr>
          <a:xfrm>
            <a:off x="9125997" y="2624558"/>
            <a:ext cx="1876710" cy="1880681"/>
          </a:xfrm>
          <a:prstGeom prst="wedgeRoundRectCallout">
            <a:avLst>
              <a:gd name="adj1" fmla="val -64426"/>
              <a:gd name="adj2" fmla="val -11531"/>
              <a:gd name="adj3" fmla="val 16667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Illustrative example for </a:t>
            </a:r>
            <a:r>
              <a:rPr lang="en-GB" sz="12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 to last </a:t>
            </a:r>
            <a:r>
              <a:rPr lang="en-GB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business model with consecutive development of </a:t>
            </a:r>
            <a:r>
              <a:rPr lang="en-GB" sz="12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Repair &amp; Maintain</a:t>
            </a:r>
          </a:p>
        </p:txBody>
      </p:sp>
    </p:spTree>
    <p:extLst>
      <p:ext uri="{BB962C8B-B14F-4D97-AF65-F5344CB8AC3E}">
        <p14:creationId xmlns:p14="http://schemas.microsoft.com/office/powerpoint/2010/main" val="380374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12DCAF7-5468-43A6-B996-547D960701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12DCAF7-5468-43A6-B996-547D96070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8992-516D-41DD-A3BB-407DE2AA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Corbel" panose="020B0503020204020204" pitchFamily="34" charset="0"/>
                <a:sym typeface="Corbel" panose="020B0503020204020204" pitchFamily="34" charset="0"/>
              </a:rPr>
              <a:t>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313F-A0BC-4ED6-8ADD-F16CF3F8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>
                <a:latin typeface="Corbel" panose="020B0503020204020204" pitchFamily="34" charset="0"/>
                <a:sym typeface="Corbel" panose="020B0503020204020204" pitchFamily="34" charset="0"/>
              </a:rPr>
              <a:pPr/>
              <a:t>4</a:t>
            </a:fld>
            <a:endParaRPr lang="en-GB" dirty="0">
              <a:latin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84BE79E-6361-4E1C-8BFD-7799124D4CF3}"/>
              </a:ext>
            </a:extLst>
          </p:cNvPr>
          <p:cNvSpPr txBox="1">
            <a:spLocks/>
          </p:cNvSpPr>
          <p:nvPr/>
        </p:nvSpPr>
        <p:spPr>
          <a:xfrm>
            <a:off x="719404" y="2292441"/>
            <a:ext cx="10753195" cy="3194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5850" b="1" kern="1200">
                <a:solidFill>
                  <a:srgbClr val="ADCFF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br>
              <a:rPr lang="en-GB" sz="4800" b="0" dirty="0"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br>
              <a:rPr lang="en-GB" sz="4400" b="0" dirty="0">
                <a:latin typeface="Corbel" panose="020B0503020204020204" pitchFamily="34" charset="0"/>
                <a:sym typeface="Corbel" panose="020B0503020204020204" pitchFamily="34" charset="0"/>
              </a:rPr>
            </a:br>
            <a:r>
              <a:rPr lang="en-GB" sz="4400" dirty="0">
                <a:latin typeface="Corbel" panose="020B0503020204020204" pitchFamily="34" charset="0"/>
                <a:sym typeface="Corbel" panose="020B0503020204020204" pitchFamily="34" charset="0"/>
              </a:rPr>
              <a:t>Roadmap development</a:t>
            </a:r>
            <a:br>
              <a:rPr lang="en-GB" sz="4400" dirty="0">
                <a:latin typeface="Corbel" panose="020B0503020204020204" pitchFamily="34" charset="0"/>
                <a:sym typeface="Corbel" panose="020B0503020204020204" pitchFamily="34" charset="0"/>
              </a:rPr>
            </a:br>
            <a:br>
              <a:rPr lang="en-GB" sz="3200" b="0" dirty="0"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r>
              <a:rPr lang="en-GB" sz="2133" b="0" dirty="0"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Tool </a:t>
            </a:r>
            <a:endParaRPr lang="en-GB" sz="2133" b="0" dirty="0">
              <a:highlight>
                <a:srgbClr val="FFFF00"/>
              </a:highlight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</p:txBody>
      </p:sp>
      <p:grpSp>
        <p:nvGrpSpPr>
          <p:cNvPr id="22" name="Group 128">
            <a:extLst>
              <a:ext uri="{FF2B5EF4-FFF2-40B4-BE49-F238E27FC236}">
                <a16:creationId xmlns:a16="http://schemas.microsoft.com/office/drawing/2014/main" id="{AA396B75-7A91-4A37-A108-24913D765C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64887" y="3190875"/>
            <a:ext cx="958478" cy="1097235"/>
            <a:chOff x="1398" y="2998"/>
            <a:chExt cx="373" cy="427"/>
          </a:xfrm>
          <a:solidFill>
            <a:srgbClr val="ADCFF1"/>
          </a:solidFill>
        </p:grpSpPr>
        <p:sp>
          <p:nvSpPr>
            <p:cNvPr id="23" name="Freeform 129">
              <a:extLst>
                <a:ext uri="{FF2B5EF4-FFF2-40B4-BE49-F238E27FC236}">
                  <a16:creationId xmlns:a16="http://schemas.microsoft.com/office/drawing/2014/main" id="{58D04843-8CD5-45D5-9CC2-282572352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3052"/>
              <a:ext cx="266" cy="266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12 h 180"/>
                <a:gd name="T12" fmla="*/ 12 w 180"/>
                <a:gd name="T13" fmla="*/ 90 h 180"/>
                <a:gd name="T14" fmla="*/ 90 w 180"/>
                <a:gd name="T15" fmla="*/ 168 h 180"/>
                <a:gd name="T16" fmla="*/ 168 w 180"/>
                <a:gd name="T17" fmla="*/ 90 h 180"/>
                <a:gd name="T18" fmla="*/ 90 w 180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139"/>
                    <a:pt x="139" y="180"/>
                    <a:pt x="90" y="180"/>
                  </a:cubicBezTo>
                  <a:close/>
                  <a:moveTo>
                    <a:pt x="90" y="12"/>
                  </a:move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E4C62287-0811-42E8-9D07-2F42A7964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300"/>
              <a:ext cx="124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0 h 36"/>
                <a:gd name="T8" fmla="*/ 12 w 84"/>
                <a:gd name="T9" fmla="*/ 0 h 36"/>
                <a:gd name="T10" fmla="*/ 12 w 84"/>
                <a:gd name="T11" fmla="*/ 24 h 36"/>
                <a:gd name="T12" fmla="*/ 72 w 84"/>
                <a:gd name="T13" fmla="*/ 24 h 36"/>
                <a:gd name="T14" fmla="*/ 72 w 84"/>
                <a:gd name="T15" fmla="*/ 0 h 36"/>
                <a:gd name="T16" fmla="*/ 84 w 84"/>
                <a:gd name="T17" fmla="*/ 0 h 36"/>
                <a:gd name="T18" fmla="*/ 84 w 84"/>
                <a:gd name="T19" fmla="*/ 30 h 36"/>
                <a:gd name="T20" fmla="*/ 78 w 8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1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B47D8715-D8A3-4270-BCC1-940265853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3336"/>
              <a:ext cx="88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7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id="{46D25D26-A2B0-4370-B904-2A80405F9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37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133">
              <a:extLst>
                <a:ext uri="{FF2B5EF4-FFF2-40B4-BE49-F238E27FC236}">
                  <a16:creationId xmlns:a16="http://schemas.microsoft.com/office/drawing/2014/main" id="{6019CE0E-8EF3-409F-ADE7-3A77678C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998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134">
              <a:extLst>
                <a:ext uri="{FF2B5EF4-FFF2-40B4-BE49-F238E27FC236}">
                  <a16:creationId xmlns:a16="http://schemas.microsoft.com/office/drawing/2014/main" id="{FDF8EDCF-9166-4874-A149-B55E2A903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049"/>
              <a:ext cx="33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20 h 21"/>
                <a:gd name="T4" fmla="*/ 3 w 22"/>
                <a:gd name="T5" fmla="*/ 11 h 21"/>
                <a:gd name="T6" fmla="*/ 11 w 22"/>
                <a:gd name="T7" fmla="*/ 3 h 21"/>
                <a:gd name="T8" fmla="*/ 20 w 22"/>
                <a:gd name="T9" fmla="*/ 3 h 21"/>
                <a:gd name="T10" fmla="*/ 20 w 22"/>
                <a:gd name="T11" fmla="*/ 11 h 21"/>
                <a:gd name="T12" fmla="*/ 11 w 22"/>
                <a:gd name="T13" fmla="*/ 20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ubicBezTo>
                    <a:pt x="22" y="5"/>
                    <a:pt x="22" y="9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135">
              <a:extLst>
                <a:ext uri="{FF2B5EF4-FFF2-40B4-BE49-F238E27FC236}">
                  <a16:creationId xmlns:a16="http://schemas.microsoft.com/office/drawing/2014/main" id="{9EBBE11F-7509-4531-8167-8D3879FF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76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136">
              <a:extLst>
                <a:ext uri="{FF2B5EF4-FFF2-40B4-BE49-F238E27FC236}">
                  <a16:creationId xmlns:a16="http://schemas.microsoft.com/office/drawing/2014/main" id="{87009B8B-3753-49ED-B027-36398D10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288"/>
              <a:ext cx="33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19 h 21"/>
                <a:gd name="T4" fmla="*/ 3 w 22"/>
                <a:gd name="T5" fmla="*/ 10 h 21"/>
                <a:gd name="T6" fmla="*/ 3 w 22"/>
                <a:gd name="T7" fmla="*/ 2 h 21"/>
                <a:gd name="T8" fmla="*/ 11 w 22"/>
                <a:gd name="T9" fmla="*/ 2 h 21"/>
                <a:gd name="T10" fmla="*/ 20 w 22"/>
                <a:gd name="T11" fmla="*/ 10 h 21"/>
                <a:gd name="T12" fmla="*/ 20 w 22"/>
                <a:gd name="T13" fmla="*/ 19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0"/>
                    <a:pt x="11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9" y="20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137">
              <a:extLst>
                <a:ext uri="{FF2B5EF4-FFF2-40B4-BE49-F238E27FC236}">
                  <a16:creationId xmlns:a16="http://schemas.microsoft.com/office/drawing/2014/main" id="{C36718B8-F88D-49EB-93A7-AF2852372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49"/>
              <a:ext cx="32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0 h 21"/>
                <a:gd name="T4" fmla="*/ 3 w 22"/>
                <a:gd name="T5" fmla="*/ 11 h 21"/>
                <a:gd name="T6" fmla="*/ 3 w 22"/>
                <a:gd name="T7" fmla="*/ 3 h 21"/>
                <a:gd name="T8" fmla="*/ 11 w 22"/>
                <a:gd name="T9" fmla="*/ 3 h 21"/>
                <a:gd name="T10" fmla="*/ 20 w 22"/>
                <a:gd name="T11" fmla="*/ 11 h 21"/>
                <a:gd name="T12" fmla="*/ 20 w 22"/>
                <a:gd name="T13" fmla="*/ 20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1"/>
                    <a:pt x="11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4"/>
                    <a:pt x="22" y="17"/>
                    <a:pt x="20" y="20"/>
                  </a:cubicBezTo>
                  <a:cubicBezTo>
                    <a:pt x="18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138">
              <a:extLst>
                <a:ext uri="{FF2B5EF4-FFF2-40B4-BE49-F238E27FC236}">
                  <a16:creationId xmlns:a16="http://schemas.microsoft.com/office/drawing/2014/main" id="{A343C695-A6C1-4583-B9D9-F5F318E1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176"/>
              <a:ext cx="35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reeform 139">
              <a:extLst>
                <a:ext uri="{FF2B5EF4-FFF2-40B4-BE49-F238E27FC236}">
                  <a16:creationId xmlns:a16="http://schemas.microsoft.com/office/drawing/2014/main" id="{D847A2A0-7A30-4E16-B775-AB5AD8404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288"/>
              <a:ext cx="32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19 h 21"/>
                <a:gd name="T4" fmla="*/ 3 w 22"/>
                <a:gd name="T5" fmla="*/ 10 h 21"/>
                <a:gd name="T6" fmla="*/ 11 w 22"/>
                <a:gd name="T7" fmla="*/ 2 h 21"/>
                <a:gd name="T8" fmla="*/ 20 w 22"/>
                <a:gd name="T9" fmla="*/ 2 h 21"/>
                <a:gd name="T10" fmla="*/ 20 w 22"/>
                <a:gd name="T11" fmla="*/ 10 h 21"/>
                <a:gd name="T12" fmla="*/ 11 w 22"/>
                <a:gd name="T13" fmla="*/ 19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0"/>
                    <a:pt x="3" y="19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7" y="0"/>
                    <a:pt x="20" y="2"/>
                  </a:cubicBezTo>
                  <a:cubicBezTo>
                    <a:pt x="22" y="4"/>
                    <a:pt x="22" y="8"/>
                    <a:pt x="20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140">
              <a:extLst>
                <a:ext uri="{FF2B5EF4-FFF2-40B4-BE49-F238E27FC236}">
                  <a16:creationId xmlns:a16="http://schemas.microsoft.com/office/drawing/2014/main" id="{16ED6BBD-B4A0-4C9C-8B7D-538A68851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" y="3176"/>
              <a:ext cx="160" cy="133"/>
            </a:xfrm>
            <a:custGeom>
              <a:avLst/>
              <a:gdLst>
                <a:gd name="T0" fmla="*/ 60 w 108"/>
                <a:gd name="T1" fmla="*/ 90 h 90"/>
                <a:gd name="T2" fmla="*/ 58 w 108"/>
                <a:gd name="T3" fmla="*/ 90 h 90"/>
                <a:gd name="T4" fmla="*/ 54 w 108"/>
                <a:gd name="T5" fmla="*/ 84 h 90"/>
                <a:gd name="T6" fmla="*/ 49 w 108"/>
                <a:gd name="T7" fmla="*/ 90 h 90"/>
                <a:gd name="T8" fmla="*/ 42 w 108"/>
                <a:gd name="T9" fmla="*/ 85 h 90"/>
                <a:gd name="T10" fmla="*/ 30 w 108"/>
                <a:gd name="T11" fmla="*/ 36 h 90"/>
                <a:gd name="T12" fmla="*/ 18 w 108"/>
                <a:gd name="T13" fmla="*/ 36 h 90"/>
                <a:gd name="T14" fmla="*/ 0 w 108"/>
                <a:gd name="T15" fmla="*/ 18 h 90"/>
                <a:gd name="T16" fmla="*/ 18 w 108"/>
                <a:gd name="T17" fmla="*/ 0 h 90"/>
                <a:gd name="T18" fmla="*/ 38 w 108"/>
                <a:gd name="T19" fmla="*/ 16 h 90"/>
                <a:gd name="T20" fmla="*/ 40 w 108"/>
                <a:gd name="T21" fmla="*/ 24 h 90"/>
                <a:gd name="T22" fmla="*/ 67 w 108"/>
                <a:gd name="T23" fmla="*/ 24 h 90"/>
                <a:gd name="T24" fmla="*/ 69 w 108"/>
                <a:gd name="T25" fmla="*/ 16 h 90"/>
                <a:gd name="T26" fmla="*/ 90 w 108"/>
                <a:gd name="T27" fmla="*/ 0 h 90"/>
                <a:gd name="T28" fmla="*/ 108 w 108"/>
                <a:gd name="T29" fmla="*/ 18 h 90"/>
                <a:gd name="T30" fmla="*/ 90 w 108"/>
                <a:gd name="T31" fmla="*/ 36 h 90"/>
                <a:gd name="T32" fmla="*/ 77 w 108"/>
                <a:gd name="T33" fmla="*/ 36 h 90"/>
                <a:gd name="T34" fmla="*/ 65 w 108"/>
                <a:gd name="T35" fmla="*/ 85 h 90"/>
                <a:gd name="T36" fmla="*/ 60 w 108"/>
                <a:gd name="T37" fmla="*/ 90 h 90"/>
                <a:gd name="T38" fmla="*/ 43 w 108"/>
                <a:gd name="T39" fmla="*/ 36 h 90"/>
                <a:gd name="T40" fmla="*/ 53 w 108"/>
                <a:gd name="T41" fmla="*/ 82 h 90"/>
                <a:gd name="T42" fmla="*/ 54 w 108"/>
                <a:gd name="T43" fmla="*/ 84 h 90"/>
                <a:gd name="T44" fmla="*/ 54 w 108"/>
                <a:gd name="T45" fmla="*/ 82 h 90"/>
                <a:gd name="T46" fmla="*/ 65 w 108"/>
                <a:gd name="T47" fmla="*/ 36 h 90"/>
                <a:gd name="T48" fmla="*/ 43 w 108"/>
                <a:gd name="T49" fmla="*/ 36 h 90"/>
                <a:gd name="T50" fmla="*/ 80 w 108"/>
                <a:gd name="T51" fmla="*/ 24 h 90"/>
                <a:gd name="T52" fmla="*/ 90 w 108"/>
                <a:gd name="T53" fmla="*/ 24 h 90"/>
                <a:gd name="T54" fmla="*/ 96 w 108"/>
                <a:gd name="T55" fmla="*/ 18 h 90"/>
                <a:gd name="T56" fmla="*/ 90 w 108"/>
                <a:gd name="T57" fmla="*/ 12 h 90"/>
                <a:gd name="T58" fmla="*/ 81 w 108"/>
                <a:gd name="T59" fmla="*/ 19 h 90"/>
                <a:gd name="T60" fmla="*/ 80 w 108"/>
                <a:gd name="T61" fmla="*/ 24 h 90"/>
                <a:gd name="T62" fmla="*/ 18 w 108"/>
                <a:gd name="T63" fmla="*/ 12 h 90"/>
                <a:gd name="T64" fmla="*/ 12 w 108"/>
                <a:gd name="T65" fmla="*/ 18 h 90"/>
                <a:gd name="T66" fmla="*/ 18 w 108"/>
                <a:gd name="T67" fmla="*/ 24 h 90"/>
                <a:gd name="T68" fmla="*/ 28 w 108"/>
                <a:gd name="T69" fmla="*/ 24 h 90"/>
                <a:gd name="T70" fmla="*/ 26 w 108"/>
                <a:gd name="T71" fmla="*/ 19 h 90"/>
                <a:gd name="T72" fmla="*/ 18 w 108"/>
                <a:gd name="T7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90">
                  <a:moveTo>
                    <a:pt x="60" y="90"/>
                  </a:moveTo>
                  <a:cubicBezTo>
                    <a:pt x="59" y="90"/>
                    <a:pt x="59" y="90"/>
                    <a:pt x="58" y="90"/>
                  </a:cubicBezTo>
                  <a:cubicBezTo>
                    <a:pt x="56" y="89"/>
                    <a:pt x="54" y="87"/>
                    <a:pt x="54" y="84"/>
                  </a:cubicBezTo>
                  <a:cubicBezTo>
                    <a:pt x="54" y="87"/>
                    <a:pt x="52" y="89"/>
                    <a:pt x="49" y="90"/>
                  </a:cubicBezTo>
                  <a:cubicBezTo>
                    <a:pt x="46" y="90"/>
                    <a:pt x="43" y="88"/>
                    <a:pt x="42" y="8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7"/>
                    <a:pt x="38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7"/>
                    <a:pt x="80" y="0"/>
                    <a:pt x="90" y="0"/>
                  </a:cubicBezTo>
                  <a:cubicBezTo>
                    <a:pt x="100" y="0"/>
                    <a:pt x="108" y="8"/>
                    <a:pt x="108" y="18"/>
                  </a:cubicBezTo>
                  <a:cubicBezTo>
                    <a:pt x="108" y="28"/>
                    <a:pt x="100" y="36"/>
                    <a:pt x="90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8"/>
                    <a:pt x="62" y="90"/>
                    <a:pt x="60" y="90"/>
                  </a:cubicBezTo>
                  <a:close/>
                  <a:moveTo>
                    <a:pt x="43" y="36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43" y="36"/>
                  </a:lnTo>
                  <a:close/>
                  <a:moveTo>
                    <a:pt x="80" y="24"/>
                  </a:moveTo>
                  <a:cubicBezTo>
                    <a:pt x="90" y="24"/>
                    <a:pt x="90" y="24"/>
                    <a:pt x="90" y="24"/>
                  </a:cubicBezTo>
                  <a:cubicBezTo>
                    <a:pt x="93" y="24"/>
                    <a:pt x="96" y="21"/>
                    <a:pt x="96" y="18"/>
                  </a:cubicBezTo>
                  <a:cubicBezTo>
                    <a:pt x="96" y="15"/>
                    <a:pt x="93" y="12"/>
                    <a:pt x="90" y="12"/>
                  </a:cubicBezTo>
                  <a:cubicBezTo>
                    <a:pt x="85" y="12"/>
                    <a:pt x="82" y="15"/>
                    <a:pt x="81" y="19"/>
                  </a:cubicBezTo>
                  <a:lnTo>
                    <a:pt x="80" y="24"/>
                  </a:ln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73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5D48ECF-22CC-4819-B56F-B949C1D582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483422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5D48ECF-22CC-4819-B56F-B949C1D58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43C573F-1AEF-47CF-828B-CC9725A5A6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7AF17B-7176-4E0A-B7AF-C14F3948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67" y="391584"/>
            <a:ext cx="10837333" cy="1284816"/>
          </a:xfrm>
        </p:spPr>
        <p:txBody>
          <a:bodyPr/>
          <a:lstStyle/>
          <a:p>
            <a:r>
              <a:rPr lang="en-US" dirty="0"/>
              <a:t>Template: Roadmap development – List of activities (1/2)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FE284-0F69-4B6B-921C-00BF98A666D1}"/>
              </a:ext>
            </a:extLst>
          </p:cNvPr>
          <p:cNvSpPr txBox="1"/>
          <p:nvPr/>
        </p:nvSpPr>
        <p:spPr>
          <a:xfrm>
            <a:off x="444558" y="4602841"/>
            <a:ext cx="184666" cy="1659059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6EB6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+mj-lt"/>
              </a:rPr>
              <a:t>Culture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0EA77-C2E7-4B65-B2BD-8F5494C03196}"/>
              </a:ext>
            </a:extLst>
          </p:cNvPr>
          <p:cNvSpPr/>
          <p:nvPr/>
        </p:nvSpPr>
        <p:spPr>
          <a:xfrm>
            <a:off x="675500" y="4606372"/>
            <a:ext cx="7274016" cy="165905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925DA8-6B3C-457E-8E47-552FEC6F5B56}"/>
              </a:ext>
            </a:extLst>
          </p:cNvPr>
          <p:cNvGrpSpPr/>
          <p:nvPr/>
        </p:nvGrpSpPr>
        <p:grpSpPr>
          <a:xfrm>
            <a:off x="444558" y="1174340"/>
            <a:ext cx="11315643" cy="1666122"/>
            <a:chOff x="444558" y="1156836"/>
            <a:chExt cx="11315643" cy="16661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32B479-D6DE-4987-84DB-53D251018085}"/>
                </a:ext>
              </a:extLst>
            </p:cNvPr>
            <p:cNvSpPr txBox="1"/>
            <p:nvPr/>
          </p:nvSpPr>
          <p:spPr>
            <a:xfrm>
              <a:off x="444558" y="1163899"/>
              <a:ext cx="184666" cy="165905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6EB6"/>
              </a:solidFill>
            </a:ln>
          </p:spPr>
          <p:txBody>
            <a:bodyPr vert="vert270" wrap="square" lIns="0" tIns="0" rIns="0" bIns="0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+mj-lt"/>
                </a:rPr>
                <a:t>Technologies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F8F83C-C976-4F88-986D-87D6F32215F7}"/>
                </a:ext>
              </a:extLst>
            </p:cNvPr>
            <p:cNvSpPr/>
            <p:nvPr/>
          </p:nvSpPr>
          <p:spPr>
            <a:xfrm>
              <a:off x="675503" y="1163899"/>
              <a:ext cx="7274016" cy="16590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txBody>
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5ED0B6-3F77-4997-9C94-EAFF71519381}"/>
                </a:ext>
              </a:extLst>
            </p:cNvPr>
            <p:cNvSpPr/>
            <p:nvPr/>
          </p:nvSpPr>
          <p:spPr>
            <a:xfrm>
              <a:off x="8015824" y="1156836"/>
              <a:ext cx="3744377" cy="16590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txBody>
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DDFAEF-4409-448D-853C-D752BE81AC7A}"/>
              </a:ext>
            </a:extLst>
          </p:cNvPr>
          <p:cNvGrpSpPr/>
          <p:nvPr/>
        </p:nvGrpSpPr>
        <p:grpSpPr>
          <a:xfrm>
            <a:off x="444558" y="2886825"/>
            <a:ext cx="11315641" cy="1666122"/>
            <a:chOff x="444558" y="2891789"/>
            <a:chExt cx="11315641" cy="16661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2E9C7F-5F05-4693-ABC6-8C7486391940}"/>
                </a:ext>
              </a:extLst>
            </p:cNvPr>
            <p:cNvSpPr txBox="1"/>
            <p:nvPr/>
          </p:nvSpPr>
          <p:spPr>
            <a:xfrm>
              <a:off x="444558" y="2897085"/>
              <a:ext cx="184666" cy="165905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6EB6"/>
              </a:solidFill>
            </a:ln>
          </p:spPr>
          <p:txBody>
            <a:bodyPr vert="vert270" wrap="square" lIns="0" tIns="0" rIns="0" bIns="0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+mj-lt"/>
                </a:rPr>
                <a:t>Capabilities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AB4BD3-1043-4E27-A282-D8A02B77A36B}"/>
                </a:ext>
              </a:extLst>
            </p:cNvPr>
            <p:cNvSpPr/>
            <p:nvPr/>
          </p:nvSpPr>
          <p:spPr>
            <a:xfrm>
              <a:off x="675501" y="2898852"/>
              <a:ext cx="7274016" cy="16590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txBody>
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E3ADAE-3006-452B-94CE-D45B0812A387}"/>
                </a:ext>
              </a:extLst>
            </p:cNvPr>
            <p:cNvSpPr/>
            <p:nvPr/>
          </p:nvSpPr>
          <p:spPr>
            <a:xfrm>
              <a:off x="8015822" y="2891789"/>
              <a:ext cx="3744377" cy="16590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txBody>
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DD66D3A-4B46-4899-94F6-50EB12E90E5C}"/>
              </a:ext>
            </a:extLst>
          </p:cNvPr>
          <p:cNvSpPr/>
          <p:nvPr/>
        </p:nvSpPr>
        <p:spPr>
          <a:xfrm>
            <a:off x="8015821" y="4599309"/>
            <a:ext cx="3744377" cy="165905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9E7197-3386-47A4-9C66-2A044DDA192C}"/>
              </a:ext>
            </a:extLst>
          </p:cNvPr>
          <p:cNvSpPr/>
          <p:nvPr/>
        </p:nvSpPr>
        <p:spPr>
          <a:xfrm>
            <a:off x="675497" y="782583"/>
            <a:ext cx="7274016" cy="3474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7F7F7F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List key activities with estimate of required time (think about short- and long-term)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9CA8F9-2E1B-44F9-B59C-595547C203A8}"/>
              </a:ext>
            </a:extLst>
          </p:cNvPr>
          <p:cNvSpPr/>
          <p:nvPr/>
        </p:nvSpPr>
        <p:spPr>
          <a:xfrm>
            <a:off x="8015817" y="780533"/>
            <a:ext cx="3744377" cy="3474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7F7F7F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List key milestones (with indication of when milestones need to be achieved)</a:t>
            </a:r>
          </a:p>
        </p:txBody>
      </p:sp>
    </p:spTree>
    <p:extLst>
      <p:ext uri="{BB962C8B-B14F-4D97-AF65-F5344CB8AC3E}">
        <p14:creationId xmlns:p14="http://schemas.microsoft.com/office/powerpoint/2010/main" val="109110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5D48ECF-22CC-4819-B56F-B949C1D582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700920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5D48ECF-22CC-4819-B56F-B949C1D58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43C573F-1AEF-47CF-828B-CC9725A5A6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7AF17B-7176-4E0A-B7AF-C14F3948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67" y="391584"/>
            <a:ext cx="10837333" cy="1284816"/>
          </a:xfrm>
        </p:spPr>
        <p:txBody>
          <a:bodyPr/>
          <a:lstStyle/>
          <a:p>
            <a:r>
              <a:rPr lang="en-US" dirty="0"/>
              <a:t>Template: Roadmap development – List of activities (2/2)</a:t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DC5B9E-4B6E-469F-B8FA-0298424BE9BF}"/>
              </a:ext>
            </a:extLst>
          </p:cNvPr>
          <p:cNvGrpSpPr/>
          <p:nvPr/>
        </p:nvGrpSpPr>
        <p:grpSpPr>
          <a:xfrm>
            <a:off x="444558" y="1174340"/>
            <a:ext cx="11315643" cy="5091091"/>
            <a:chOff x="444558" y="1174340"/>
            <a:chExt cx="11315643" cy="33786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CF575E-15EE-401E-81C2-70439C643E6F}"/>
                </a:ext>
              </a:extLst>
            </p:cNvPr>
            <p:cNvGrpSpPr/>
            <p:nvPr/>
          </p:nvGrpSpPr>
          <p:grpSpPr>
            <a:xfrm>
              <a:off x="444558" y="1174340"/>
              <a:ext cx="11315643" cy="1666122"/>
              <a:chOff x="444558" y="1156836"/>
              <a:chExt cx="11315643" cy="166612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05500D-AEFC-4197-963B-354AD08D94F5}"/>
                  </a:ext>
                </a:extLst>
              </p:cNvPr>
              <p:cNvSpPr txBox="1"/>
              <p:nvPr/>
            </p:nvSpPr>
            <p:spPr>
              <a:xfrm>
                <a:off x="444558" y="1163899"/>
                <a:ext cx="184666" cy="1659059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6EB6"/>
                </a:solidFill>
              </a:ln>
            </p:spPr>
            <p:txBody>
              <a:bodyPr vert="vert270" wrap="square" lIns="0" tIns="0" rIns="0" bIns="0" rtlCol="0">
                <a:sp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 dirty="0">
                    <a:solidFill>
                      <a:srgbClr val="FFFFFF"/>
                    </a:solidFill>
                    <a:latin typeface="+mj-lt"/>
                  </a:rPr>
                  <a:t>Ecosystem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879E77-6406-4E49-A120-DA7FA25D5245}"/>
                  </a:ext>
                </a:extLst>
              </p:cNvPr>
              <p:cNvSpPr/>
              <p:nvPr/>
            </p:nvSpPr>
            <p:spPr>
              <a:xfrm>
                <a:off x="675503" y="1163899"/>
                <a:ext cx="7274016" cy="165905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txBody>
  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EFDD16-6C32-4DEF-94C3-A89167F172D0}"/>
                  </a:ext>
                </a:extLst>
              </p:cNvPr>
              <p:cNvSpPr/>
              <p:nvPr/>
            </p:nvSpPr>
            <p:spPr>
              <a:xfrm>
                <a:off x="8015824" y="1156836"/>
                <a:ext cx="3744377" cy="165905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txBody>
  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141B0F-F440-4A02-BC9C-E1572E6C4C86}"/>
                </a:ext>
              </a:extLst>
            </p:cNvPr>
            <p:cNvGrpSpPr/>
            <p:nvPr/>
          </p:nvGrpSpPr>
          <p:grpSpPr>
            <a:xfrm>
              <a:off x="444558" y="2886825"/>
              <a:ext cx="11315641" cy="1666122"/>
              <a:chOff x="444558" y="2891789"/>
              <a:chExt cx="11315641" cy="166612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F83C47-3C93-4E7D-AFCF-3781B69E9A4C}"/>
                  </a:ext>
                </a:extLst>
              </p:cNvPr>
              <p:cNvSpPr txBox="1"/>
              <p:nvPr/>
            </p:nvSpPr>
            <p:spPr>
              <a:xfrm>
                <a:off x="444558" y="2897085"/>
                <a:ext cx="184666" cy="1659059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6EB6"/>
                </a:solidFill>
              </a:ln>
            </p:spPr>
            <p:txBody>
              <a:bodyPr vert="vert270" wrap="square" lIns="0" tIns="0" rIns="0" bIns="0" rtlCol="0">
                <a:sp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 dirty="0">
                    <a:solidFill>
                      <a:srgbClr val="FFFFFF"/>
                    </a:solidFill>
                    <a:latin typeface="+mj-lt"/>
                  </a:rPr>
                  <a:t>Finance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2789F56-ABBD-4B89-958E-B7678EFCCC33}"/>
                  </a:ext>
                </a:extLst>
              </p:cNvPr>
              <p:cNvSpPr/>
              <p:nvPr/>
            </p:nvSpPr>
            <p:spPr>
              <a:xfrm>
                <a:off x="675501" y="2898852"/>
                <a:ext cx="7274016" cy="165905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txBody>
  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6A71229-ECEC-4612-94D4-62D7D846751C}"/>
                  </a:ext>
                </a:extLst>
              </p:cNvPr>
              <p:cNvSpPr/>
              <p:nvPr/>
            </p:nvSpPr>
            <p:spPr>
              <a:xfrm>
                <a:off x="8015822" y="2891789"/>
                <a:ext cx="3744377" cy="165905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txBody>
    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F0ACC31-9A96-491C-9BCD-9B9667B81D19}"/>
              </a:ext>
            </a:extLst>
          </p:cNvPr>
          <p:cNvSpPr/>
          <p:nvPr/>
        </p:nvSpPr>
        <p:spPr>
          <a:xfrm>
            <a:off x="675497" y="782583"/>
            <a:ext cx="7274016" cy="3474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7F7F7F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List key activities with estimate of required time (think about short- and long-term)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80AD5B-039C-4144-BA65-D88625F2FA45}"/>
              </a:ext>
            </a:extLst>
          </p:cNvPr>
          <p:cNvSpPr/>
          <p:nvPr/>
        </p:nvSpPr>
        <p:spPr>
          <a:xfrm>
            <a:off x="8015817" y="780533"/>
            <a:ext cx="3744377" cy="3474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7F7F7F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List key milestones (with indication of when milestones need to be achieved)</a:t>
            </a:r>
          </a:p>
        </p:txBody>
      </p:sp>
    </p:spTree>
    <p:extLst>
      <p:ext uri="{BB962C8B-B14F-4D97-AF65-F5344CB8AC3E}">
        <p14:creationId xmlns:p14="http://schemas.microsoft.com/office/powerpoint/2010/main" val="109982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A9E2721-75C9-49A4-9496-D1F5D7D2B7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167315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A9E2721-75C9-49A4-9496-D1F5D7D2B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9952BF6D-9FFC-48B3-9CA6-4B9908D5CC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CFA1AE-E7B5-4194-9FA5-055D19C7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9" y="391029"/>
            <a:ext cx="10836932" cy="1285875"/>
          </a:xfrm>
        </p:spPr>
        <p:txBody>
          <a:bodyPr/>
          <a:lstStyle/>
          <a:p>
            <a:r>
              <a:rPr lang="en-US" noProof="0" dirty="0"/>
              <a:t>Template: Roadmap development – Responsibilities and timing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896542-272D-4D8F-A0A2-C670DBF46B60}"/>
              </a:ext>
            </a:extLst>
          </p:cNvPr>
          <p:cNvSpPr txBox="1"/>
          <p:nvPr/>
        </p:nvSpPr>
        <p:spPr>
          <a:xfrm>
            <a:off x="168671" y="2631419"/>
            <a:ext cx="521429" cy="84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r>
              <a:rPr lang="en-GB" sz="1067" b="1" dirty="0">
                <a:solidFill>
                  <a:srgbClr val="000000"/>
                </a:solidFill>
                <a:latin typeface="+mj-lt"/>
              </a:rPr>
              <a:t>Function 2: </a:t>
            </a:r>
          </a:p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endParaRPr lang="en-GB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575DD3-1291-47B6-942D-F390B10C0889}"/>
              </a:ext>
            </a:extLst>
          </p:cNvPr>
          <p:cNvSpPr txBox="1"/>
          <p:nvPr/>
        </p:nvSpPr>
        <p:spPr>
          <a:xfrm>
            <a:off x="168671" y="3541374"/>
            <a:ext cx="521429" cy="84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r>
              <a:rPr lang="en-GB" sz="1067" b="1" dirty="0">
                <a:solidFill>
                  <a:srgbClr val="000000"/>
                </a:solidFill>
                <a:latin typeface="+mj-lt"/>
              </a:rPr>
              <a:t>Function 3:</a:t>
            </a:r>
            <a:endParaRPr lang="en-GB" sz="10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97E2AAFB-CBEC-4C6B-80DC-8D0F88CDEECD}"/>
              </a:ext>
            </a:extLst>
          </p:cNvPr>
          <p:cNvSpPr txBox="1"/>
          <p:nvPr/>
        </p:nvSpPr>
        <p:spPr>
          <a:xfrm>
            <a:off x="168671" y="4451327"/>
            <a:ext cx="521429" cy="84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r>
              <a:rPr lang="en-GB" sz="1067" b="1" dirty="0">
                <a:solidFill>
                  <a:srgbClr val="000000"/>
                </a:solidFill>
                <a:latin typeface="+mj-lt"/>
              </a:rPr>
              <a:t>Function 4: </a:t>
            </a:r>
          </a:p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endParaRPr lang="en-GB" sz="10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91C84E5D-ECBE-4CDE-917E-832A7B61EF44}"/>
              </a:ext>
            </a:extLst>
          </p:cNvPr>
          <p:cNvSpPr txBox="1"/>
          <p:nvPr/>
        </p:nvSpPr>
        <p:spPr>
          <a:xfrm>
            <a:off x="168671" y="5361279"/>
            <a:ext cx="521429" cy="84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r>
              <a:rPr lang="en-GB" sz="1067" b="1" dirty="0">
                <a:solidFill>
                  <a:srgbClr val="000000"/>
                </a:solidFill>
                <a:latin typeface="+mj-lt"/>
              </a:rPr>
              <a:t>Function 5: </a:t>
            </a:r>
          </a:p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endParaRPr lang="en-GB" sz="10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E15055-8637-493C-9D10-9BD741BCBF1B}"/>
              </a:ext>
            </a:extLst>
          </p:cNvPr>
          <p:cNvSpPr txBox="1"/>
          <p:nvPr/>
        </p:nvSpPr>
        <p:spPr>
          <a:xfrm>
            <a:off x="168671" y="1721466"/>
            <a:ext cx="521429" cy="84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algn="ctr" defTabSz="1219140">
              <a:spcBef>
                <a:spcPts val="800"/>
              </a:spcBef>
              <a:tabLst>
                <a:tab pos="601104" algn="l"/>
              </a:tabLst>
            </a:pPr>
            <a:r>
              <a:rPr lang="en-GB" sz="1067" b="1" dirty="0">
                <a:solidFill>
                  <a:srgbClr val="000000"/>
                </a:solidFill>
                <a:latin typeface="+mj-lt"/>
              </a:rPr>
              <a:t>Function 1: </a:t>
            </a:r>
          </a:p>
        </p:txBody>
      </p:sp>
      <p:cxnSp>
        <p:nvCxnSpPr>
          <p:cNvPr id="14" name="Straight Arrow Connector 73">
            <a:extLst>
              <a:ext uri="{FF2B5EF4-FFF2-40B4-BE49-F238E27FC236}">
                <a16:creationId xmlns:a16="http://schemas.microsoft.com/office/drawing/2014/main" id="{FE90802F-A995-4B60-893E-E2C19F97F3A2}"/>
              </a:ext>
            </a:extLst>
          </p:cNvPr>
          <p:cNvCxnSpPr>
            <a:cxnSpLocks/>
          </p:cNvCxnSpPr>
          <p:nvPr/>
        </p:nvCxnSpPr>
        <p:spPr>
          <a:xfrm flipV="1">
            <a:off x="662539" y="1544171"/>
            <a:ext cx="10804031" cy="2302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Top Corners Rounded 40">
            <a:extLst>
              <a:ext uri="{FF2B5EF4-FFF2-40B4-BE49-F238E27FC236}">
                <a16:creationId xmlns:a16="http://schemas.microsoft.com/office/drawing/2014/main" id="{D4E06BB6-252C-4E08-AD07-4D35AA8EB44F}"/>
              </a:ext>
            </a:extLst>
          </p:cNvPr>
          <p:cNvSpPr/>
          <p:nvPr/>
        </p:nvSpPr>
        <p:spPr>
          <a:xfrm>
            <a:off x="4018586" y="786294"/>
            <a:ext cx="3850823" cy="54901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1219140"/>
            <a:r>
              <a:rPr lang="en-GB" sz="1333" b="1" dirty="0">
                <a:solidFill>
                  <a:srgbClr val="FFFFFF"/>
                </a:solidFill>
                <a:latin typeface="+mj-lt"/>
              </a:rPr>
              <a:t>II. Attract &amp; Win</a:t>
            </a:r>
          </a:p>
        </p:txBody>
      </p:sp>
      <p:sp>
        <p:nvSpPr>
          <p:cNvPr id="16" name="Rectangle: Top Corners Rounded 41">
            <a:extLst>
              <a:ext uri="{FF2B5EF4-FFF2-40B4-BE49-F238E27FC236}">
                <a16:creationId xmlns:a16="http://schemas.microsoft.com/office/drawing/2014/main" id="{2810D8F5-C44D-4F7A-B922-BA8032072C13}"/>
              </a:ext>
            </a:extLst>
          </p:cNvPr>
          <p:cNvSpPr/>
          <p:nvPr/>
        </p:nvSpPr>
        <p:spPr>
          <a:xfrm>
            <a:off x="7913124" y="786294"/>
            <a:ext cx="3580377" cy="54901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1219140"/>
            <a:r>
              <a:rPr lang="en-GB" sz="1333" b="1" dirty="0">
                <a:solidFill>
                  <a:srgbClr val="FFFFFF"/>
                </a:solidFill>
                <a:latin typeface="+mj-lt"/>
              </a:rPr>
              <a:t>III. Scale fast &amp; keep growing</a:t>
            </a: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72F5002B-2541-4425-A9B1-CF4F0B263A9B}"/>
              </a:ext>
            </a:extLst>
          </p:cNvPr>
          <p:cNvSpPr/>
          <p:nvPr/>
        </p:nvSpPr>
        <p:spPr>
          <a:xfrm>
            <a:off x="656568" y="1721466"/>
            <a:ext cx="10810000" cy="84661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endParaRPr lang="en-GB" sz="1333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11A94FC0-8E60-40D1-888F-83EF7B4DBBCA}"/>
              </a:ext>
            </a:extLst>
          </p:cNvPr>
          <p:cNvSpPr/>
          <p:nvPr/>
        </p:nvSpPr>
        <p:spPr>
          <a:xfrm>
            <a:off x="656568" y="2631419"/>
            <a:ext cx="10810000" cy="84661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endParaRPr lang="en-GB" sz="1333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id="{669AE059-916E-49E4-8844-7676A4A381E2}"/>
              </a:ext>
            </a:extLst>
          </p:cNvPr>
          <p:cNvSpPr/>
          <p:nvPr/>
        </p:nvSpPr>
        <p:spPr>
          <a:xfrm>
            <a:off x="656568" y="3541374"/>
            <a:ext cx="10810000" cy="84661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endParaRPr lang="en-GB" sz="1333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A65F19D2-5C55-45EE-BEDA-768E55FED8B0}"/>
              </a:ext>
            </a:extLst>
          </p:cNvPr>
          <p:cNvSpPr txBox="1"/>
          <p:nvPr/>
        </p:nvSpPr>
        <p:spPr>
          <a:xfrm>
            <a:off x="4027854" y="980915"/>
            <a:ext cx="38508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40"/>
            <a:r>
              <a:rPr lang="en-GB" sz="1200" i="1" dirty="0">
                <a:solidFill>
                  <a:srgbClr val="FFFFFF"/>
                </a:solidFill>
                <a:latin typeface="+mj-lt"/>
              </a:rPr>
              <a:t>Develop processes and partnerships and pilot new solution to convey benefits 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F0D5FBF0-B8FC-49D0-97C1-3F7D912B3B19}"/>
              </a:ext>
            </a:extLst>
          </p:cNvPr>
          <p:cNvSpPr txBox="1"/>
          <p:nvPr/>
        </p:nvSpPr>
        <p:spPr>
          <a:xfrm>
            <a:off x="7913124" y="980915"/>
            <a:ext cx="35803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40"/>
            <a:r>
              <a:rPr lang="en-GB" sz="1200" i="1" dirty="0">
                <a:solidFill>
                  <a:srgbClr val="FFFFFF"/>
                </a:solidFill>
                <a:latin typeface="+mj-lt"/>
              </a:rPr>
              <a:t>Adopt multiple circular business models across own operations and value chain</a:t>
            </a: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B39B266D-275E-40C9-B470-1BA8A6837C47}"/>
              </a:ext>
            </a:extLst>
          </p:cNvPr>
          <p:cNvSpPr/>
          <p:nvPr/>
        </p:nvSpPr>
        <p:spPr>
          <a:xfrm>
            <a:off x="656568" y="4451327"/>
            <a:ext cx="10810000" cy="84661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endParaRPr lang="en-GB" sz="1333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2611789E-4855-442C-AD67-02B899071403}"/>
              </a:ext>
            </a:extLst>
          </p:cNvPr>
          <p:cNvSpPr/>
          <p:nvPr/>
        </p:nvSpPr>
        <p:spPr>
          <a:xfrm>
            <a:off x="656568" y="5361279"/>
            <a:ext cx="10810000" cy="84661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endParaRPr lang="en-GB" sz="1333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C329F8-7683-4843-9391-0FA18A6B672A}"/>
              </a:ext>
            </a:extLst>
          </p:cNvPr>
          <p:cNvSpPr/>
          <p:nvPr/>
        </p:nvSpPr>
        <p:spPr>
          <a:xfrm>
            <a:off x="3503878" y="1492618"/>
            <a:ext cx="1018145" cy="1643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/>
            <a:r>
              <a:rPr lang="en-GB" sz="1067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42808A-A6A8-4619-A8E4-B427687BE850}"/>
              </a:ext>
            </a:extLst>
          </p:cNvPr>
          <p:cNvSpPr/>
          <p:nvPr/>
        </p:nvSpPr>
        <p:spPr>
          <a:xfrm>
            <a:off x="7387447" y="1492618"/>
            <a:ext cx="1016101" cy="1643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/>
            <a:r>
              <a:rPr lang="en-GB" sz="1067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</a:p>
        </p:txBody>
      </p:sp>
      <p:sp>
        <p:nvSpPr>
          <p:cNvPr id="28" name="Rectangle 71">
            <a:extLst>
              <a:ext uri="{FF2B5EF4-FFF2-40B4-BE49-F238E27FC236}">
                <a16:creationId xmlns:a16="http://schemas.microsoft.com/office/drawing/2014/main" id="{94FCE88F-61A8-4D2E-AD19-985BDEF98B6C}"/>
              </a:ext>
            </a:extLst>
          </p:cNvPr>
          <p:cNvSpPr/>
          <p:nvPr/>
        </p:nvSpPr>
        <p:spPr>
          <a:xfrm>
            <a:off x="10849878" y="1346455"/>
            <a:ext cx="396700" cy="164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48000" tIns="0" rIns="48000" bIns="0">
            <a:spAutoFit/>
          </a:bodyPr>
          <a:lstStyle/>
          <a:p>
            <a:pPr defTabSz="1219140"/>
            <a:r>
              <a:rPr lang="en-GB" sz="1067" b="1" dirty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35" name="Rectangle: Top Corners Rounded 39">
            <a:extLst>
              <a:ext uri="{FF2B5EF4-FFF2-40B4-BE49-F238E27FC236}">
                <a16:creationId xmlns:a16="http://schemas.microsoft.com/office/drawing/2014/main" id="{534B0536-9222-4A05-856D-4D1C938ADA1C}"/>
              </a:ext>
            </a:extLst>
          </p:cNvPr>
          <p:cNvSpPr/>
          <p:nvPr/>
        </p:nvSpPr>
        <p:spPr>
          <a:xfrm>
            <a:off x="689470" y="786294"/>
            <a:ext cx="3266741" cy="54901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1219140"/>
            <a:r>
              <a:rPr lang="en-GB" sz="1333" b="1" dirty="0">
                <a:solidFill>
                  <a:srgbClr val="FFFFFF"/>
                </a:solidFill>
                <a:latin typeface="+mj-lt"/>
              </a:rPr>
              <a:t>I. Explore &amp; Shape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19FF9B8E-B25B-4049-BBAE-5BE4C39DB2F4}"/>
              </a:ext>
            </a:extLst>
          </p:cNvPr>
          <p:cNvSpPr txBox="1"/>
          <p:nvPr/>
        </p:nvSpPr>
        <p:spPr>
          <a:xfrm>
            <a:off x="682341" y="980915"/>
            <a:ext cx="32854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40"/>
            <a:r>
              <a:rPr lang="en-GB" sz="1200" i="1" dirty="0">
                <a:solidFill>
                  <a:srgbClr val="FFFFFF"/>
                </a:solidFill>
                <a:latin typeface="+mj-lt"/>
              </a:rPr>
              <a:t>Develop concepts for target business models, look for partners, design and test prototype(s) </a:t>
            </a:r>
          </a:p>
        </p:txBody>
      </p:sp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id="{986C43C8-76E4-417E-B340-B5953DD80DF2}"/>
              </a:ext>
            </a:extLst>
          </p:cNvPr>
          <p:cNvCxnSpPr>
            <a:cxnSpLocks/>
          </p:cNvCxnSpPr>
          <p:nvPr/>
        </p:nvCxnSpPr>
        <p:spPr>
          <a:xfrm>
            <a:off x="3996311" y="1695748"/>
            <a:ext cx="0" cy="45293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4CDC6AF5-60E0-43E1-A722-D80D6407CCFD}"/>
              </a:ext>
            </a:extLst>
          </p:cNvPr>
          <p:cNvCxnSpPr>
            <a:cxnSpLocks/>
          </p:cNvCxnSpPr>
          <p:nvPr/>
        </p:nvCxnSpPr>
        <p:spPr>
          <a:xfrm>
            <a:off x="7895899" y="1695748"/>
            <a:ext cx="0" cy="45293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">
            <a:extLst>
              <a:ext uri="{FF2B5EF4-FFF2-40B4-BE49-F238E27FC236}">
                <a16:creationId xmlns:a16="http://schemas.microsoft.com/office/drawing/2014/main" id="{B32060CF-3A72-4E9F-BFCF-F9C5E2FEDD4B}"/>
              </a:ext>
            </a:extLst>
          </p:cNvPr>
          <p:cNvSpPr txBox="1"/>
          <p:nvPr/>
        </p:nvSpPr>
        <p:spPr>
          <a:xfrm rot="5400000">
            <a:off x="965011" y="519465"/>
            <a:ext cx="328423" cy="1995937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defTabSz="1219140"/>
            <a:r>
              <a:rPr lang="en-GB" sz="1067" b="1" dirty="0">
                <a:solidFill>
                  <a:srgbClr val="000000"/>
                </a:solidFill>
                <a:latin typeface="+mj-lt"/>
              </a:rPr>
              <a:t>Define your time line – depending on the pace you chose</a:t>
            </a:r>
          </a:p>
        </p:txBody>
      </p:sp>
    </p:spTree>
    <p:extLst>
      <p:ext uri="{BB962C8B-B14F-4D97-AF65-F5344CB8AC3E}">
        <p14:creationId xmlns:p14="http://schemas.microsoft.com/office/powerpoint/2010/main" val="4081624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tFVUzSGKsWFG6AVbPF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LezcDxSpSytytlLwqY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LezcDxSpSytytlLwqY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lsKpW5UjJUaHqt9T.s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lsKpW5UjJUaHqt9T.s.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v9cTicU7WvXtmWSOuL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0wGsg8y3nljU8CeZTi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2GsNT5HAJYG3TsiML66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gXGnmsQfelp0xRdS7j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gXGnmsQfelp0xRdS7j9A"/>
</p:tagLst>
</file>

<file path=ppt/theme/theme1.xml><?xml version="1.0" encoding="utf-8"?>
<a:theme xmlns:a="http://schemas.openxmlformats.org/drawingml/2006/main" name="Nordic Innovation">
  <a:themeElements>
    <a:clrScheme name="Nordic Innovatio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Nordic Innovatio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c Innovation" id="{4E27DE22-8D69-4343-B4FD-A90AC9F04A63}" vid="{07F6E0CA-B6D7-461E-A572-7274CDF9F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17AC7686615489B051784519862E6" ma:contentTypeVersion="9" ma:contentTypeDescription="Create a new document." ma:contentTypeScope="" ma:versionID="ed08ae27f0103113c31f643f1f13326d">
  <xsd:schema xmlns:xsd="http://www.w3.org/2001/XMLSchema" xmlns:xs="http://www.w3.org/2001/XMLSchema" xmlns:p="http://schemas.microsoft.com/office/2006/metadata/properties" xmlns:ns2="12368bc2-16db-41cd-8818-744de8f657e6" targetNamespace="http://schemas.microsoft.com/office/2006/metadata/properties" ma:root="true" ma:fieldsID="3d57010fd09968d1d6e2a91061c18147" ns2:_="">
    <xsd:import namespace="12368bc2-16db-41cd-8818-744de8f65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68bc2-16db-41cd-8818-744de8f657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AB377A-F62E-4DB7-A0A2-8E845A9D2CD5}">
  <ds:schemaRefs>
    <ds:schemaRef ds:uri="http://purl.org/dc/dcmitype/"/>
    <ds:schemaRef ds:uri="http://schemas.microsoft.com/office/2006/documentManagement/types"/>
    <ds:schemaRef ds:uri="12368bc2-16db-41cd-8818-744de8f657e6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6A219F-1FA8-4EA0-B2FA-EAE8A22D5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4D6FA-3460-4605-9899-0BE8B8B06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368bc2-16db-41cd-8818-744de8f657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Nordic Innovation</Template>
  <TotalTime>110</TotalTime>
  <Words>409</Words>
  <Application>Microsoft Office PowerPoint</Application>
  <PresentationFormat>Widescreen</PresentationFormat>
  <Paragraphs>63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Corbel</vt:lpstr>
      <vt:lpstr>Georgia</vt:lpstr>
      <vt:lpstr>Graphik Semibold</vt:lpstr>
      <vt:lpstr>Symbol</vt:lpstr>
      <vt:lpstr>Verdana</vt:lpstr>
      <vt:lpstr>Nordic Innovation</vt:lpstr>
      <vt:lpstr>think-cell Slide</vt:lpstr>
      <vt:lpstr>PowerPoint Presentation</vt:lpstr>
      <vt:lpstr>Roadmap development – introduction </vt:lpstr>
      <vt:lpstr>Roadmap development – example </vt:lpstr>
      <vt:lpstr>PowerPoint Presentation</vt:lpstr>
      <vt:lpstr>Template: Roadmap development – List of activities (1/2) </vt:lpstr>
      <vt:lpstr>Template: Roadmap development – List of activities (2/2) </vt:lpstr>
      <vt:lpstr>Template: Roadmap development – Responsibilities and timing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Håkansson, Martin</dc:creator>
  <cp:lastModifiedBy>Haugland, Silje</cp:lastModifiedBy>
  <cp:revision>2</cp:revision>
  <dcterms:created xsi:type="dcterms:W3CDTF">2019-09-24T10:12:37Z</dcterms:created>
  <dcterms:modified xsi:type="dcterms:W3CDTF">2020-10-23T11:58:01Z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0x010100EA717AC7686615489B051784519862E6</vt:lpwstr>
  </property>
</Properties>
</file>