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media/image11.bin" ContentType="image/png"/>
  <Override PartName="/ppt/media/image12.bin" ContentType="image/png"/>
  <Override PartName="/ppt/media/image13.bin" ContentType="image/png"/>
  <Override PartName="/ppt/media/image14.bin" ContentType="image/png"/>
  <Override PartName="/ppt/media/image15.bin" ContentType="image/png"/>
  <Override PartName="/ppt/media/image16.bin" ContentType="image/png"/>
  <Override PartName="/ppt/media/image17.bin" ContentType="image/png"/>
  <Override PartName="/ppt/media/image18.bin" ContentType="image/png"/>
  <Override PartName="/ppt/media/image19.bin" ContentType="image/png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2.xml" ContentType="application/vnd.openxmlformats-officedocument.theme+xml"/>
  <Override PartName="/ppt/tags/tag14.xml" ContentType="application/vnd.openxmlformats-officedocument.presentationml.tags+xml"/>
  <Override PartName="/ppt/notesSlides/notesSlide1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2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3.xml" ContentType="application/vnd.openxmlformats-officedocument.presentationml.notesSlide+xml"/>
  <Override PartName="/ppt/tags/tag19.xml" ContentType="application/vnd.openxmlformats-officedocument.presentationml.tags+xml"/>
  <Override PartName="/ppt/notesSlides/notesSlide4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1244" r:id="rId5"/>
    <p:sldId id="324" r:id="rId6"/>
    <p:sldId id="1872" r:id="rId7"/>
    <p:sldId id="1873" r:id="rId8"/>
    <p:sldId id="1972" r:id="rId9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4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338" autoAdjust="0"/>
    <p:restoredTop sz="94660"/>
  </p:normalViewPr>
  <p:slideViewPr>
    <p:cSldViewPr snapToGrid="0">
      <p:cViewPr varScale="1">
        <p:scale>
          <a:sx n="59" d="100"/>
          <a:sy n="59" d="100"/>
        </p:scale>
        <p:origin x="10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78BAE4-CFA2-4E93-AA8F-2BC4E670F236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B318FD-32F1-4124-8B6E-097EEB1A87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541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B187B1-2215-4DDB-985E-1DA1580C0A1B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7881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11691-A7AC-48E7-919A-A4FFD3DC0957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030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11691-A7AC-48E7-919A-A4FFD3DC0957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193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B187B1-2215-4DDB-985E-1DA1580C0A1B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9610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6" Type="http://schemas.microsoft.com/office/2007/relationships/hdphoto" Target="../media/hdphoto2.wdp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bin"/><Relationship Id="rId3" Type="http://schemas.openxmlformats.org/officeDocument/2006/relationships/image" Target="../media/image12.bin"/><Relationship Id="rId7" Type="http://schemas.openxmlformats.org/officeDocument/2006/relationships/image" Target="../media/image16.bin"/><Relationship Id="rId2" Type="http://schemas.openxmlformats.org/officeDocument/2006/relationships/image" Target="../media/image11.bin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bin"/><Relationship Id="rId5" Type="http://schemas.openxmlformats.org/officeDocument/2006/relationships/image" Target="../media/image14.bin"/><Relationship Id="rId10" Type="http://schemas.openxmlformats.org/officeDocument/2006/relationships/image" Target="../media/image19.bin"/><Relationship Id="rId4" Type="http://schemas.openxmlformats.org/officeDocument/2006/relationships/image" Target="../media/image13.bin"/><Relationship Id="rId9" Type="http://schemas.openxmlformats.org/officeDocument/2006/relationships/image" Target="../media/image18.bin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light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EBEB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26834" y="675392"/>
            <a:ext cx="5467917" cy="4766558"/>
          </a:xfrm>
        </p:spPr>
        <p:txBody>
          <a:bodyPr anchor="t" anchorCtr="0"/>
          <a:lstStyle>
            <a:lvl1pPr algn="l">
              <a:lnSpc>
                <a:spcPct val="83000"/>
              </a:lnSpc>
              <a:defRPr sz="780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 hasCustomPrompt="1"/>
          </p:nvPr>
        </p:nvSpPr>
        <p:spPr>
          <a:xfrm>
            <a:off x="6094413" y="6041776"/>
            <a:ext cx="5399086" cy="279799"/>
          </a:xfrm>
        </p:spPr>
        <p:txBody>
          <a:bodyPr anchor="b" anchorCtr="0"/>
          <a:lstStyle>
            <a:lvl1pPr marL="0" indent="0" algn="r">
              <a:buNone/>
              <a:defRPr sz="13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Frigg Harlung-Jensen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8794752" y="6321576"/>
            <a:ext cx="2698748" cy="176724"/>
          </a:xfrm>
        </p:spPr>
        <p:txBody>
          <a:bodyPr/>
          <a:lstStyle>
            <a:lvl1pPr>
              <a:defRPr sz="1350">
                <a:solidFill>
                  <a:srgbClr val="006EB6"/>
                </a:solidFill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3395663" y="6935411"/>
            <a:ext cx="5400675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8796338" y="6520734"/>
            <a:ext cx="2663824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39" y="5949951"/>
            <a:ext cx="1691442" cy="506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027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395662" y="1304690"/>
            <a:ext cx="8097838" cy="4705813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000" b="1" i="1" baseline="0">
                <a:solidFill>
                  <a:srgbClr val="ADCFF1"/>
                </a:solidFill>
              </a:defRPr>
            </a:lvl1pPr>
            <a:lvl2pPr marL="0" indent="0">
              <a:spcBef>
                <a:spcPts val="1800"/>
              </a:spcBef>
              <a:buFont typeface="Arial" panose="020B0604020202020204" pitchFamily="34" charset="0"/>
              <a:buChar char="​"/>
              <a:defRPr>
                <a:solidFill>
                  <a:srgbClr val="ADCFF1"/>
                </a:solidFill>
              </a:defRPr>
            </a:lvl2pPr>
          </a:lstStyle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r>
              <a:rPr lang="en-GB"/>
              <a:t>Insert quotation text in several lines. Insert name or source: Click ENTER for new line, click TAB, insert name/source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6" name="Freeform 5"/>
          <p:cNvSpPr>
            <a:spLocks noEditPoints="1"/>
          </p:cNvSpPr>
          <p:nvPr/>
        </p:nvSpPr>
        <p:spPr bwMode="auto">
          <a:xfrm>
            <a:off x="1318260" y="414526"/>
            <a:ext cx="1871662" cy="1364481"/>
          </a:xfrm>
          <a:custGeom>
            <a:avLst/>
            <a:gdLst>
              <a:gd name="T0" fmla="*/ 492 w 2288"/>
              <a:gd name="T1" fmla="*/ 0 h 1668"/>
              <a:gd name="T2" fmla="*/ 1077 w 2288"/>
              <a:gd name="T3" fmla="*/ 0 h 1668"/>
              <a:gd name="T4" fmla="*/ 483 w 2288"/>
              <a:gd name="T5" fmla="*/ 1668 h 1668"/>
              <a:gd name="T6" fmla="*/ 0 w 2288"/>
              <a:gd name="T7" fmla="*/ 1668 h 1668"/>
              <a:gd name="T8" fmla="*/ 492 w 2288"/>
              <a:gd name="T9" fmla="*/ 0 h 1668"/>
              <a:gd name="T10" fmla="*/ 492 w 2288"/>
              <a:gd name="T11" fmla="*/ 0 h 1668"/>
              <a:gd name="T12" fmla="*/ 1699 w 2288"/>
              <a:gd name="T13" fmla="*/ 0 h 1668"/>
              <a:gd name="T14" fmla="*/ 2288 w 2288"/>
              <a:gd name="T15" fmla="*/ 0 h 1668"/>
              <a:gd name="T16" fmla="*/ 1597 w 2288"/>
              <a:gd name="T17" fmla="*/ 1668 h 1668"/>
              <a:gd name="T18" fmla="*/ 1110 w 2288"/>
              <a:gd name="T19" fmla="*/ 1668 h 1668"/>
              <a:gd name="T20" fmla="*/ 1699 w 2288"/>
              <a:gd name="T21" fmla="*/ 0 h 1668"/>
              <a:gd name="T22" fmla="*/ 1699 w 2288"/>
              <a:gd name="T23" fmla="*/ 0 h 16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288" h="1668">
                <a:moveTo>
                  <a:pt x="492" y="0"/>
                </a:moveTo>
                <a:lnTo>
                  <a:pt x="1077" y="0"/>
                </a:lnTo>
                <a:lnTo>
                  <a:pt x="483" y="1668"/>
                </a:lnTo>
                <a:lnTo>
                  <a:pt x="0" y="1668"/>
                </a:lnTo>
                <a:lnTo>
                  <a:pt x="492" y="0"/>
                </a:lnTo>
                <a:lnTo>
                  <a:pt x="492" y="0"/>
                </a:lnTo>
                <a:close/>
                <a:moveTo>
                  <a:pt x="1699" y="0"/>
                </a:moveTo>
                <a:lnTo>
                  <a:pt x="2288" y="0"/>
                </a:lnTo>
                <a:lnTo>
                  <a:pt x="1597" y="1668"/>
                </a:lnTo>
                <a:lnTo>
                  <a:pt x="1110" y="1668"/>
                </a:lnTo>
                <a:lnTo>
                  <a:pt x="1699" y="0"/>
                </a:lnTo>
                <a:lnTo>
                  <a:pt x="1699" y="0"/>
                </a:lnTo>
                <a:close/>
              </a:path>
            </a:pathLst>
          </a:custGeom>
          <a:solidFill>
            <a:srgbClr val="AECEE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ADCFF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4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6" name="FLD_Footer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059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I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AD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395662" y="1304690"/>
            <a:ext cx="8097838" cy="4705813"/>
          </a:xfrm>
        </p:spPr>
        <p:txBody>
          <a:bodyPr/>
          <a:lstStyle>
            <a:lvl1pPr marL="0" indent="0">
              <a:lnSpc>
                <a:spcPct val="105000"/>
              </a:lnSpc>
              <a:buFont typeface="Arial" panose="020B0604020202020204" pitchFamily="34" charset="0"/>
              <a:buChar char="​"/>
              <a:defRPr sz="4000" b="1" i="1"/>
            </a:lvl1pPr>
            <a:lvl2pPr marL="0" indent="0">
              <a:spcBef>
                <a:spcPts val="1800"/>
              </a:spcBef>
              <a:buFont typeface="Arial" panose="020B0604020202020204" pitchFamily="34" charset="0"/>
              <a:buChar char="​"/>
              <a:defRPr/>
            </a:lvl2pPr>
          </a:lstStyle>
          <a:p>
            <a:pPr lvl="0"/>
            <a:r>
              <a:rPr lang="en-GB"/>
              <a:t>Insert quotation text in several lines. Insert name or source: Click ENTER for new line, click TAB, insert name/source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1318260" y="414526"/>
            <a:ext cx="1871662" cy="1364481"/>
          </a:xfrm>
          <a:custGeom>
            <a:avLst/>
            <a:gdLst>
              <a:gd name="T0" fmla="*/ 492 w 2288"/>
              <a:gd name="T1" fmla="*/ 0 h 1668"/>
              <a:gd name="T2" fmla="*/ 1077 w 2288"/>
              <a:gd name="T3" fmla="*/ 0 h 1668"/>
              <a:gd name="T4" fmla="*/ 483 w 2288"/>
              <a:gd name="T5" fmla="*/ 1668 h 1668"/>
              <a:gd name="T6" fmla="*/ 0 w 2288"/>
              <a:gd name="T7" fmla="*/ 1668 h 1668"/>
              <a:gd name="T8" fmla="*/ 492 w 2288"/>
              <a:gd name="T9" fmla="*/ 0 h 1668"/>
              <a:gd name="T10" fmla="*/ 492 w 2288"/>
              <a:gd name="T11" fmla="*/ 0 h 1668"/>
              <a:gd name="T12" fmla="*/ 1699 w 2288"/>
              <a:gd name="T13" fmla="*/ 0 h 1668"/>
              <a:gd name="T14" fmla="*/ 2288 w 2288"/>
              <a:gd name="T15" fmla="*/ 0 h 1668"/>
              <a:gd name="T16" fmla="*/ 1597 w 2288"/>
              <a:gd name="T17" fmla="*/ 1668 h 1668"/>
              <a:gd name="T18" fmla="*/ 1110 w 2288"/>
              <a:gd name="T19" fmla="*/ 1668 h 1668"/>
              <a:gd name="T20" fmla="*/ 1699 w 2288"/>
              <a:gd name="T21" fmla="*/ 0 h 1668"/>
              <a:gd name="T22" fmla="*/ 1699 w 2288"/>
              <a:gd name="T23" fmla="*/ 0 h 16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288" h="1668">
                <a:moveTo>
                  <a:pt x="492" y="0"/>
                </a:moveTo>
                <a:lnTo>
                  <a:pt x="1077" y="0"/>
                </a:lnTo>
                <a:lnTo>
                  <a:pt x="483" y="1668"/>
                </a:lnTo>
                <a:lnTo>
                  <a:pt x="0" y="1668"/>
                </a:lnTo>
                <a:lnTo>
                  <a:pt x="492" y="0"/>
                </a:lnTo>
                <a:lnTo>
                  <a:pt x="492" y="0"/>
                </a:lnTo>
                <a:close/>
                <a:moveTo>
                  <a:pt x="1699" y="0"/>
                </a:moveTo>
                <a:lnTo>
                  <a:pt x="2288" y="0"/>
                </a:lnTo>
                <a:lnTo>
                  <a:pt x="1597" y="1668"/>
                </a:lnTo>
                <a:lnTo>
                  <a:pt x="1110" y="1668"/>
                </a:lnTo>
                <a:lnTo>
                  <a:pt x="1699" y="0"/>
                </a:lnTo>
                <a:lnTo>
                  <a:pt x="169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006E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3844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, tekst + 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738" y="2376126"/>
            <a:ext cx="2676479" cy="205776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baseline="0"/>
            </a:lvl1pPr>
            <a:lvl2pPr marL="288000" indent="-288000">
              <a:lnSpc>
                <a:spcPct val="95000"/>
              </a:lnSpc>
              <a:buFont typeface="Corbel" panose="020B0503020204020204" pitchFamily="34" charset="0"/>
              <a:buChar char="—"/>
              <a:defRPr sz="1800"/>
            </a:lvl2pPr>
            <a:lvl3pPr marL="540000" indent="-252000">
              <a:lnSpc>
                <a:spcPct val="95000"/>
              </a:lnSpc>
              <a:buFont typeface="Symbol" panose="05050102010706020507" pitchFamily="18" charset="2"/>
              <a:buChar char="·"/>
              <a:defRPr sz="1800"/>
            </a:lvl3pPr>
            <a:lvl4pPr marL="792000" indent="-252000">
              <a:lnSpc>
                <a:spcPct val="95000"/>
              </a:lnSpc>
              <a:buFont typeface="Arial" panose="020B0604020202020204" pitchFamily="34" charset="0"/>
              <a:buChar char="‒"/>
              <a:defRPr sz="1800"/>
            </a:lvl4pPr>
            <a:lvl5pPr marL="1044000" indent="-252000">
              <a:lnSpc>
                <a:spcPct val="95000"/>
              </a:lnSpc>
              <a:buFont typeface="Symbol" panose="05050102010706020507" pitchFamily="18" charset="2"/>
              <a:buChar char="·"/>
              <a:defRPr sz="1800"/>
            </a:lvl5pPr>
            <a:lvl6pPr>
              <a:lnSpc>
                <a:spcPct val="95000"/>
              </a:lnSpc>
              <a:defRPr sz="1800"/>
            </a:lvl6pPr>
            <a:lvl7pPr>
              <a:lnSpc>
                <a:spcPct val="95000"/>
              </a:lnSpc>
              <a:defRPr sz="1800"/>
            </a:lvl7pPr>
            <a:lvl8pPr>
              <a:lnSpc>
                <a:spcPct val="95000"/>
              </a:lnSpc>
              <a:defRPr sz="1800"/>
            </a:lvl8pPr>
            <a:lvl9pPr>
              <a:lnSpc>
                <a:spcPct val="95000"/>
              </a:lnSpc>
              <a:defRPr sz="1800"/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r>
              <a:rPr lang="en-GB"/>
              <a:t>Click to add chart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693737" y="4433887"/>
            <a:ext cx="2700337" cy="1575135"/>
          </a:xfrm>
        </p:spPr>
        <p:txBody>
          <a:bodyPr anchor="b" anchorCtr="0"/>
          <a:lstStyle>
            <a:lvl1pPr marL="0" indent="0">
              <a:lnSpc>
                <a:spcPct val="97000"/>
              </a:lnSpc>
              <a:buFontTx/>
              <a:buNone/>
              <a:defRPr sz="1600" baseline="0"/>
            </a:lvl1pPr>
            <a:lvl2pPr marL="0" indent="0">
              <a:buFontTx/>
              <a:buNone/>
              <a:defRPr sz="1600"/>
            </a:lvl2pPr>
            <a:lvl3pPr marL="0" indent="0">
              <a:buFontTx/>
              <a:buNone/>
              <a:defRPr sz="1600"/>
            </a:lvl3pPr>
            <a:lvl4pPr marL="972000" indent="0">
              <a:buFontTx/>
              <a:buNone/>
              <a:defRPr sz="1600"/>
            </a:lvl4pPr>
            <a:lvl5pPr marL="1224000" indent="0">
              <a:buFontTx/>
              <a:buNone/>
              <a:defRPr sz="1600"/>
            </a:lvl5pPr>
          </a:lstStyle>
          <a:p>
            <a:pPr lvl="0"/>
            <a:r>
              <a:rPr lang="en-GB"/>
              <a:t>Click to add note text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3394074" y="1409699"/>
            <a:ext cx="8099424" cy="455046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Insert chart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add title in max 1 line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210514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content + 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693737" y="1409699"/>
            <a:ext cx="10799761" cy="40322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Insert chart or table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693738" y="5531239"/>
            <a:ext cx="10799762" cy="540697"/>
          </a:xfrm>
        </p:spPr>
        <p:txBody>
          <a:bodyPr anchor="t" anchorCtr="0"/>
          <a:lstStyle>
            <a:lvl1pPr marL="0" indent="0">
              <a:lnSpc>
                <a:spcPct val="97000"/>
              </a:lnSpc>
              <a:buFontTx/>
              <a:buNone/>
              <a:defRPr sz="1600" baseline="0"/>
            </a:lvl1pPr>
            <a:lvl2pPr marL="0" indent="0">
              <a:buFontTx/>
              <a:buNone/>
              <a:defRPr sz="1600"/>
            </a:lvl2pPr>
            <a:lvl3pPr marL="0" indent="0">
              <a:buFontTx/>
              <a:buNone/>
              <a:defRPr sz="1600"/>
            </a:lvl3pPr>
            <a:lvl4pPr marL="972000" indent="0">
              <a:buFontTx/>
              <a:buNone/>
              <a:defRPr sz="1600"/>
            </a:lvl4pPr>
            <a:lvl5pPr marL="1224000" indent="0">
              <a:buFontTx/>
              <a:buNone/>
              <a:defRPr sz="1600"/>
            </a:lvl5pPr>
          </a:lstStyle>
          <a:p>
            <a:pPr lvl="0"/>
            <a:r>
              <a:rPr lang="en-GB"/>
              <a:t>Click to add note text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add title in max 1 line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2295011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content + note, light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AD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693737" y="1409699"/>
            <a:ext cx="10799761" cy="40322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Insert chart or table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693738" y="5531239"/>
            <a:ext cx="10799762" cy="540697"/>
          </a:xfrm>
        </p:spPr>
        <p:txBody>
          <a:bodyPr anchor="t" anchorCtr="0"/>
          <a:lstStyle>
            <a:lvl1pPr marL="0" indent="0">
              <a:lnSpc>
                <a:spcPct val="97000"/>
              </a:lnSpc>
              <a:buFontTx/>
              <a:buNone/>
              <a:defRPr sz="1600" baseline="0"/>
            </a:lvl1pPr>
            <a:lvl2pPr marL="0" indent="0">
              <a:buFontTx/>
              <a:buNone/>
              <a:defRPr sz="1600"/>
            </a:lvl2pPr>
            <a:lvl3pPr marL="0" indent="0">
              <a:buFontTx/>
              <a:buNone/>
              <a:defRPr sz="1600"/>
            </a:lvl3pPr>
            <a:lvl4pPr marL="972000" indent="0">
              <a:buFontTx/>
              <a:buNone/>
              <a:defRPr sz="1600"/>
            </a:lvl4pPr>
            <a:lvl5pPr marL="1224000" indent="0">
              <a:buFontTx/>
              <a:buNone/>
              <a:defRPr sz="1600"/>
            </a:lvl5pPr>
          </a:lstStyle>
          <a:p>
            <a:pPr lvl="0"/>
            <a:r>
              <a:rPr lang="en-GB"/>
              <a:t>Click to add note text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add title in max 1 line</a:t>
            </a:r>
          </a:p>
        </p:txBody>
      </p: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006E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2275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 hidden="1"/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 hidden="1"/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1"/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6094413" cy="6858000"/>
          </a:xfrm>
          <a:solidFill>
            <a:schemeClr val="bg1">
              <a:lumMod val="8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6858000"/>
          </a:xfrm>
          <a:solidFill>
            <a:schemeClr val="bg1">
              <a:lumMod val="7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5278565" cy="12858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</p:spTree>
    <p:extLst>
      <p:ext uri="{BB962C8B-B14F-4D97-AF65-F5344CB8AC3E}">
        <p14:creationId xmlns:p14="http://schemas.microsoft.com/office/powerpoint/2010/main" val="35482823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693737" y="1920240"/>
            <a:ext cx="4698964" cy="4029710"/>
          </a:xfrm>
        </p:spPr>
        <p:txBody>
          <a:bodyPr/>
          <a:lstStyle>
            <a:lvl1pPr>
              <a:lnSpc>
                <a:spcPct val="95000"/>
              </a:lnSpc>
              <a:defRPr sz="2200">
                <a:solidFill>
                  <a:srgbClr val="ADCFF1"/>
                </a:solidFill>
              </a:defRPr>
            </a:lvl1pPr>
            <a:lvl2pPr>
              <a:lnSpc>
                <a:spcPct val="95000"/>
              </a:lnSpc>
              <a:defRPr sz="2200">
                <a:solidFill>
                  <a:srgbClr val="ADCFF1"/>
                </a:solidFill>
              </a:defRPr>
            </a:lvl2pPr>
            <a:lvl3pPr>
              <a:lnSpc>
                <a:spcPct val="95000"/>
              </a:lnSpc>
              <a:defRPr sz="2200">
                <a:solidFill>
                  <a:srgbClr val="ADCFF1"/>
                </a:solidFill>
              </a:defRPr>
            </a:lvl3pPr>
            <a:lvl4pPr>
              <a:lnSpc>
                <a:spcPct val="95000"/>
              </a:lnSpc>
              <a:defRPr sz="2200">
                <a:solidFill>
                  <a:srgbClr val="ADCFF1"/>
                </a:solidFill>
              </a:defRPr>
            </a:lvl4pPr>
            <a:lvl5pPr>
              <a:lnSpc>
                <a:spcPct val="95000"/>
              </a:lnSpc>
              <a:defRPr sz="2200">
                <a:solidFill>
                  <a:srgbClr val="ADCFF1"/>
                </a:solidFill>
              </a:defRPr>
            </a:lvl5pPr>
            <a:lvl6pPr>
              <a:lnSpc>
                <a:spcPct val="95000"/>
              </a:lnSpc>
              <a:defRPr sz="1800">
                <a:solidFill>
                  <a:srgbClr val="ADCFF1"/>
                </a:solidFill>
              </a:defRPr>
            </a:lvl6pPr>
            <a:lvl7pPr>
              <a:lnSpc>
                <a:spcPct val="95000"/>
              </a:lnSpc>
              <a:defRPr sz="1800">
                <a:solidFill>
                  <a:srgbClr val="ADCFF1"/>
                </a:solidFill>
              </a:defRPr>
            </a:lvl7pPr>
            <a:lvl8pPr>
              <a:lnSpc>
                <a:spcPct val="95000"/>
              </a:lnSpc>
              <a:defRPr sz="1800">
                <a:solidFill>
                  <a:srgbClr val="ADCFF1"/>
                </a:solidFill>
              </a:defRPr>
            </a:lvl8pPr>
            <a:lvl9pPr>
              <a:lnSpc>
                <a:spcPct val="95000"/>
              </a:lnSpc>
              <a:defRPr sz="1800">
                <a:solidFill>
                  <a:srgbClr val="ADCFF1"/>
                </a:solidFill>
              </a:defRPr>
            </a:lvl9pPr>
          </a:lstStyle>
          <a:p>
            <a:pPr lvl="0"/>
            <a:r>
              <a:rPr lang="en-GB"/>
              <a:t>Click to add chart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6858000"/>
          </a:xfrm>
          <a:solidFill>
            <a:schemeClr val="bg1">
              <a:lumMod val="7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 hidden="1"/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 hidden="1"/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4736133" cy="1285875"/>
          </a:xfrm>
        </p:spPr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699434" y="6288498"/>
            <a:ext cx="325438" cy="328613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ADCFF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18332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image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5086955" cy="1285875"/>
          </a:xfrm>
        </p:spPr>
        <p:txBody>
          <a:bodyPr/>
          <a:lstStyle>
            <a:lvl1pPr>
              <a:defRPr baseline="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93738" y="2417762"/>
            <a:ext cx="5050653" cy="3532187"/>
          </a:xfrm>
        </p:spPr>
        <p:txBody>
          <a:bodyPr/>
          <a:lstStyle/>
          <a:p>
            <a:pPr lvl="0"/>
            <a:r>
              <a:rPr lang="en-GB"/>
              <a:t>Click to add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6858000"/>
          </a:xfrm>
          <a:solidFill>
            <a:schemeClr val="bg1">
              <a:lumMod val="8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6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7" name="FLD_Footer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445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image I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7795777" cy="1285875"/>
          </a:xfrm>
        </p:spPr>
        <p:txBody>
          <a:bodyPr/>
          <a:lstStyle>
            <a:lvl1pPr>
              <a:defRPr baseline="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93738" y="2417762"/>
            <a:ext cx="7740144" cy="3532187"/>
          </a:xfrm>
        </p:spPr>
        <p:txBody>
          <a:bodyPr/>
          <a:lstStyle/>
          <a:p>
            <a:pPr lvl="0"/>
            <a:r>
              <a:rPr lang="en-GB"/>
              <a:t>Click to add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8794750" y="0"/>
            <a:ext cx="3394463" cy="6858000"/>
          </a:xfrm>
          <a:solidFill>
            <a:schemeClr val="bg1">
              <a:lumMod val="85000"/>
            </a:schemeClr>
          </a:solidFill>
        </p:spPr>
        <p:txBody>
          <a:bodyPr tIns="144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6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7" name="FLD_Footer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9269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5086955" cy="1285875"/>
          </a:xfrm>
        </p:spPr>
        <p:txBody>
          <a:bodyPr/>
          <a:lstStyle>
            <a:lvl1pPr>
              <a:defRPr baseline="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93738" y="2417762"/>
            <a:ext cx="5050653" cy="3532187"/>
          </a:xfrm>
        </p:spPr>
        <p:txBody>
          <a:bodyPr/>
          <a:lstStyle/>
          <a:p>
            <a:pPr lvl="0"/>
            <a:r>
              <a:rPr lang="en-GB"/>
              <a:t>Click to add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3425825"/>
          </a:xfrm>
          <a:solidFill>
            <a:schemeClr val="bg1">
              <a:lumMod val="9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6094800" y="3425824"/>
            <a:ext cx="6094413" cy="3432175"/>
          </a:xfrm>
          <a:solidFill>
            <a:schemeClr val="bg1">
              <a:lumMod val="8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7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7" name="FLD_Footer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998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26400" y="676800"/>
            <a:ext cx="5468352" cy="4765150"/>
          </a:xfrm>
        </p:spPr>
        <p:txBody>
          <a:bodyPr anchor="t" anchorCtr="0"/>
          <a:lstStyle>
            <a:lvl1pPr algn="l">
              <a:lnSpc>
                <a:spcPct val="83000"/>
              </a:lnSpc>
              <a:defRPr sz="7800">
                <a:solidFill>
                  <a:srgbClr val="ADCFF1"/>
                </a:solidFill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 hasCustomPrompt="1"/>
          </p:nvPr>
        </p:nvSpPr>
        <p:spPr>
          <a:xfrm>
            <a:off x="6094413" y="6041776"/>
            <a:ext cx="5399086" cy="279799"/>
          </a:xfrm>
        </p:spPr>
        <p:txBody>
          <a:bodyPr anchor="b" anchorCtr="0"/>
          <a:lstStyle>
            <a:lvl1pPr marL="0" indent="0" algn="r">
              <a:buNone/>
              <a:defRPr sz="1350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Frigg Harlung-Jensen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8794752" y="6321576"/>
            <a:ext cx="2698748" cy="176724"/>
          </a:xfrm>
          <a:noFill/>
        </p:spPr>
        <p:txBody>
          <a:bodyPr/>
          <a:lstStyle>
            <a:lvl1pPr>
              <a:defRPr sz="1350">
                <a:solidFill>
                  <a:srgbClr val="ADCFF1"/>
                </a:solidFill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3395663" y="6935411"/>
            <a:ext cx="5400675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5449226-B3EF-4177-95B5-BC2C123C71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39" y="5949951"/>
            <a:ext cx="1691442" cy="50607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BA6DB8F-AFD7-418A-B3E7-24A6EC07FC4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  <a14:imgEffect>
                      <a14:colorTemperature colorTemp="2417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482" y="6347673"/>
            <a:ext cx="588899" cy="108350"/>
          </a:xfrm>
          <a:prstGeom prst="rect">
            <a:avLst/>
          </a:prstGeom>
          <a:noFill/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9514A13D-2DE8-4196-91D2-33FA83293A0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/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8681" y="6241785"/>
            <a:ext cx="811160" cy="214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0404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5086955" cy="1285875"/>
          </a:xfrm>
        </p:spPr>
        <p:txBody>
          <a:bodyPr/>
          <a:lstStyle>
            <a:lvl1pPr>
              <a:defRPr baseline="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93738" y="2417762"/>
            <a:ext cx="5050653" cy="3532187"/>
          </a:xfrm>
        </p:spPr>
        <p:txBody>
          <a:bodyPr/>
          <a:lstStyle/>
          <a:p>
            <a:pPr lvl="0"/>
            <a:r>
              <a:rPr lang="en-GB"/>
              <a:t>Click to add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3425825"/>
          </a:xfrm>
          <a:solidFill>
            <a:schemeClr val="bg1">
              <a:lumMod val="9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6094801" y="3425823"/>
            <a:ext cx="2699950" cy="3434400"/>
          </a:xfrm>
          <a:solidFill>
            <a:schemeClr val="bg1">
              <a:lumMod val="85000"/>
            </a:schemeClr>
          </a:solidFill>
        </p:spPr>
        <p:txBody>
          <a:bodyPr tIns="144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8794751" y="3425823"/>
            <a:ext cx="3394462" cy="3434400"/>
          </a:xfrm>
          <a:solidFill>
            <a:schemeClr val="bg1">
              <a:lumMod val="75000"/>
            </a:schemeClr>
          </a:solidFill>
        </p:spPr>
        <p:txBody>
          <a:bodyPr tIns="144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8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7" name="FLD_Footer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9002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8" name="Picture Placeholder 1"/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12189601" cy="6858000"/>
          </a:xfrm>
          <a:solidFill>
            <a:schemeClr val="bg1">
              <a:lumMod val="85000"/>
            </a:schemeClr>
          </a:solidFill>
        </p:spPr>
        <p:txBody>
          <a:bodyPr tIns="972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5437845" cy="1346332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4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7" name="FLD_Footer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8711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siness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AD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USR_Name"/>
          <p:cNvSpPr>
            <a:spLocks noGrp="1"/>
          </p:cNvSpPr>
          <p:nvPr>
            <p:ph type="body" sz="quarter" idx="13" hasCustomPrompt="1"/>
          </p:nvPr>
        </p:nvSpPr>
        <p:spPr>
          <a:xfrm>
            <a:off x="3394074" y="1915152"/>
            <a:ext cx="8099423" cy="601488"/>
          </a:xfrm>
        </p:spPr>
        <p:txBody>
          <a:bodyPr anchor="b" anchorCtr="0"/>
          <a:lstStyle>
            <a:lvl1pPr marL="0" indent="0">
              <a:buFontTx/>
              <a:buNone/>
              <a:defRPr sz="2800" b="1"/>
            </a:lvl1pPr>
          </a:lstStyle>
          <a:p>
            <a:pPr lvl="0"/>
            <a:r>
              <a:rPr lang="en-GB"/>
              <a:t>Frigg Harlung-Jensen</a:t>
            </a:r>
          </a:p>
        </p:txBody>
      </p:sp>
      <p:sp>
        <p:nvSpPr>
          <p:cNvPr id="14" name="USR_Title"/>
          <p:cNvSpPr>
            <a:spLocks noGrp="1"/>
          </p:cNvSpPr>
          <p:nvPr>
            <p:ph type="body" sz="quarter" idx="14" hasCustomPrompt="1"/>
          </p:nvPr>
        </p:nvSpPr>
        <p:spPr>
          <a:xfrm>
            <a:off x="3394075" y="2630186"/>
            <a:ext cx="8099421" cy="445700"/>
          </a:xfr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r>
              <a:rPr lang="en-GB"/>
              <a:t>Communication Adviser</a:t>
            </a:r>
          </a:p>
        </p:txBody>
      </p:sp>
      <p:sp>
        <p:nvSpPr>
          <p:cNvPr id="16" name="USR_Email"/>
          <p:cNvSpPr>
            <a:spLocks noGrp="1"/>
          </p:cNvSpPr>
          <p:nvPr>
            <p:ph type="body" sz="quarter" idx="15" hasCustomPrompt="1"/>
          </p:nvPr>
        </p:nvSpPr>
        <p:spPr>
          <a:xfrm>
            <a:off x="3394074" y="3166672"/>
            <a:ext cx="8099425" cy="484188"/>
          </a:xfrm>
        </p:spPr>
        <p:txBody>
          <a:bodyPr/>
          <a:lstStyle>
            <a:lvl1pPr marL="0" indent="0">
              <a:buNone/>
              <a:defRPr sz="2800" b="1" baseline="0"/>
            </a:lvl1pPr>
          </a:lstStyle>
          <a:p>
            <a:pPr lvl="0"/>
            <a:r>
              <a:rPr lang="en-GB"/>
              <a:t>f.harlung-jensen@nordicinnovation.org</a:t>
            </a:r>
          </a:p>
        </p:txBody>
      </p:sp>
      <p:sp>
        <p:nvSpPr>
          <p:cNvPr id="17" name="USR_DirectPhone"/>
          <p:cNvSpPr>
            <a:spLocks noGrp="1"/>
          </p:cNvSpPr>
          <p:nvPr>
            <p:ph type="body" sz="quarter" idx="16" hasCustomPrompt="1"/>
          </p:nvPr>
        </p:nvSpPr>
        <p:spPr>
          <a:xfrm>
            <a:off x="3394074" y="3607704"/>
            <a:ext cx="8099425" cy="484188"/>
          </a:xfrm>
        </p:spPr>
        <p:txBody>
          <a:bodyPr/>
          <a:lstStyle>
            <a:lvl1pPr marL="0" indent="0">
              <a:buNone/>
              <a:defRPr sz="2800" b="1" baseline="0"/>
            </a:lvl1pPr>
          </a:lstStyle>
          <a:p>
            <a:pPr lvl="0"/>
            <a:r>
              <a:rPr lang="en-GB"/>
              <a:t>Click to add phone number</a:t>
            </a:r>
          </a:p>
        </p:txBody>
      </p:sp>
      <p:sp>
        <p:nvSpPr>
          <p:cNvPr id="20" name="OFF_companyname"/>
          <p:cNvSpPr>
            <a:spLocks noGrp="1"/>
          </p:cNvSpPr>
          <p:nvPr>
            <p:ph type="body" sz="quarter" idx="18" hasCustomPrompt="1"/>
          </p:nvPr>
        </p:nvSpPr>
        <p:spPr>
          <a:xfrm>
            <a:off x="3394078" y="4426564"/>
            <a:ext cx="8099422" cy="330367"/>
          </a:xfrm>
        </p:spPr>
        <p:txBody>
          <a:bodyPr anchor="b" anchorCtr="0"/>
          <a:lstStyle>
            <a:lvl1pPr marL="0" indent="0">
              <a:buNone/>
              <a:defRPr sz="1800" b="1"/>
            </a:lvl1pPr>
          </a:lstStyle>
          <a:p>
            <a:pPr lvl="0"/>
            <a:r>
              <a:rPr lang="en-GB"/>
              <a:t>Nordic Innovation</a:t>
            </a:r>
          </a:p>
        </p:txBody>
      </p:sp>
      <p:sp>
        <p:nvSpPr>
          <p:cNvPr id="19" name="USR_Address"/>
          <p:cNvSpPr>
            <a:spLocks noGrp="1"/>
          </p:cNvSpPr>
          <p:nvPr>
            <p:ph type="body" sz="quarter" idx="17" hasCustomPrompt="1"/>
          </p:nvPr>
        </p:nvSpPr>
        <p:spPr>
          <a:xfrm>
            <a:off x="3394074" y="4757888"/>
            <a:ext cx="8099422" cy="330367"/>
          </a:xfrm>
        </p:spPr>
        <p:txBody>
          <a:bodyPr anchor="t" anchorCtr="0"/>
          <a:lstStyle>
            <a:lvl1pPr marL="0" indent="0">
              <a:buNone/>
              <a:defRPr sz="1800"/>
            </a:lvl1pPr>
          </a:lstStyle>
          <a:p>
            <a:pPr lvl="0"/>
            <a:r>
              <a:rPr lang="en-GB"/>
              <a:t>Click to add address</a:t>
            </a:r>
          </a:p>
        </p:txBody>
      </p:sp>
      <p:sp>
        <p:nvSpPr>
          <p:cNvPr id="13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006E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77740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12" name="Picture Placeholder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noFill/>
        </p:spPr>
        <p:txBody>
          <a:bodyPr tIns="792000" anchor="ctr" anchorCtr="0"/>
          <a:lstStyle>
            <a:lvl1pPr marL="0" indent="0" algn="ctr">
              <a:buNone/>
              <a:tabLst>
                <a:tab pos="1700213" algn="l"/>
              </a:tabLst>
              <a:defRPr sz="2200" baseline="0">
                <a:solidFill>
                  <a:srgbClr val="ADCFF1"/>
                </a:solidFill>
              </a:defRPr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2" name="LAN_Thanks"/>
          <p:cNvSpPr>
            <a:spLocks noGrp="1"/>
          </p:cNvSpPr>
          <p:nvPr>
            <p:ph type="title" hasCustomPrompt="1"/>
          </p:nvPr>
        </p:nvSpPr>
        <p:spPr>
          <a:xfrm>
            <a:off x="3326400" y="1639401"/>
            <a:ext cx="8167098" cy="1490661"/>
          </a:xfrm>
        </p:spPr>
        <p:txBody>
          <a:bodyPr anchor="t" anchorCtr="0"/>
          <a:lstStyle>
            <a:lvl1pPr>
              <a:defRPr sz="7800">
                <a:solidFill>
                  <a:srgbClr val="ADCFF1"/>
                </a:solidFill>
              </a:defRPr>
            </a:lvl1pPr>
          </a:lstStyle>
          <a:p>
            <a:r>
              <a:rPr lang="en-GB"/>
              <a:t>Thanks.</a:t>
            </a:r>
          </a:p>
        </p:txBody>
      </p:sp>
      <p:sp>
        <p:nvSpPr>
          <p:cNvPr id="8" name="Date Placeholder 7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9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ADCFF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18265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8715836E-1E31-4EEB-9A21-BAE7B48BBD6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397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think-cell Slide" r:id="rId5" imgW="475" imgH="476" progId="TCLayout.ActiveDocument.1">
                  <p:embed/>
                </p:oleObj>
              </mc:Choice>
              <mc:Fallback>
                <p:oleObj name="think-cell Slide" r:id="rId5" imgW="475" imgH="476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8715836E-1E31-4EEB-9A21-BAE7B48BBD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74FED3EF-0854-48BF-AFDD-7C0E61068AC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/>
            <a:endParaRPr lang="en-GB" sz="2800" b="1" i="0" baseline="0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137721" y="6964656"/>
            <a:ext cx="2355779" cy="176724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1463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12054523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think-cell Slide" r:id="rId5" imgW="493" imgH="493" progId="TCLayout.ActiveDocument.1">
                  <p:embed/>
                </p:oleObj>
              </mc:Choice>
              <mc:Fallback>
                <p:oleObj name="think-cell Slide" r:id="rId5" imgW="493" imgH="493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6E2C5925-7CA1-47E0-A4B1-700F899FDA1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endParaRPr lang="en-US" sz="2800" b="1" i="0" baseline="0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656762" y="1174643"/>
            <a:ext cx="10843690" cy="262467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200" cap="none" spc="-200" baseline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656567" y="332076"/>
            <a:ext cx="10836931" cy="776139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2371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30000"/>
    </mc:Choice>
    <mc:Fallback xmlns="">
      <p:transition advTm="3000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3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9660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28215876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think-cell Slide" r:id="rId5" imgW="493" imgH="493" progId="TCLayout.ActiveDocument.1">
                  <p:embed/>
                </p:oleObj>
              </mc:Choice>
              <mc:Fallback>
                <p:oleObj name="think-cell Slide" r:id="rId5" imgW="493" imgH="493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6E2C5925-7CA1-47E0-A4B1-700F899FDA1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endParaRPr lang="en-US" sz="2800" b="1" i="0" baseline="0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5017" y="1769805"/>
            <a:ext cx="11498552" cy="4269659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 marL="10584" indent="0">
              <a:tabLst/>
              <a:defRPr lang="en-US" dirty="0" smtClean="0"/>
            </a:lvl2pPr>
            <a:lvl3pPr marL="205312" indent="-205312">
              <a:tabLst/>
              <a:defRPr lang="en-US" b="0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45017" y="1174643"/>
            <a:ext cx="11498552" cy="262467"/>
          </a:xfrm>
        </p:spPr>
        <p:txBody>
          <a:bodyPr/>
          <a:lstStyle>
            <a:lvl1pPr>
              <a:lnSpc>
                <a:spcPct val="80000"/>
              </a:lnSpc>
              <a:spcBef>
                <a:spcPts val="0"/>
              </a:spcBef>
              <a:defRPr sz="2133" cap="none" spc="-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345018" y="332076"/>
            <a:ext cx="11491383" cy="776139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062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30000"/>
    </mc:Choice>
    <mc:Fallback xmlns="">
      <p:transition advTm="3000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erusteksti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BA9BC4DD-436B-4657-A355-8D8F5077E81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72843051"/>
              </p:ext>
            </p:extLst>
          </p:nvPr>
        </p:nvGraphicFramePr>
        <p:xfrm>
          <a:off x="2119" y="2119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think-cell Slide" r:id="rId5" imgW="493" imgH="493" progId="TCLayout.ActiveDocument.1">
                  <p:embed/>
                </p:oleObj>
              </mc:Choice>
              <mc:Fallback>
                <p:oleObj name="think-cell Slide" r:id="rId5" imgW="493" imgH="493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BA9BC4DD-436B-4657-A355-8D8F5077E8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9" y="2119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6BF41907-0B3E-4388-A038-B407F498206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" y="1"/>
            <a:ext cx="211667" cy="21166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endParaRPr lang="en-GB" sz="2800" b="1" i="0" baseline="0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CB7663-EDF1-4826-80F9-662143DD1C33}"/>
              </a:ext>
            </a:extLst>
          </p:cNvPr>
          <p:cNvSpPr txBox="1"/>
          <p:nvPr/>
        </p:nvSpPr>
        <p:spPr>
          <a:xfrm>
            <a:off x="11548604" y="6495752"/>
            <a:ext cx="211596" cy="2051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fld id="{01292FF4-EA55-4B50-9F5D-F0BE0B49FBE3}" type="slidenum">
              <a:rPr lang="en-GB" sz="1333" b="0" i="0" smtClean="0">
                <a:solidFill>
                  <a:schemeClr val="tx1"/>
                </a:solidFill>
                <a:latin typeface="+mj-lt"/>
              </a:rPr>
              <a:pPr algn="r"/>
              <a:t>‹#›</a:t>
            </a:fld>
            <a:endParaRPr lang="en-GB" sz="1333" b="0" i="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305158-4B5F-4E5B-AC9A-FCFA4EE4C0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/>
              <a:t>Muokkaa perustyyl. napsautt.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1D4F315-8A72-41C9-AC14-A1C5A5AD474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1800" y="1509186"/>
            <a:ext cx="11328400" cy="4743693"/>
          </a:xfrm>
          <a:prstGeom prst="rect">
            <a:avLst/>
          </a:prstGeom>
        </p:spPr>
        <p:txBody>
          <a:bodyPr>
            <a:noAutofit/>
          </a:bodyPr>
          <a:lstStyle>
            <a:lvl1pPr marL="239178" marR="0" indent="-239178" algn="l" defTabSz="60958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67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1pPr>
            <a:lvl2pPr marL="474121" indent="-234945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2pPr>
            <a:lvl3pPr marL="713300" indent="-234945" algn="l" defTabSz="715415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467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3pPr>
            <a:lvl4pPr marL="958827" indent="-234945" algn="l">
              <a:lnSpc>
                <a:spcPct val="90000"/>
              </a:lnSpc>
              <a:buFont typeface="Arial" panose="020B0604020202020204" pitchFamily="34" charset="0"/>
              <a:buChar char="•"/>
              <a:defRPr sz="1467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4pPr>
            <a:lvl5pPr marL="143996" indent="-380990" algn="l">
              <a:buFont typeface="Arial"/>
              <a:buChar char="•"/>
              <a:defRPr sz="1867">
                <a:solidFill>
                  <a:schemeClr val="tx1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GB" noProof="0"/>
              <a:t>Muokkaa tekstin perustyylejä napsauttamalla</a:t>
            </a:r>
          </a:p>
          <a:p>
            <a:pPr lvl="1"/>
            <a:r>
              <a:rPr lang="en-GB" noProof="0"/>
              <a:t>toinen taso</a:t>
            </a:r>
          </a:p>
          <a:p>
            <a:pPr lvl="2"/>
            <a:r>
              <a:rPr lang="en-GB" noProof="0"/>
              <a:t>kolmas taso</a:t>
            </a:r>
          </a:p>
          <a:p>
            <a:pPr lvl="3"/>
            <a:r>
              <a:rPr lang="en-GB" noProof="0"/>
              <a:t>neljäs taso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8C7F6141-F4CB-4F09-9880-45DC683A80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89008" y="6370732"/>
            <a:ext cx="8028000" cy="192480"/>
          </a:xfrm>
          <a:prstGeom prst="rect">
            <a:avLst/>
          </a:prstGeom>
        </p:spPr>
        <p:txBody>
          <a:bodyPr lIns="0" rIns="0" bIns="0"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933" b="0" baseline="0">
                <a:solidFill>
                  <a:srgbClr val="919191"/>
                </a:solidFill>
              </a:defRPr>
            </a:lvl1pPr>
          </a:lstStyle>
          <a:p>
            <a:pPr lvl="0"/>
            <a:r>
              <a:rPr lang="en-GB"/>
              <a:t>Add footnote</a:t>
            </a:r>
          </a:p>
        </p:txBody>
      </p:sp>
    </p:spTree>
    <p:extLst>
      <p:ext uri="{BB962C8B-B14F-4D97-AF65-F5344CB8AC3E}">
        <p14:creationId xmlns:p14="http://schemas.microsoft.com/office/powerpoint/2010/main" val="8186306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85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User 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 txBox="1">
            <a:spLocks/>
          </p:cNvSpPr>
          <p:nvPr/>
        </p:nvSpPr>
        <p:spPr>
          <a:xfrm>
            <a:off x="663759" y="375883"/>
            <a:ext cx="10931524" cy="6145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>
                <a:solidFill>
                  <a:schemeClr val="accent2"/>
                </a:solidFill>
                <a:latin typeface="+mj-lt"/>
                <a:cs typeface="Arial" panose="020B0604020202020204" pitchFamily="34" charset="0"/>
              </a:rPr>
              <a:t>User guide – delete</a:t>
            </a:r>
            <a:r>
              <a:rPr lang="en-GB" sz="2800" baseline="0" dirty="0">
                <a:solidFill>
                  <a:schemeClr val="accent2"/>
                </a:solidFill>
                <a:latin typeface="+mj-lt"/>
                <a:cs typeface="Arial" panose="020B0604020202020204" pitchFamily="34" charset="0"/>
              </a:rPr>
              <a:t> before use</a:t>
            </a:r>
            <a:endParaRPr lang="en-GB" sz="2800" dirty="0">
              <a:solidFill>
                <a:schemeClr val="accent2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AutoShape 4"/>
          <p:cNvSpPr>
            <a:spLocks/>
          </p:cNvSpPr>
          <p:nvPr/>
        </p:nvSpPr>
        <p:spPr bwMode="gray">
          <a:xfrm>
            <a:off x="7456919" y="3114505"/>
            <a:ext cx="2160000" cy="113877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Guides</a:t>
            </a:r>
            <a:endParaRPr lang="en-GB" dirty="0"/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To view drawing guides</a:t>
            </a:r>
            <a:endParaRPr lang="en-GB" dirty="0"/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</a:t>
            </a: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Click the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View</a:t>
            </a: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tab, set </a:t>
            </a:r>
            <a:b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tick mark next to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Guides</a:t>
            </a:r>
            <a:endParaRPr lang="en-GB" dirty="0"/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endParaRPr lang="en-GB" sz="90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Hint: Alt + F9 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quick </a:t>
            </a:r>
            <a:b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viewing of guides</a:t>
            </a:r>
            <a:endParaRPr lang="en-GB" dirty="0"/>
          </a:p>
        </p:txBody>
      </p:sp>
      <p:sp>
        <p:nvSpPr>
          <p:cNvPr id="15" name="Text Box 48"/>
          <p:cNvSpPr txBox="1">
            <a:spLocks noChangeArrowheads="1"/>
          </p:cNvSpPr>
          <p:nvPr/>
        </p:nvSpPr>
        <p:spPr bwMode="auto">
          <a:xfrm>
            <a:off x="7456919" y="1409700"/>
            <a:ext cx="2160000" cy="1585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Change slide number, </a:t>
            </a:r>
            <a:b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date and footer</a:t>
            </a:r>
            <a:endParaRPr lang="en-GB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900" b="0" kern="120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Do this at the very end, so you get </a:t>
            </a:r>
            <a:br>
              <a:rPr lang="en-GB" sz="900" b="0" kern="120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</a:br>
            <a:r>
              <a:rPr lang="en-GB" sz="900" b="0" kern="120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all the corrections with you</a:t>
            </a:r>
            <a:endParaRPr lang="en-GB" dirty="0"/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the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tab</a:t>
            </a:r>
            <a:endParaRPr lang="en-GB" altLang="da-DK" sz="900" strike="sngStrike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Clickon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Header and Footer </a:t>
            </a:r>
            <a:b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(write the desired text)</a:t>
            </a:r>
            <a:endParaRPr lang="en-GB" dirty="0"/>
          </a:p>
          <a:p>
            <a:pPr eaLnBrk="1" hangingPunct="1">
              <a:spcAft>
                <a:spcPts val="600"/>
              </a:spcAft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3. </a:t>
            </a: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Apply to All</a:t>
            </a: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or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Apply 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if </a:t>
            </a:r>
            <a:b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only used on one slide</a:t>
            </a:r>
            <a:endParaRPr lang="en-GB" dirty="0"/>
          </a:p>
        </p:txBody>
      </p:sp>
      <p:sp>
        <p:nvSpPr>
          <p:cNvPr id="18" name="AutoShape 4"/>
          <p:cNvSpPr>
            <a:spLocks/>
          </p:cNvSpPr>
          <p:nvPr/>
        </p:nvSpPr>
        <p:spPr bwMode="gray">
          <a:xfrm>
            <a:off x="4359622" y="1409700"/>
            <a:ext cx="2160000" cy="78483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picture</a:t>
            </a:r>
            <a:endParaRPr lang="en-GB" dirty="0"/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On slides with picture placeholder, </a:t>
            </a:r>
            <a:b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on the pictureplaceholder and</a:t>
            </a:r>
            <a:br>
              <a:rPr lang="en-GB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dirty="0"/>
              <a:t>insert picture via </a:t>
            </a:r>
            <a:r>
              <a:rPr lang="en-GB" sz="900" b="1" dirty="0"/>
              <a:t>Add Images</a:t>
            </a:r>
            <a:r>
              <a:rPr lang="en-GB" sz="900" dirty="0"/>
              <a:t>-button </a:t>
            </a:r>
            <a:br>
              <a:rPr lang="en-GB" sz="900" dirty="0"/>
            </a:br>
            <a:r>
              <a:rPr lang="en-GB" sz="900" dirty="0"/>
              <a:t>in the </a:t>
            </a:r>
            <a:r>
              <a:rPr lang="en-GB" sz="900" b="1" dirty="0"/>
              <a:t>Nordic Innovation-</a:t>
            </a:r>
            <a:r>
              <a:rPr lang="en-GB" sz="900" baseline="0" dirty="0"/>
              <a:t>TAB</a:t>
            </a:r>
            <a:endParaRPr lang="en-GB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TextBox 12"/>
          <p:cNvSpPr txBox="1">
            <a:spLocks noChangeArrowheads="1"/>
          </p:cNvSpPr>
          <p:nvPr/>
        </p:nvSpPr>
        <p:spPr bwMode="auto">
          <a:xfrm>
            <a:off x="4359622" y="2220228"/>
            <a:ext cx="2160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endParaRPr lang="en-GB" sz="10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Change</a:t>
            </a:r>
            <a:r>
              <a:rPr lang="en-GB" sz="10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picture</a:t>
            </a:r>
            <a:endParaRPr lang="en-GB" sz="10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</a:t>
            </a:r>
            <a:r>
              <a:rPr lang="en-GB" sz="900" b="1" dirty="0"/>
              <a:t>Nordic Innovation</a:t>
            </a:r>
            <a:r>
              <a:rPr lang="en-GB" sz="900" b="0" baseline="0" dirty="0">
                <a:latin typeface="+mn-lt"/>
              </a:rPr>
              <a:t>-TAB </a:t>
            </a:r>
            <a:br>
              <a:rPr lang="en-GB" sz="900" b="0" baseline="0" dirty="0">
                <a:latin typeface="+mn-lt"/>
              </a:rPr>
            </a:br>
            <a:r>
              <a:rPr lang="en-GB" sz="900" b="0" baseline="0" dirty="0">
                <a:latin typeface="+mn-lt"/>
              </a:rPr>
              <a:t>and </a:t>
            </a:r>
            <a:r>
              <a:rPr lang="en-GB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lick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Images Tools</a:t>
            </a:r>
            <a:r>
              <a:rPr lang="en-GB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drop down </a:t>
            </a:r>
            <a:br>
              <a:rPr lang="en-GB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button, choose </a:t>
            </a:r>
            <a:r>
              <a:rPr lang="en-GB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Crop 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to change</a:t>
            </a:r>
            <a:r>
              <a:rPr lang="en-GB" sz="900" b="0" kern="120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 size</a:t>
            </a:r>
            <a:r>
              <a:rPr lang="en-GB" sz="900" b="0" kern="1200" baseline="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 </a:t>
            </a:r>
            <a:br>
              <a:rPr lang="en-GB" sz="900" b="0" kern="1200" baseline="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</a:br>
            <a:r>
              <a:rPr lang="en-GB" sz="900" b="0" kern="1200" baseline="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or </a:t>
            </a:r>
            <a:r>
              <a:rPr lang="en-GB" sz="900" b="0" strike="noStrike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focus 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of the picture</a:t>
            </a:r>
            <a:endParaRPr lang="en-GB" sz="900" b="0" strike="sngStrike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l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If you want to scale the picture, 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hold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SHIFT-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key down while 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dragging the corners of the </a:t>
            </a:r>
            <a:r>
              <a:rPr lang="en-GB" altLang="da-DK" sz="900" b="0" kern="120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picture</a:t>
            </a:r>
            <a:endParaRPr lang="en-GB" dirty="0"/>
          </a:p>
          <a:p>
            <a:pPr algn="l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Hint: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If you delete the picture and 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a new one, the picture may 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lie in front of the text or graphic</a:t>
            </a:r>
            <a:r>
              <a:rPr lang="en-GB" altLang="da-DK" sz="900" b="0" strike="noStrike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strike="noStrike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if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this happens, select the picture, 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right-click and choose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Send to Back</a:t>
            </a:r>
            <a:endParaRPr lang="en-GB" dirty="0"/>
          </a:p>
          <a:p>
            <a:pPr algn="l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en-GB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Text Box 48"/>
          <p:cNvSpPr txBox="1">
            <a:spLocks noChangeArrowheads="1"/>
          </p:cNvSpPr>
          <p:nvPr/>
        </p:nvSpPr>
        <p:spPr bwMode="auto">
          <a:xfrm>
            <a:off x="693739" y="3277385"/>
            <a:ext cx="2160000" cy="1215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Use layouts</a:t>
            </a:r>
            <a:endParaRPr lang="en-GB" dirty="0"/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the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Home tab</a:t>
            </a:r>
            <a:endParaRPr lang="en-GB" altLang="da-DK" sz="900" b="0" strike="sngStrike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the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New Slide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menu to insert new slide</a:t>
            </a:r>
            <a:endParaRPr lang="en-GB" dirty="0"/>
          </a:p>
          <a:p>
            <a:pPr eaLnBrk="1" hangingPunct="1">
              <a:spcAft>
                <a:spcPts val="24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3.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Choose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Layout</a:t>
            </a:r>
            <a: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to change an appropriate layout from the </a:t>
            </a:r>
            <a:b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strike="noStrike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"</a:t>
            </a:r>
            <a: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drop down</a:t>
            </a:r>
            <a:r>
              <a:rPr lang="en-GB" altLang="da-DK" sz="900" strike="noStrike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"</a:t>
            </a:r>
            <a: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menu </a:t>
            </a:r>
            <a:endParaRPr lang="en-GB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AutoShape 4"/>
          <p:cNvSpPr>
            <a:spLocks/>
          </p:cNvSpPr>
          <p:nvPr/>
        </p:nvSpPr>
        <p:spPr bwMode="gray">
          <a:xfrm>
            <a:off x="706058" y="4709084"/>
            <a:ext cx="2160000" cy="86177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Reset slide</a:t>
            </a:r>
            <a:endParaRPr lang="en-GB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Click the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Home tab</a:t>
            </a:r>
            <a:endParaRPr lang="en-GB" altLang="da-DK" sz="900" strike="sngStrike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"/>
              </a:spcAft>
              <a:buClrTx/>
              <a:buSzTx/>
              <a:buFont typeface="+mj-lt"/>
              <a:buNone/>
              <a:tabLst/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the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Reset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menu to reset</a:t>
            </a:r>
            <a:b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position, size</a:t>
            </a:r>
            <a: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and formatting of the</a:t>
            </a:r>
            <a:b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slide placeholders to their default settings</a:t>
            </a:r>
            <a:endParaRPr lang="en-GB" altLang="da-DK" sz="90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sp>
        <p:nvSpPr>
          <p:cNvPr id="29" name="Text Box 48"/>
          <p:cNvSpPr txBox="1">
            <a:spLocks noChangeArrowheads="1"/>
          </p:cNvSpPr>
          <p:nvPr/>
        </p:nvSpPr>
        <p:spPr bwMode="auto">
          <a:xfrm>
            <a:off x="693740" y="1409700"/>
            <a:ext cx="2486866" cy="1605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Use text</a:t>
            </a:r>
            <a:r>
              <a:rPr lang="en-GB" sz="10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styles</a:t>
            </a:r>
            <a:endParaRPr lang="en-GB" sz="10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Delete bullet if you want regular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text. Click ENTER and then Bullet-button for correct bullet. </a:t>
            </a:r>
            <a:b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Use the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TAB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-key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to jump through </a:t>
            </a:r>
            <a:b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levels. Click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ENTER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 then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TAB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to switch from </a:t>
            </a:r>
            <a:b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one level to the next level</a:t>
            </a:r>
            <a:endParaRPr lang="en-GB" dirty="0"/>
          </a:p>
          <a:p>
            <a:pPr eaLnBrk="1" hangingPunct="1">
              <a:spcAft>
                <a:spcPts val="240"/>
              </a:spcAft>
              <a:defRPr/>
            </a:pP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To go back in levels use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SHIFT-TAB</a:t>
            </a:r>
            <a:endParaRPr lang="en-GB" alt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endParaRPr lang="en-GB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Alternatively,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Increase</a:t>
            </a:r>
            <a:r>
              <a:rPr lang="en-GB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and</a:t>
            </a:r>
            <a:br>
              <a:rPr lang="en-GB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Decrease </a:t>
            </a:r>
            <a:r>
              <a:rPr lang="en-GB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list level can be used</a:t>
            </a:r>
            <a:endParaRPr lang="en-GB" sz="90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6522" y="5109345"/>
            <a:ext cx="492452" cy="20041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8544" y="3538594"/>
            <a:ext cx="324764" cy="578237"/>
          </a:xfrm>
          <a:prstGeom prst="rect">
            <a:avLst/>
          </a:prstGeom>
        </p:spPr>
      </p:pic>
      <p:pic>
        <p:nvPicPr>
          <p:cNvPr id="16" name="Billede 15"/>
          <p:cNvPicPr>
            <a:picLocks noChangeAspect="1"/>
          </p:cNvPicPr>
          <p:nvPr/>
        </p:nvPicPr>
        <p:blipFill rotWithShape="1">
          <a:blip r:embed="rId4"/>
          <a:srcRect l="36944" r="2272" b="69429"/>
          <a:stretch/>
        </p:blipFill>
        <p:spPr>
          <a:xfrm>
            <a:off x="3034534" y="4208198"/>
            <a:ext cx="593368" cy="192211"/>
          </a:xfrm>
          <a:prstGeom prst="rect">
            <a:avLst/>
          </a:prstGeom>
        </p:spPr>
      </p:pic>
      <p:pic>
        <p:nvPicPr>
          <p:cNvPr id="28" name="Billed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5150" y="2651636"/>
            <a:ext cx="549328" cy="285228"/>
          </a:xfrm>
          <a:prstGeom prst="rect">
            <a:avLst/>
          </a:prstGeom>
        </p:spPr>
      </p:pic>
      <p:pic>
        <p:nvPicPr>
          <p:cNvPr id="2" name="Billed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4130" y="3299068"/>
            <a:ext cx="359695" cy="33530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33346" y="1652716"/>
            <a:ext cx="297872" cy="18330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44130" y="1609684"/>
            <a:ext cx="379911" cy="5194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44130" y="2375882"/>
            <a:ext cx="397317" cy="58803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0"/>
          <a:srcRect t="37299" r="32484" b="50317"/>
          <a:stretch/>
        </p:blipFill>
        <p:spPr>
          <a:xfrm>
            <a:off x="6284541" y="3015268"/>
            <a:ext cx="605090" cy="130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958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l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-774" y="0"/>
            <a:ext cx="12190374" cy="6858000"/>
          </a:xfrm>
        </p:spPr>
        <p:txBody>
          <a:bodyPr/>
          <a:lstStyle>
            <a:lvl1pPr marL="0" indent="0" algn="ctr">
              <a:buNone/>
              <a:defRPr baseline="0"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26400" y="676800"/>
            <a:ext cx="5468352" cy="2749025"/>
          </a:xfrm>
        </p:spPr>
        <p:txBody>
          <a:bodyPr anchor="t" anchorCtr="0"/>
          <a:lstStyle>
            <a:lvl1pPr algn="l">
              <a:lnSpc>
                <a:spcPct val="83000"/>
              </a:lnSpc>
              <a:defRPr sz="780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 hasCustomPrompt="1"/>
          </p:nvPr>
        </p:nvSpPr>
        <p:spPr>
          <a:xfrm>
            <a:off x="6094413" y="6041776"/>
            <a:ext cx="5399086" cy="279799"/>
          </a:xfrm>
        </p:spPr>
        <p:txBody>
          <a:bodyPr anchor="b" anchorCtr="0"/>
          <a:lstStyle>
            <a:lvl1pPr marL="0" indent="0" algn="r">
              <a:buNone/>
              <a:defRPr sz="13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Frigg Harlung-Jensen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8794752" y="6321576"/>
            <a:ext cx="2698748" cy="176724"/>
          </a:xfrm>
        </p:spPr>
        <p:txBody>
          <a:bodyPr/>
          <a:lstStyle>
            <a:lvl1pPr>
              <a:defRPr sz="1350">
                <a:solidFill>
                  <a:srgbClr val="006EB6"/>
                </a:solidFill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3395663" y="6926599"/>
            <a:ext cx="5400675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8796338" y="6520734"/>
            <a:ext cx="2663824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94800" y="5950800"/>
            <a:ext cx="1692000" cy="507600"/>
          </a:xfrm>
          <a:blipFill>
            <a:blip r:embed="rId2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>
                <a:noFill/>
              </a:defRPr>
            </a:lvl1pPr>
          </a:lstStyle>
          <a:p>
            <a:pPr lvl="0"/>
            <a:r>
              <a:rPr lang="en-GB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79078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075180"/>
      </p:ext>
    </p:extLst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w/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327600" y="332076"/>
            <a:ext cx="10026000" cy="776139"/>
          </a:xfrm>
        </p:spPr>
        <p:txBody>
          <a:bodyPr/>
          <a:lstStyle>
            <a:lvl1pPr>
              <a:lnSpc>
                <a:spcPct val="80000"/>
              </a:lnSpc>
              <a:defRPr baseline="0"/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6550" y="1762125"/>
            <a:ext cx="10035051" cy="42957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800"/>
              </a:spcBef>
              <a:defRPr baseline="0"/>
            </a:lvl1pPr>
            <a:lvl2pPr>
              <a:spcBef>
                <a:spcPts val="800"/>
              </a:spcBef>
              <a:defRPr/>
            </a:lvl2pPr>
            <a:lvl3pPr>
              <a:spcBef>
                <a:spcPts val="800"/>
              </a:spcBef>
              <a:defRPr/>
            </a:lvl3pPr>
            <a:lvl4pPr>
              <a:spcBef>
                <a:spcPts val="800"/>
              </a:spcBef>
              <a:defRPr/>
            </a:lvl4pPr>
            <a:lvl5pPr>
              <a:spcBef>
                <a:spcPts val="8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05E2A-87B0-4228-8A34-109D76EF191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404DA6-8E1B-411C-92D3-46592DBDA31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ubtitle">
            <a:extLst>
              <a:ext uri="{FF2B5EF4-FFF2-40B4-BE49-F238E27FC236}">
                <a16:creationId xmlns:a16="http://schemas.microsoft.com/office/drawing/2014/main" id="{2F61C189-E88E-47C6-9590-4DDA84807E5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34964" y="1030425"/>
            <a:ext cx="10027707" cy="453183"/>
          </a:xfrm>
          <a:prstGeom prst="rect">
            <a:avLst/>
          </a:prstGeom>
        </p:spPr>
        <p:txBody>
          <a:bodyPr wrap="square" tIns="144000">
            <a:spAutoFit/>
          </a:bodyPr>
          <a:lstStyle>
            <a:lvl1pPr marL="0" marR="0" indent="0" algn="l" defTabSz="17346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2000" b="0">
                <a:solidFill>
                  <a:schemeClr val="tx1"/>
                </a:solidFill>
                <a:latin typeface="Graphik Semibold" panose="020B0703030202060203" pitchFamily="34" charset="0"/>
              </a:defRPr>
            </a:lvl1pPr>
          </a:lstStyle>
          <a:p>
            <a:pPr marL="0" marR="0" lvl="0" indent="0" algn="l" defTabSz="17346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/>
              <a:t>Insert subtitle here at 20pt, align to the baseline of the title</a:t>
            </a:r>
          </a:p>
        </p:txBody>
      </p:sp>
    </p:spTree>
    <p:extLst>
      <p:ext uri="{BB962C8B-B14F-4D97-AF65-F5344CB8AC3E}">
        <p14:creationId xmlns:p14="http://schemas.microsoft.com/office/powerpoint/2010/main" val="15865945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Perusteksti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BA9BC4DD-436B-4657-A355-8D8F5077E81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0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think-cell Slide" r:id="rId5" imgW="493" imgH="493" progId="TCLayout.ActiveDocument.1">
                  <p:embed/>
                </p:oleObj>
              </mc:Choice>
              <mc:Fallback>
                <p:oleObj name="think-cell Slide" r:id="rId5" imgW="493" imgH="493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BA9BC4DD-436B-4657-A355-8D8F5077E8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20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6BF41907-0B3E-4388-A038-B407F498206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" y="1"/>
            <a:ext cx="211667" cy="21166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endParaRPr lang="en-GB" sz="2800" b="1" i="0" baseline="0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CB7663-EDF1-4826-80F9-662143DD1C33}"/>
              </a:ext>
            </a:extLst>
          </p:cNvPr>
          <p:cNvSpPr txBox="1"/>
          <p:nvPr/>
        </p:nvSpPr>
        <p:spPr>
          <a:xfrm>
            <a:off x="11548604" y="6495753"/>
            <a:ext cx="211596" cy="2051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fld id="{01292FF4-EA55-4B50-9F5D-F0BE0B49FBE3}" type="slidenum">
              <a:rPr lang="en-GB" sz="1333" b="0" i="0" smtClean="0">
                <a:solidFill>
                  <a:schemeClr val="tx1"/>
                </a:solidFill>
                <a:latin typeface="+mj-lt"/>
              </a:rPr>
              <a:pPr algn="r"/>
              <a:t>‹#›</a:t>
            </a:fld>
            <a:endParaRPr lang="en-GB" sz="1333" b="0" i="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305158-4B5F-4E5B-AC9A-FCFA4EE4C0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6569" y="391030"/>
            <a:ext cx="10836932" cy="875317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Muokkaa perustyyl. napsautt.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1D4F315-8A72-41C9-AC14-A1C5A5AD474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1800" y="1509187"/>
            <a:ext cx="11328400" cy="4743693"/>
          </a:xfrm>
          <a:prstGeom prst="rect">
            <a:avLst/>
          </a:prstGeom>
        </p:spPr>
        <p:txBody>
          <a:bodyPr>
            <a:noAutofit/>
          </a:bodyPr>
          <a:lstStyle>
            <a:lvl1pPr marL="239173" marR="0" indent="-239173" algn="l" defTabSz="60957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67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1pPr>
            <a:lvl2pPr marL="474109" indent="-234939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2pPr>
            <a:lvl3pPr marL="713282" indent="-234939" algn="l" defTabSz="715397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467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3pPr>
            <a:lvl4pPr marL="958803" indent="-234939" algn="l">
              <a:lnSpc>
                <a:spcPct val="90000"/>
              </a:lnSpc>
              <a:buFont typeface="Arial" panose="020B0604020202020204" pitchFamily="34" charset="0"/>
              <a:buChar char="•"/>
              <a:defRPr sz="1467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4pPr>
            <a:lvl5pPr marL="143992" indent="-380981" algn="l">
              <a:buFont typeface="Arial"/>
              <a:buChar char="•"/>
              <a:defRPr sz="1867">
                <a:solidFill>
                  <a:schemeClr val="tx1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GB" noProof="0"/>
              <a:t>Muokkaa tekstin perustyylejä napsauttamalla</a:t>
            </a:r>
          </a:p>
          <a:p>
            <a:pPr lvl="1"/>
            <a:r>
              <a:rPr lang="en-GB" noProof="0"/>
              <a:t>toinen taso</a:t>
            </a:r>
          </a:p>
          <a:p>
            <a:pPr lvl="2"/>
            <a:r>
              <a:rPr lang="en-GB" noProof="0"/>
              <a:t>kolmas taso</a:t>
            </a:r>
          </a:p>
          <a:p>
            <a:pPr lvl="3"/>
            <a:r>
              <a:rPr lang="en-GB" noProof="0"/>
              <a:t>neljäs taso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8C7F6141-F4CB-4F09-9880-45DC683A80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89008" y="6370732"/>
            <a:ext cx="8028000" cy="192480"/>
          </a:xfrm>
          <a:prstGeom prst="rect">
            <a:avLst/>
          </a:prstGeom>
        </p:spPr>
        <p:txBody>
          <a:bodyPr lIns="0" rIns="0" bIns="0"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933" b="0" baseline="0">
                <a:solidFill>
                  <a:srgbClr val="919191"/>
                </a:solidFill>
              </a:defRPr>
            </a:lvl1pPr>
          </a:lstStyle>
          <a:p>
            <a:pPr lvl="0"/>
            <a:r>
              <a:rPr lang="en-GB"/>
              <a:t>Add footnote</a:t>
            </a:r>
          </a:p>
        </p:txBody>
      </p:sp>
    </p:spTree>
    <p:extLst>
      <p:ext uri="{BB962C8B-B14F-4D97-AF65-F5344CB8AC3E}">
        <p14:creationId xmlns:p14="http://schemas.microsoft.com/office/powerpoint/2010/main" val="1760841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8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dark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-774" y="0"/>
            <a:ext cx="12190374" cy="685800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26400" y="676800"/>
            <a:ext cx="5468352" cy="2749025"/>
          </a:xfrm>
        </p:spPr>
        <p:txBody>
          <a:bodyPr anchor="t" anchorCtr="0"/>
          <a:lstStyle>
            <a:lvl1pPr algn="l">
              <a:lnSpc>
                <a:spcPct val="83000"/>
              </a:lnSpc>
              <a:defRPr sz="78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 hasCustomPrompt="1"/>
          </p:nvPr>
        </p:nvSpPr>
        <p:spPr>
          <a:xfrm>
            <a:off x="6094413" y="6041776"/>
            <a:ext cx="5399086" cy="279799"/>
          </a:xfrm>
        </p:spPr>
        <p:txBody>
          <a:bodyPr anchor="b" anchorCtr="0"/>
          <a:lstStyle>
            <a:lvl1pPr marL="0" indent="0" algn="r">
              <a:buNone/>
              <a:defRPr sz="13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Frigg Harlung-Jensen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8794752" y="6321576"/>
            <a:ext cx="2698748" cy="176724"/>
          </a:xfrm>
        </p:spPr>
        <p:txBody>
          <a:bodyPr/>
          <a:lstStyle>
            <a:lvl1pPr>
              <a:defRPr sz="1350">
                <a:solidFill>
                  <a:schemeClr val="bg1"/>
                </a:solidFill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3395663" y="6926599"/>
            <a:ext cx="5400675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8796338" y="6520734"/>
            <a:ext cx="2663824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94800" y="5950800"/>
            <a:ext cx="1692000" cy="507600"/>
          </a:xfrm>
          <a:blipFill>
            <a:blip r:embed="rId2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>
                <a:noFill/>
              </a:defRPr>
            </a:lvl1pPr>
          </a:lstStyle>
          <a:p>
            <a:pPr lvl="0"/>
            <a:r>
              <a:rPr lang="en-GB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4498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AD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6568" y="391029"/>
            <a:ext cx="10836932" cy="101867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GB"/>
              <a:t>Click to add title in max 1 line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solidFill>
                  <a:srgbClr val="ADCFF1"/>
                </a:solidFill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738" y="1361060"/>
            <a:ext cx="10799762" cy="4588890"/>
          </a:xfrm>
        </p:spPr>
        <p:txBody>
          <a:bodyPr/>
          <a:lstStyle>
            <a:lvl1pPr marL="594000" indent="-594000">
              <a:spcBef>
                <a:spcPts val="300"/>
              </a:spcBef>
              <a:defRPr sz="2800"/>
            </a:lvl1pPr>
            <a:lvl2pPr marL="846000">
              <a:defRPr sz="2200"/>
            </a:lvl2pPr>
          </a:lstStyle>
          <a:p>
            <a:pPr lvl="0"/>
            <a:r>
              <a:rPr lang="en-GB"/>
              <a:t>Click to add text</a:t>
            </a:r>
          </a:p>
        </p:txBody>
      </p: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006E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1902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tr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/>
              <a:t>Click to add title in max 2 lines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738" y="2096496"/>
            <a:ext cx="10799760" cy="3842369"/>
          </a:xfrm>
        </p:spPr>
        <p:txBody>
          <a:bodyPr/>
          <a:lstStyle>
            <a:lvl1pPr marL="0" indent="0">
              <a:lnSpc>
                <a:spcPct val="98000"/>
              </a:lnSpc>
              <a:buFont typeface="Arial" panose="020B0604020202020204" pitchFamily="34" charset="0"/>
              <a:buChar char="​"/>
              <a:defRPr sz="2800"/>
            </a:lvl1pPr>
            <a:lvl2pPr marL="468000" indent="-468000">
              <a:lnSpc>
                <a:spcPct val="98000"/>
              </a:lnSpc>
              <a:buFont typeface="Arial" panose="020B0604020202020204" pitchFamily="34" charset="0"/>
              <a:buChar char="―"/>
              <a:defRPr sz="2800"/>
            </a:lvl2pPr>
            <a:lvl3pPr marL="720000" indent="-252000">
              <a:lnSpc>
                <a:spcPct val="98000"/>
              </a:lnSpc>
              <a:buFont typeface="Symbol" panose="05050102010706020507" pitchFamily="18" charset="2"/>
              <a:buChar char=""/>
              <a:defRPr sz="2800"/>
            </a:lvl3pPr>
            <a:lvl4pPr marL="972000" indent="-252000">
              <a:lnSpc>
                <a:spcPct val="98000"/>
              </a:lnSpc>
              <a:buFont typeface="Arial" panose="020B0604020202020204" pitchFamily="34" charset="0"/>
              <a:buChar char="‒"/>
              <a:defRPr sz="2800"/>
            </a:lvl4pPr>
            <a:lvl5pPr marL="1224000" indent="-252000">
              <a:lnSpc>
                <a:spcPct val="98000"/>
              </a:lnSpc>
              <a:buFont typeface="Symbol" panose="05050102010706020507" pitchFamily="18" charset="2"/>
              <a:buChar char="·"/>
              <a:defRPr sz="2800"/>
            </a:lvl5pPr>
            <a:lvl6pPr marL="1476000" indent="-252000">
              <a:lnSpc>
                <a:spcPct val="98000"/>
              </a:lnSpc>
              <a:buFont typeface="Arial" panose="020B0604020202020204" pitchFamily="34" charset="0"/>
              <a:buChar char="‒"/>
              <a:defRPr sz="2800"/>
            </a:lvl6pPr>
            <a:lvl7pPr marL="1728000" indent="-252000">
              <a:lnSpc>
                <a:spcPct val="98000"/>
              </a:lnSpc>
              <a:buFont typeface="Symbol" panose="05050102010706020507" pitchFamily="18" charset="2"/>
              <a:buChar char="·"/>
              <a:defRPr sz="2800"/>
            </a:lvl7pPr>
            <a:lvl8pPr marL="1980000" indent="-252000">
              <a:lnSpc>
                <a:spcPct val="98000"/>
              </a:lnSpc>
              <a:buFont typeface="Arial" panose="020B0604020202020204" pitchFamily="34" charset="0"/>
              <a:buChar char="‒"/>
              <a:defRPr sz="2800"/>
            </a:lvl8pPr>
            <a:lvl9pPr marL="2232000" indent="-252000">
              <a:lnSpc>
                <a:spcPct val="98000"/>
              </a:lnSpc>
              <a:buFont typeface="Symbol" panose="05050102010706020507" pitchFamily="18" charset="2"/>
              <a:buChar char="·"/>
              <a:defRPr sz="2800"/>
            </a:lvl9pPr>
          </a:lstStyle>
          <a:p>
            <a:pPr lvl="0"/>
            <a:r>
              <a:rPr lang="en-GB"/>
              <a:t>Click to add intro text</a:t>
            </a:r>
          </a:p>
          <a:p>
            <a:pPr lvl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50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/>
              <a:t>Click to add title in max 2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93738" y="2162340"/>
            <a:ext cx="10799761" cy="378761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GB"/>
              <a:t>Click to add text or content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156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1"/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6094413" cy="6858000"/>
          </a:xfrm>
          <a:solidFill>
            <a:schemeClr val="bg1">
              <a:lumMod val="8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3425825"/>
          </a:xfrm>
          <a:solidFill>
            <a:schemeClr val="bg1">
              <a:lumMod val="9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6094800" y="3427200"/>
            <a:ext cx="2701151" cy="3425825"/>
          </a:xfrm>
          <a:solidFill>
            <a:schemeClr val="bg1">
              <a:lumMod val="75000"/>
            </a:schemeClr>
          </a:solidFill>
        </p:spPr>
        <p:txBody>
          <a:bodyPr tIns="1440000" anchor="ctr" anchorCtr="0"/>
          <a:lstStyle>
            <a:lvl1pPr marL="0" indent="0" algn="ctr">
              <a:buNone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8794750" y="3427200"/>
            <a:ext cx="3397250" cy="3425825"/>
          </a:xfrm>
          <a:solidFill>
            <a:schemeClr val="bg1">
              <a:lumMod val="85000"/>
            </a:schemeClr>
          </a:solidFill>
        </p:spPr>
        <p:txBody>
          <a:bodyPr tIns="1440000" anchor="ctr" anchorCtr="0"/>
          <a:lstStyle>
            <a:lvl1pPr marL="0" indent="0" algn="ctr">
              <a:buNone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</p:spTree>
    <p:extLst>
      <p:ext uri="{BB962C8B-B14F-4D97-AF65-F5344CB8AC3E}">
        <p14:creationId xmlns:p14="http://schemas.microsoft.com/office/powerpoint/2010/main" val="216952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a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324501" y="676800"/>
            <a:ext cx="8168999" cy="4772629"/>
          </a:xfrm>
        </p:spPr>
        <p:txBody>
          <a:bodyPr/>
          <a:lstStyle>
            <a:lvl1pPr>
              <a:lnSpc>
                <a:spcPct val="83000"/>
              </a:lnSpc>
              <a:defRPr sz="7800" b="1" baseline="0">
                <a:solidFill>
                  <a:srgbClr val="ADCFF1"/>
                </a:solidFill>
              </a:defRPr>
            </a:lvl1pPr>
          </a:lstStyle>
          <a:p>
            <a:r>
              <a:rPr lang="en-GB"/>
              <a:t>Use bold for highlighted text,</a:t>
            </a:r>
            <a:br>
              <a:rPr lang="en-GB"/>
            </a:br>
            <a:r>
              <a:rPr lang="en-GB"/>
              <a:t>other text regular, max four lines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ADCFF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170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image" Target="../media/image2.png"/><Relationship Id="rId21" Type="http://schemas.openxmlformats.org/officeDocument/2006/relationships/slideLayout" Target="../slideLayouts/slideLayout21.xml"/><Relationship Id="rId34" Type="http://schemas.openxmlformats.org/officeDocument/2006/relationships/vmlDrawing" Target="../drawings/vmlDrawing1.v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38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oleObject" Target="../embeddings/oleObject1.bin"/><Relationship Id="rId40" Type="http://schemas.openxmlformats.org/officeDocument/2006/relationships/image" Target="../media/image3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2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ABA549-6FCF-4B0E-B9A1-98D3DB53644C}"/>
              </a:ext>
            </a:extLst>
          </p:cNvPr>
          <p:cNvGraphicFramePr>
            <a:graphicFrameLocks noChangeAspect="1"/>
          </p:cNvGraphicFramePr>
          <p:nvPr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34616647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think-cell Slide" r:id="rId37" imgW="416" imgH="416" progId="TCLayout.ActiveDocument.1">
                  <p:embed/>
                </p:oleObj>
              </mc:Choice>
              <mc:Fallback>
                <p:oleObj name="think-cell Slide" r:id="rId37" imgW="416" imgH="416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ABA549-6FCF-4B0E-B9A1-98D3DB5364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C052F7F8-AD7D-4DCA-AE3B-AB0DE06655D1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/>
            <a:endParaRPr lang="en-GB" sz="4800" b="1" i="0" baseline="0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6568" y="391028"/>
            <a:ext cx="10836932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2162340"/>
            <a:ext cx="10799761" cy="378761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37720" y="6321576"/>
            <a:ext cx="2355779" cy="17672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100">
                <a:noFill/>
              </a:defRPr>
            </a:lvl1pPr>
          </a:lstStyle>
          <a:p>
            <a:fld id="{DD1E4984-7419-4801-AE3A-43C6EAEF17B7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LD_Footer"/>
          <p:cNvSpPr>
            <a:spLocks noGrp="1"/>
          </p:cNvSpPr>
          <p:nvPr>
            <p:ph type="ftr" sz="quarter" idx="3"/>
          </p:nvPr>
        </p:nvSpPr>
        <p:spPr>
          <a:xfrm>
            <a:off x="3395663" y="6356350"/>
            <a:ext cx="5400675" cy="22250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950">
                <a:solidFill>
                  <a:srgbClr val="006EB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96337" y="6356350"/>
            <a:ext cx="2697161" cy="22250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950">
                <a:solidFill>
                  <a:srgbClr val="006EB6"/>
                </a:solidFill>
              </a:defRPr>
            </a:lvl1pPr>
          </a:lstStyle>
          <a:p>
            <a:fld id="{93860857-8B0E-4620-B9F0-CC96AB284EB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006E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D469CA0-A547-443D-8C66-BFDBADDE5ABF}"/>
              </a:ext>
            </a:extLst>
          </p:cNvPr>
          <p:cNvPicPr>
            <a:picLocks noChangeAspect="1"/>
          </p:cNvPicPr>
          <p:nvPr/>
        </p:nvPicPr>
        <p:blipFill>
          <a:blip r:embed="rId39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068" y="6390296"/>
            <a:ext cx="621240" cy="1143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05DF8D1-923D-4D41-9078-72B7F541378E}"/>
              </a:ext>
            </a:extLst>
          </p:cNvPr>
          <p:cNvPicPr/>
          <p:nvPr/>
        </p:nvPicPr>
        <p:blipFill rotWithShape="1">
          <a:blip r:embed="rId40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41964" b="-1"/>
          <a:stretch/>
        </p:blipFill>
        <p:spPr>
          <a:xfrm>
            <a:off x="2052619" y="6352561"/>
            <a:ext cx="569138" cy="16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09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</p:sldLayoutIdLst>
  <p:txStyles>
    <p:titleStyle>
      <a:lvl1pPr algn="l" defTabSz="914400" rtl="0" eaLnBrk="1" latinLnBrk="0" hangingPunct="1">
        <a:lnSpc>
          <a:spcPct val="87000"/>
        </a:lnSpc>
        <a:spcBef>
          <a:spcPct val="0"/>
        </a:spcBef>
        <a:buNone/>
        <a:defRPr sz="4800" b="1" kern="1200">
          <a:solidFill>
            <a:srgbClr val="006EB6"/>
          </a:solidFill>
          <a:latin typeface="+mj-lt"/>
          <a:ea typeface="+mj-ea"/>
          <a:cs typeface="+mj-cs"/>
        </a:defRPr>
      </a:lvl1pPr>
    </p:titleStyle>
    <p:bodyStyle>
      <a:lvl1pPr marL="468000" indent="-46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―"/>
        <a:defRPr sz="2200" kern="1200">
          <a:solidFill>
            <a:srgbClr val="006EB6"/>
          </a:solidFill>
          <a:latin typeface="+mn-lt"/>
          <a:ea typeface="+mn-ea"/>
          <a:cs typeface="+mn-cs"/>
        </a:defRPr>
      </a:lvl1pPr>
      <a:lvl2pPr marL="720000" indent="-252000" algn="l" defTabSz="91440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"/>
        <a:defRPr sz="2200" kern="1200">
          <a:solidFill>
            <a:srgbClr val="006EB6"/>
          </a:solidFill>
          <a:latin typeface="+mn-lt"/>
          <a:ea typeface="+mn-ea"/>
          <a:cs typeface="+mn-cs"/>
        </a:defRPr>
      </a:lvl2pPr>
      <a:lvl3pPr marL="972000" indent="-252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200" kern="1200">
          <a:solidFill>
            <a:srgbClr val="006EB6"/>
          </a:solidFill>
          <a:latin typeface="+mn-lt"/>
          <a:ea typeface="+mn-ea"/>
          <a:cs typeface="+mn-cs"/>
        </a:defRPr>
      </a:lvl3pPr>
      <a:lvl4pPr marL="1224000" indent="-252000" algn="l" defTabSz="91440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·"/>
        <a:defRPr sz="2200" kern="1200">
          <a:solidFill>
            <a:srgbClr val="006EB6"/>
          </a:solidFill>
          <a:latin typeface="+mn-lt"/>
          <a:ea typeface="+mn-ea"/>
          <a:cs typeface="+mn-cs"/>
        </a:defRPr>
      </a:lvl4pPr>
      <a:lvl5pPr marL="1476000" indent="-252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200" kern="1200" baseline="0">
          <a:solidFill>
            <a:srgbClr val="006EB6"/>
          </a:solidFill>
          <a:latin typeface="+mn-lt"/>
          <a:ea typeface="+mn-ea"/>
          <a:cs typeface="+mn-cs"/>
        </a:defRPr>
      </a:lvl5pPr>
      <a:lvl6pPr marL="1728000" indent="-252000" algn="l" defTabSz="91440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·"/>
        <a:defRPr sz="2200" kern="1200">
          <a:solidFill>
            <a:srgbClr val="006EB6"/>
          </a:solidFill>
          <a:latin typeface="+mn-lt"/>
          <a:ea typeface="+mn-ea"/>
          <a:cs typeface="+mn-cs"/>
        </a:defRPr>
      </a:lvl6pPr>
      <a:lvl7pPr marL="1980000" indent="-252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200" kern="1200">
          <a:solidFill>
            <a:srgbClr val="006EB6"/>
          </a:solidFill>
          <a:latin typeface="+mn-lt"/>
          <a:ea typeface="+mn-ea"/>
          <a:cs typeface="+mn-cs"/>
        </a:defRPr>
      </a:lvl7pPr>
      <a:lvl8pPr marL="2232000" indent="-252000" algn="l" defTabSz="91440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·"/>
        <a:defRPr sz="2200" kern="1200">
          <a:solidFill>
            <a:srgbClr val="006EB6"/>
          </a:solidFill>
          <a:latin typeface="+mn-lt"/>
          <a:ea typeface="+mn-ea"/>
          <a:cs typeface="+mn-cs"/>
        </a:defRPr>
      </a:lvl8pPr>
      <a:lvl9pPr marL="2484000" indent="-252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200" kern="1200">
          <a:solidFill>
            <a:srgbClr val="006EB6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37">
          <p15:clr>
            <a:srgbClr val="F26B43"/>
          </p15:clr>
        </p15:guide>
        <p15:guide id="2" pos="2138">
          <p15:clr>
            <a:srgbClr val="F26B43"/>
          </p15:clr>
        </p15:guide>
        <p15:guide id="3" orient="horz" pos="253">
          <p15:clr>
            <a:srgbClr val="F26B43"/>
          </p15:clr>
        </p15:guide>
        <p15:guide id="4" orient="horz" pos="888">
          <p15:clr>
            <a:srgbClr val="F26B43"/>
          </p15:clr>
        </p15:guide>
        <p15:guide id="5" pos="3839">
          <p15:clr>
            <a:srgbClr val="F26B43"/>
          </p15:clr>
        </p15:guide>
        <p15:guide id="6" pos="5540">
          <p15:clr>
            <a:srgbClr val="F26B43"/>
          </p15:clr>
        </p15:guide>
        <p15:guide id="7" orient="horz" pos="1523">
          <p15:clr>
            <a:srgbClr val="F26B43"/>
          </p15:clr>
        </p15:guide>
        <p15:guide id="8" orient="horz" pos="2158">
          <p15:clr>
            <a:srgbClr val="F26B43"/>
          </p15:clr>
        </p15:guide>
        <p15:guide id="9" pos="7240">
          <p15:clr>
            <a:srgbClr val="F26B43"/>
          </p15:clr>
        </p15:guide>
        <p15:guide id="10" orient="horz" pos="2793">
          <p15:clr>
            <a:srgbClr val="F26B43"/>
          </p15:clr>
        </p15:guide>
        <p15:guide id="11" orient="horz" pos="3428">
          <p15:clr>
            <a:srgbClr val="F26B43"/>
          </p15:clr>
        </p15:guide>
        <p15:guide id="13" orient="horz" pos="4063">
          <p15:clr>
            <a:srgbClr val="F26B43"/>
          </p15:clr>
        </p15:guide>
        <p15:guide id="14" orient="horz" pos="37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emf"/><Relationship Id="rId5" Type="http://schemas.openxmlformats.org/officeDocument/2006/relationships/oleObject" Target="../embeddings/oleObject7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tags" Target="../tags/tag16.xml"/><Relationship Id="rId7" Type="http://schemas.openxmlformats.org/officeDocument/2006/relationships/image" Target="../media/image21.emf"/><Relationship Id="rId12" Type="http://schemas.openxmlformats.org/officeDocument/2006/relationships/image" Target="../media/image26.emf"/><Relationship Id="rId2" Type="http://schemas.openxmlformats.org/officeDocument/2006/relationships/tags" Target="../tags/tag15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25.png"/><Relationship Id="rId5" Type="http://schemas.openxmlformats.org/officeDocument/2006/relationships/notesSlide" Target="../notesSlides/notesSlide2.xml"/><Relationship Id="rId10" Type="http://schemas.openxmlformats.org/officeDocument/2006/relationships/image" Target="../media/image24.png"/><Relationship Id="rId4" Type="http://schemas.openxmlformats.org/officeDocument/2006/relationships/slideLayout" Target="../slideLayouts/slideLayout28.xml"/><Relationship Id="rId9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tags" Target="../tags/tag18.xml"/><Relationship Id="rId7" Type="http://schemas.openxmlformats.org/officeDocument/2006/relationships/image" Target="../media/image21.emf"/><Relationship Id="rId2" Type="http://schemas.openxmlformats.org/officeDocument/2006/relationships/tags" Target="../tags/tag1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9.bin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9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0.emf"/><Relationship Id="rId5" Type="http://schemas.openxmlformats.org/officeDocument/2006/relationships/oleObject" Target="../embeddings/oleObject10.bin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26.xml"/><Relationship Id="rId13" Type="http://schemas.openxmlformats.org/officeDocument/2006/relationships/tags" Target="../tags/tag31.xml"/><Relationship Id="rId18" Type="http://schemas.openxmlformats.org/officeDocument/2006/relationships/tags" Target="../tags/tag36.xml"/><Relationship Id="rId26" Type="http://schemas.openxmlformats.org/officeDocument/2006/relationships/tags" Target="../tags/tag44.xml"/><Relationship Id="rId3" Type="http://schemas.openxmlformats.org/officeDocument/2006/relationships/tags" Target="../tags/tag21.xml"/><Relationship Id="rId21" Type="http://schemas.openxmlformats.org/officeDocument/2006/relationships/tags" Target="../tags/tag39.xml"/><Relationship Id="rId7" Type="http://schemas.openxmlformats.org/officeDocument/2006/relationships/tags" Target="../tags/tag25.xml"/><Relationship Id="rId12" Type="http://schemas.openxmlformats.org/officeDocument/2006/relationships/tags" Target="../tags/tag30.xml"/><Relationship Id="rId17" Type="http://schemas.openxmlformats.org/officeDocument/2006/relationships/tags" Target="../tags/tag35.xml"/><Relationship Id="rId25" Type="http://schemas.openxmlformats.org/officeDocument/2006/relationships/tags" Target="../tags/tag43.xml"/><Relationship Id="rId2" Type="http://schemas.openxmlformats.org/officeDocument/2006/relationships/tags" Target="../tags/tag20.xml"/><Relationship Id="rId16" Type="http://schemas.openxmlformats.org/officeDocument/2006/relationships/tags" Target="../tags/tag34.xml"/><Relationship Id="rId20" Type="http://schemas.openxmlformats.org/officeDocument/2006/relationships/tags" Target="../tags/tag38.xml"/><Relationship Id="rId29" Type="http://schemas.openxmlformats.org/officeDocument/2006/relationships/image" Target="../media/image28.emf"/><Relationship Id="rId1" Type="http://schemas.openxmlformats.org/officeDocument/2006/relationships/vmlDrawing" Target="../drawings/vmlDrawing11.vml"/><Relationship Id="rId6" Type="http://schemas.openxmlformats.org/officeDocument/2006/relationships/tags" Target="../tags/tag24.xml"/><Relationship Id="rId11" Type="http://schemas.openxmlformats.org/officeDocument/2006/relationships/tags" Target="../tags/tag29.xml"/><Relationship Id="rId24" Type="http://schemas.openxmlformats.org/officeDocument/2006/relationships/tags" Target="../tags/tag42.xml"/><Relationship Id="rId5" Type="http://schemas.openxmlformats.org/officeDocument/2006/relationships/tags" Target="../tags/tag23.xml"/><Relationship Id="rId15" Type="http://schemas.openxmlformats.org/officeDocument/2006/relationships/tags" Target="../tags/tag33.xml"/><Relationship Id="rId23" Type="http://schemas.openxmlformats.org/officeDocument/2006/relationships/tags" Target="../tags/tag41.xml"/><Relationship Id="rId28" Type="http://schemas.openxmlformats.org/officeDocument/2006/relationships/oleObject" Target="../embeddings/oleObject11.bin"/><Relationship Id="rId10" Type="http://schemas.openxmlformats.org/officeDocument/2006/relationships/tags" Target="../tags/tag28.xml"/><Relationship Id="rId19" Type="http://schemas.openxmlformats.org/officeDocument/2006/relationships/tags" Target="../tags/tag37.xml"/><Relationship Id="rId4" Type="http://schemas.openxmlformats.org/officeDocument/2006/relationships/tags" Target="../tags/tag22.xml"/><Relationship Id="rId9" Type="http://schemas.openxmlformats.org/officeDocument/2006/relationships/tags" Target="../tags/tag27.xml"/><Relationship Id="rId14" Type="http://schemas.openxmlformats.org/officeDocument/2006/relationships/tags" Target="../tags/tag32.xml"/><Relationship Id="rId22" Type="http://schemas.openxmlformats.org/officeDocument/2006/relationships/tags" Target="../tags/tag40.xml"/><Relationship Id="rId27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212DCAF7-5468-43A6-B996-547D9607015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think-cell Slide" r:id="rId5" imgW="395" imgH="394" progId="TCLayout.ActiveDocument.1">
                  <p:embed/>
                </p:oleObj>
              </mc:Choice>
              <mc:Fallback>
                <p:oleObj name="think-cell Slide" r:id="rId5" imgW="395" imgH="394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212DCAF7-5468-43A6-B996-547D960701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08992-516D-41DD-A3BB-407DE2AA1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>
                <a:latin typeface="Corbel" panose="020B0503020204020204" pitchFamily="34" charset="0"/>
                <a:sym typeface="Corbel" panose="020B0503020204020204" pitchFamily="34" charset="0"/>
              </a:rPr>
              <a:t>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1313F-A0BC-4ED6-8ADD-F16CF3F8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>
                <a:latin typeface="Corbel" panose="020B0503020204020204" pitchFamily="34" charset="0"/>
                <a:sym typeface="Corbel" panose="020B0503020204020204" pitchFamily="34" charset="0"/>
              </a:rPr>
              <a:pPr/>
              <a:t>1</a:t>
            </a:fld>
            <a:endParaRPr lang="en-GB" dirty="0">
              <a:latin typeface="Corbel" panose="020B0503020204020204" pitchFamily="34" charset="0"/>
              <a:sym typeface="Corbel" panose="020B0503020204020204" pitchFamily="34" charset="0"/>
            </a:endParaRPr>
          </a:p>
        </p:txBody>
      </p:sp>
      <p:sp>
        <p:nvSpPr>
          <p:cNvPr id="7" name="Title 4">
            <a:extLst>
              <a:ext uri="{FF2B5EF4-FFF2-40B4-BE49-F238E27FC236}">
                <a16:creationId xmlns:a16="http://schemas.microsoft.com/office/drawing/2014/main" id="{E84BE79E-6361-4E1C-8BFD-7799124D4CF3}"/>
              </a:ext>
            </a:extLst>
          </p:cNvPr>
          <p:cNvSpPr txBox="1">
            <a:spLocks/>
          </p:cNvSpPr>
          <p:nvPr/>
        </p:nvSpPr>
        <p:spPr>
          <a:xfrm>
            <a:off x="719404" y="2292441"/>
            <a:ext cx="10753195" cy="319453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sz="5850" b="1" kern="1200">
                <a:solidFill>
                  <a:srgbClr val="ADCFF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2400"/>
              </a:spcBef>
            </a:pPr>
            <a:br>
              <a:rPr lang="en-GB" sz="4800" b="0" dirty="0">
                <a:latin typeface="Corbel" panose="020B0503020204020204" pitchFamily="34" charset="0"/>
                <a:cs typeface="Arial" panose="020B0604020202020204" pitchFamily="34" charset="0"/>
                <a:sym typeface="Corbel" panose="020B0503020204020204" pitchFamily="34" charset="0"/>
              </a:rPr>
            </a:br>
            <a:br>
              <a:rPr lang="en-GB" sz="4400" b="0" dirty="0">
                <a:latin typeface="Corbel" panose="020B0503020204020204" pitchFamily="34" charset="0"/>
                <a:sym typeface="Corbel" panose="020B0503020204020204" pitchFamily="34" charset="0"/>
              </a:rPr>
            </a:br>
            <a:r>
              <a:rPr lang="en-GB" sz="4400" dirty="0">
                <a:latin typeface="Corbel" panose="020B0503020204020204" pitchFamily="34" charset="0"/>
                <a:sym typeface="Corbel" panose="020B0503020204020204" pitchFamily="34" charset="0"/>
              </a:rPr>
              <a:t>Funding Requirement analysis</a:t>
            </a:r>
            <a:br>
              <a:rPr lang="en-GB" sz="4400" dirty="0">
                <a:latin typeface="Corbel" panose="020B0503020204020204" pitchFamily="34" charset="0"/>
                <a:sym typeface="Corbel" panose="020B0503020204020204" pitchFamily="34" charset="0"/>
              </a:rPr>
            </a:br>
            <a:br>
              <a:rPr lang="en-GB" sz="3200" b="0" dirty="0">
                <a:latin typeface="Corbel" panose="020B0503020204020204" pitchFamily="34" charset="0"/>
                <a:cs typeface="Arial" panose="020B0604020202020204" pitchFamily="34" charset="0"/>
                <a:sym typeface="Corbel" panose="020B0503020204020204" pitchFamily="34" charset="0"/>
              </a:rPr>
            </a:br>
            <a:r>
              <a:rPr lang="en-GB" sz="2133" b="0" dirty="0">
                <a:latin typeface="Corbel" panose="020B0503020204020204" pitchFamily="34" charset="0"/>
                <a:cs typeface="Arial" panose="020B0604020202020204" pitchFamily="34" charset="0"/>
                <a:sym typeface="Corbel" panose="020B0503020204020204" pitchFamily="34" charset="0"/>
              </a:rPr>
              <a:t>Introduction </a:t>
            </a:r>
            <a:endParaRPr lang="en-GB" sz="2133" b="0" dirty="0">
              <a:highlight>
                <a:srgbClr val="FFFF00"/>
              </a:highlight>
              <a:latin typeface="Corbel" panose="020B0503020204020204" pitchFamily="34" charset="0"/>
              <a:cs typeface="Arial" panose="020B0604020202020204" pitchFamily="34" charset="0"/>
              <a:sym typeface="Corbel" panose="020B0503020204020204" pitchFamily="34" charset="0"/>
            </a:endParaRPr>
          </a:p>
        </p:txBody>
      </p:sp>
      <p:grpSp>
        <p:nvGrpSpPr>
          <p:cNvPr id="22" name="Group 128">
            <a:extLst>
              <a:ext uri="{FF2B5EF4-FFF2-40B4-BE49-F238E27FC236}">
                <a16:creationId xmlns:a16="http://schemas.microsoft.com/office/drawing/2014/main" id="{AA396B75-7A91-4A37-A108-24913D765C7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664887" y="3190875"/>
            <a:ext cx="958478" cy="1097235"/>
            <a:chOff x="1398" y="2998"/>
            <a:chExt cx="373" cy="427"/>
          </a:xfrm>
          <a:solidFill>
            <a:srgbClr val="ADCFF1"/>
          </a:solidFill>
        </p:grpSpPr>
        <p:sp>
          <p:nvSpPr>
            <p:cNvPr id="23" name="Freeform 129">
              <a:extLst>
                <a:ext uri="{FF2B5EF4-FFF2-40B4-BE49-F238E27FC236}">
                  <a16:creationId xmlns:a16="http://schemas.microsoft.com/office/drawing/2014/main" id="{58D04843-8CD5-45D5-9CC2-2825723525F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51" y="3052"/>
              <a:ext cx="266" cy="266"/>
            </a:xfrm>
            <a:custGeom>
              <a:avLst/>
              <a:gdLst>
                <a:gd name="T0" fmla="*/ 90 w 180"/>
                <a:gd name="T1" fmla="*/ 180 h 180"/>
                <a:gd name="T2" fmla="*/ 0 w 180"/>
                <a:gd name="T3" fmla="*/ 90 h 180"/>
                <a:gd name="T4" fmla="*/ 90 w 180"/>
                <a:gd name="T5" fmla="*/ 0 h 180"/>
                <a:gd name="T6" fmla="*/ 180 w 180"/>
                <a:gd name="T7" fmla="*/ 90 h 180"/>
                <a:gd name="T8" fmla="*/ 90 w 180"/>
                <a:gd name="T9" fmla="*/ 180 h 180"/>
                <a:gd name="T10" fmla="*/ 90 w 180"/>
                <a:gd name="T11" fmla="*/ 12 h 180"/>
                <a:gd name="T12" fmla="*/ 12 w 180"/>
                <a:gd name="T13" fmla="*/ 90 h 180"/>
                <a:gd name="T14" fmla="*/ 90 w 180"/>
                <a:gd name="T15" fmla="*/ 168 h 180"/>
                <a:gd name="T16" fmla="*/ 168 w 180"/>
                <a:gd name="T17" fmla="*/ 90 h 180"/>
                <a:gd name="T18" fmla="*/ 90 w 180"/>
                <a:gd name="T19" fmla="*/ 12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0" h="180">
                  <a:moveTo>
                    <a:pt x="90" y="180"/>
                  </a:moveTo>
                  <a:cubicBezTo>
                    <a:pt x="40" y="180"/>
                    <a:pt x="0" y="139"/>
                    <a:pt x="0" y="90"/>
                  </a:cubicBezTo>
                  <a:cubicBezTo>
                    <a:pt x="0" y="40"/>
                    <a:pt x="40" y="0"/>
                    <a:pt x="90" y="0"/>
                  </a:cubicBezTo>
                  <a:cubicBezTo>
                    <a:pt x="139" y="0"/>
                    <a:pt x="180" y="40"/>
                    <a:pt x="180" y="90"/>
                  </a:cubicBezTo>
                  <a:cubicBezTo>
                    <a:pt x="180" y="139"/>
                    <a:pt x="139" y="180"/>
                    <a:pt x="90" y="180"/>
                  </a:cubicBezTo>
                  <a:close/>
                  <a:moveTo>
                    <a:pt x="90" y="12"/>
                  </a:moveTo>
                  <a:cubicBezTo>
                    <a:pt x="47" y="12"/>
                    <a:pt x="12" y="47"/>
                    <a:pt x="12" y="90"/>
                  </a:cubicBezTo>
                  <a:cubicBezTo>
                    <a:pt x="12" y="133"/>
                    <a:pt x="47" y="168"/>
                    <a:pt x="90" y="168"/>
                  </a:cubicBezTo>
                  <a:cubicBezTo>
                    <a:pt x="133" y="168"/>
                    <a:pt x="168" y="133"/>
                    <a:pt x="168" y="90"/>
                  </a:cubicBezTo>
                  <a:cubicBezTo>
                    <a:pt x="168" y="47"/>
                    <a:pt x="133" y="12"/>
                    <a:pt x="9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4" name="Freeform 130">
              <a:extLst>
                <a:ext uri="{FF2B5EF4-FFF2-40B4-BE49-F238E27FC236}">
                  <a16:creationId xmlns:a16="http://schemas.microsoft.com/office/drawing/2014/main" id="{E4C62287-0811-42E8-9D07-2F42A79647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2" y="3300"/>
              <a:ext cx="124" cy="54"/>
            </a:xfrm>
            <a:custGeom>
              <a:avLst/>
              <a:gdLst>
                <a:gd name="T0" fmla="*/ 78 w 84"/>
                <a:gd name="T1" fmla="*/ 36 h 36"/>
                <a:gd name="T2" fmla="*/ 6 w 84"/>
                <a:gd name="T3" fmla="*/ 36 h 36"/>
                <a:gd name="T4" fmla="*/ 0 w 84"/>
                <a:gd name="T5" fmla="*/ 30 h 36"/>
                <a:gd name="T6" fmla="*/ 0 w 84"/>
                <a:gd name="T7" fmla="*/ 0 h 36"/>
                <a:gd name="T8" fmla="*/ 12 w 84"/>
                <a:gd name="T9" fmla="*/ 0 h 36"/>
                <a:gd name="T10" fmla="*/ 12 w 84"/>
                <a:gd name="T11" fmla="*/ 24 h 36"/>
                <a:gd name="T12" fmla="*/ 72 w 84"/>
                <a:gd name="T13" fmla="*/ 24 h 36"/>
                <a:gd name="T14" fmla="*/ 72 w 84"/>
                <a:gd name="T15" fmla="*/ 0 h 36"/>
                <a:gd name="T16" fmla="*/ 84 w 84"/>
                <a:gd name="T17" fmla="*/ 0 h 36"/>
                <a:gd name="T18" fmla="*/ 84 w 84"/>
                <a:gd name="T19" fmla="*/ 30 h 36"/>
                <a:gd name="T20" fmla="*/ 78 w 84"/>
                <a:gd name="T21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" h="36">
                  <a:moveTo>
                    <a:pt x="78" y="36"/>
                  </a:moveTo>
                  <a:cubicBezTo>
                    <a:pt x="6" y="36"/>
                    <a:pt x="6" y="36"/>
                    <a:pt x="6" y="36"/>
                  </a:cubicBezTo>
                  <a:cubicBezTo>
                    <a:pt x="2" y="36"/>
                    <a:pt x="0" y="33"/>
                    <a:pt x="0" y="3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84" y="30"/>
                    <a:pt x="84" y="30"/>
                    <a:pt x="84" y="30"/>
                  </a:cubicBezTo>
                  <a:cubicBezTo>
                    <a:pt x="84" y="33"/>
                    <a:pt x="81" y="36"/>
                    <a:pt x="78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5" name="Freeform 131">
              <a:extLst>
                <a:ext uri="{FF2B5EF4-FFF2-40B4-BE49-F238E27FC236}">
                  <a16:creationId xmlns:a16="http://schemas.microsoft.com/office/drawing/2014/main" id="{B47D8715-D8A3-4270-BCC1-9402658535B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40" y="3336"/>
              <a:ext cx="88" cy="53"/>
            </a:xfrm>
            <a:custGeom>
              <a:avLst/>
              <a:gdLst>
                <a:gd name="T0" fmla="*/ 54 w 60"/>
                <a:gd name="T1" fmla="*/ 36 h 36"/>
                <a:gd name="T2" fmla="*/ 6 w 60"/>
                <a:gd name="T3" fmla="*/ 36 h 36"/>
                <a:gd name="T4" fmla="*/ 0 w 60"/>
                <a:gd name="T5" fmla="*/ 30 h 36"/>
                <a:gd name="T6" fmla="*/ 0 w 60"/>
                <a:gd name="T7" fmla="*/ 6 h 36"/>
                <a:gd name="T8" fmla="*/ 6 w 60"/>
                <a:gd name="T9" fmla="*/ 0 h 36"/>
                <a:gd name="T10" fmla="*/ 54 w 60"/>
                <a:gd name="T11" fmla="*/ 0 h 36"/>
                <a:gd name="T12" fmla="*/ 60 w 60"/>
                <a:gd name="T13" fmla="*/ 6 h 36"/>
                <a:gd name="T14" fmla="*/ 60 w 60"/>
                <a:gd name="T15" fmla="*/ 30 h 36"/>
                <a:gd name="T16" fmla="*/ 54 w 60"/>
                <a:gd name="T17" fmla="*/ 36 h 36"/>
                <a:gd name="T18" fmla="*/ 12 w 60"/>
                <a:gd name="T19" fmla="*/ 24 h 36"/>
                <a:gd name="T20" fmla="*/ 48 w 60"/>
                <a:gd name="T21" fmla="*/ 24 h 36"/>
                <a:gd name="T22" fmla="*/ 48 w 60"/>
                <a:gd name="T23" fmla="*/ 12 h 36"/>
                <a:gd name="T24" fmla="*/ 12 w 60"/>
                <a:gd name="T25" fmla="*/ 12 h 36"/>
                <a:gd name="T26" fmla="*/ 12 w 60"/>
                <a:gd name="T27" fmla="*/ 24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" h="36">
                  <a:moveTo>
                    <a:pt x="54" y="36"/>
                  </a:moveTo>
                  <a:cubicBezTo>
                    <a:pt x="6" y="36"/>
                    <a:pt x="6" y="36"/>
                    <a:pt x="6" y="36"/>
                  </a:cubicBezTo>
                  <a:cubicBezTo>
                    <a:pt x="2" y="36"/>
                    <a:pt x="0" y="33"/>
                    <a:pt x="0" y="3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7" y="0"/>
                    <a:pt x="60" y="3"/>
                    <a:pt x="60" y="6"/>
                  </a:cubicBezTo>
                  <a:cubicBezTo>
                    <a:pt x="60" y="30"/>
                    <a:pt x="60" y="30"/>
                    <a:pt x="60" y="30"/>
                  </a:cubicBezTo>
                  <a:cubicBezTo>
                    <a:pt x="60" y="33"/>
                    <a:pt x="57" y="36"/>
                    <a:pt x="54" y="36"/>
                  </a:cubicBezTo>
                  <a:close/>
                  <a:moveTo>
                    <a:pt x="12" y="24"/>
                  </a:moveTo>
                  <a:cubicBezTo>
                    <a:pt x="48" y="24"/>
                    <a:pt x="48" y="24"/>
                    <a:pt x="48" y="24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6" name="Freeform 132">
              <a:extLst>
                <a:ext uri="{FF2B5EF4-FFF2-40B4-BE49-F238E27FC236}">
                  <a16:creationId xmlns:a16="http://schemas.microsoft.com/office/drawing/2014/main" id="{46D25D26-A2B0-4370-B904-2A80405F9A4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" y="3371"/>
              <a:ext cx="18" cy="54"/>
            </a:xfrm>
            <a:custGeom>
              <a:avLst/>
              <a:gdLst>
                <a:gd name="T0" fmla="*/ 6 w 12"/>
                <a:gd name="T1" fmla="*/ 36 h 36"/>
                <a:gd name="T2" fmla="*/ 0 w 12"/>
                <a:gd name="T3" fmla="*/ 30 h 36"/>
                <a:gd name="T4" fmla="*/ 0 w 12"/>
                <a:gd name="T5" fmla="*/ 6 h 36"/>
                <a:gd name="T6" fmla="*/ 6 w 12"/>
                <a:gd name="T7" fmla="*/ 0 h 36"/>
                <a:gd name="T8" fmla="*/ 12 w 12"/>
                <a:gd name="T9" fmla="*/ 6 h 36"/>
                <a:gd name="T10" fmla="*/ 12 w 12"/>
                <a:gd name="T11" fmla="*/ 30 h 36"/>
                <a:gd name="T12" fmla="*/ 6 w 12"/>
                <a:gd name="T13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36">
                  <a:moveTo>
                    <a:pt x="6" y="36"/>
                  </a:moveTo>
                  <a:cubicBezTo>
                    <a:pt x="2" y="36"/>
                    <a:pt x="0" y="33"/>
                    <a:pt x="0" y="3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30"/>
                    <a:pt x="12" y="30"/>
                    <a:pt x="12" y="30"/>
                  </a:cubicBezTo>
                  <a:cubicBezTo>
                    <a:pt x="12" y="33"/>
                    <a:pt x="9" y="36"/>
                    <a:pt x="6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7" name="Freeform 133">
              <a:extLst>
                <a:ext uri="{FF2B5EF4-FFF2-40B4-BE49-F238E27FC236}">
                  <a16:creationId xmlns:a16="http://schemas.microsoft.com/office/drawing/2014/main" id="{6019CE0E-8EF3-409F-ADE7-3A77678CB1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" y="2998"/>
              <a:ext cx="18" cy="36"/>
            </a:xfrm>
            <a:custGeom>
              <a:avLst/>
              <a:gdLst>
                <a:gd name="T0" fmla="*/ 6 w 12"/>
                <a:gd name="T1" fmla="*/ 24 h 24"/>
                <a:gd name="T2" fmla="*/ 0 w 12"/>
                <a:gd name="T3" fmla="*/ 18 h 24"/>
                <a:gd name="T4" fmla="*/ 0 w 12"/>
                <a:gd name="T5" fmla="*/ 6 h 24"/>
                <a:gd name="T6" fmla="*/ 6 w 12"/>
                <a:gd name="T7" fmla="*/ 0 h 24"/>
                <a:gd name="T8" fmla="*/ 12 w 12"/>
                <a:gd name="T9" fmla="*/ 6 h 24"/>
                <a:gd name="T10" fmla="*/ 12 w 12"/>
                <a:gd name="T11" fmla="*/ 18 h 24"/>
                <a:gd name="T12" fmla="*/ 6 w 12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24">
                  <a:moveTo>
                    <a:pt x="6" y="24"/>
                  </a:moveTo>
                  <a:cubicBezTo>
                    <a:pt x="2" y="24"/>
                    <a:pt x="0" y="21"/>
                    <a:pt x="0" y="1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21"/>
                    <a:pt x="9" y="24"/>
                    <a:pt x="6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8" name="Freeform 134">
              <a:extLst>
                <a:ext uri="{FF2B5EF4-FFF2-40B4-BE49-F238E27FC236}">
                  <a16:creationId xmlns:a16="http://schemas.microsoft.com/office/drawing/2014/main" id="{FDF8EDCF-9166-4874-A149-B55E2A9032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6" y="3049"/>
              <a:ext cx="33" cy="31"/>
            </a:xfrm>
            <a:custGeom>
              <a:avLst/>
              <a:gdLst>
                <a:gd name="T0" fmla="*/ 7 w 22"/>
                <a:gd name="T1" fmla="*/ 21 h 21"/>
                <a:gd name="T2" fmla="*/ 3 w 22"/>
                <a:gd name="T3" fmla="*/ 20 h 21"/>
                <a:gd name="T4" fmla="*/ 3 w 22"/>
                <a:gd name="T5" fmla="*/ 11 h 21"/>
                <a:gd name="T6" fmla="*/ 11 w 22"/>
                <a:gd name="T7" fmla="*/ 3 h 21"/>
                <a:gd name="T8" fmla="*/ 20 w 22"/>
                <a:gd name="T9" fmla="*/ 3 h 21"/>
                <a:gd name="T10" fmla="*/ 20 w 22"/>
                <a:gd name="T11" fmla="*/ 11 h 21"/>
                <a:gd name="T12" fmla="*/ 11 w 22"/>
                <a:gd name="T13" fmla="*/ 20 h 21"/>
                <a:gd name="T14" fmla="*/ 7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7" y="21"/>
                  </a:moveTo>
                  <a:cubicBezTo>
                    <a:pt x="5" y="21"/>
                    <a:pt x="4" y="21"/>
                    <a:pt x="3" y="20"/>
                  </a:cubicBezTo>
                  <a:cubicBezTo>
                    <a:pt x="0" y="17"/>
                    <a:pt x="0" y="14"/>
                    <a:pt x="3" y="11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4" y="0"/>
                    <a:pt x="17" y="0"/>
                    <a:pt x="20" y="3"/>
                  </a:cubicBezTo>
                  <a:cubicBezTo>
                    <a:pt x="22" y="5"/>
                    <a:pt x="22" y="9"/>
                    <a:pt x="20" y="11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0" y="21"/>
                    <a:pt x="9" y="21"/>
                    <a:pt x="7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9" name="Freeform 135">
              <a:extLst>
                <a:ext uri="{FF2B5EF4-FFF2-40B4-BE49-F238E27FC236}">
                  <a16:creationId xmlns:a16="http://schemas.microsoft.com/office/drawing/2014/main" id="{9EBBE11F-7509-4531-8167-8D3879FFB4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5" y="3176"/>
              <a:ext cx="36" cy="18"/>
            </a:xfrm>
            <a:custGeom>
              <a:avLst/>
              <a:gdLst>
                <a:gd name="T0" fmla="*/ 18 w 24"/>
                <a:gd name="T1" fmla="*/ 12 h 12"/>
                <a:gd name="T2" fmla="*/ 6 w 24"/>
                <a:gd name="T3" fmla="*/ 12 h 12"/>
                <a:gd name="T4" fmla="*/ 0 w 24"/>
                <a:gd name="T5" fmla="*/ 6 h 12"/>
                <a:gd name="T6" fmla="*/ 6 w 24"/>
                <a:gd name="T7" fmla="*/ 0 h 12"/>
                <a:gd name="T8" fmla="*/ 18 w 24"/>
                <a:gd name="T9" fmla="*/ 0 h 12"/>
                <a:gd name="T10" fmla="*/ 24 w 24"/>
                <a:gd name="T11" fmla="*/ 6 h 12"/>
                <a:gd name="T12" fmla="*/ 18 w 2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12">
                  <a:moveTo>
                    <a:pt x="1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21" y="0"/>
                    <a:pt x="24" y="3"/>
                    <a:pt x="24" y="6"/>
                  </a:cubicBezTo>
                  <a:cubicBezTo>
                    <a:pt x="24" y="9"/>
                    <a:pt x="21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0" name="Freeform 136">
              <a:extLst>
                <a:ext uri="{FF2B5EF4-FFF2-40B4-BE49-F238E27FC236}">
                  <a16:creationId xmlns:a16="http://schemas.microsoft.com/office/drawing/2014/main" id="{87009B8B-3753-49ED-B027-36398D1031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6" y="3288"/>
              <a:ext cx="33" cy="31"/>
            </a:xfrm>
            <a:custGeom>
              <a:avLst/>
              <a:gdLst>
                <a:gd name="T0" fmla="*/ 15 w 22"/>
                <a:gd name="T1" fmla="*/ 21 h 21"/>
                <a:gd name="T2" fmla="*/ 11 w 22"/>
                <a:gd name="T3" fmla="*/ 19 h 21"/>
                <a:gd name="T4" fmla="*/ 3 w 22"/>
                <a:gd name="T5" fmla="*/ 10 h 21"/>
                <a:gd name="T6" fmla="*/ 3 w 22"/>
                <a:gd name="T7" fmla="*/ 2 h 21"/>
                <a:gd name="T8" fmla="*/ 11 w 22"/>
                <a:gd name="T9" fmla="*/ 2 h 21"/>
                <a:gd name="T10" fmla="*/ 20 w 22"/>
                <a:gd name="T11" fmla="*/ 10 h 21"/>
                <a:gd name="T12" fmla="*/ 20 w 22"/>
                <a:gd name="T13" fmla="*/ 19 h 21"/>
                <a:gd name="T14" fmla="*/ 15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15" y="21"/>
                  </a:moveTo>
                  <a:cubicBezTo>
                    <a:pt x="14" y="21"/>
                    <a:pt x="12" y="20"/>
                    <a:pt x="11" y="19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0" y="8"/>
                    <a:pt x="0" y="4"/>
                    <a:pt x="3" y="2"/>
                  </a:cubicBezTo>
                  <a:cubicBezTo>
                    <a:pt x="5" y="0"/>
                    <a:pt x="9" y="0"/>
                    <a:pt x="11" y="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2" y="13"/>
                    <a:pt x="22" y="17"/>
                    <a:pt x="20" y="19"/>
                  </a:cubicBezTo>
                  <a:cubicBezTo>
                    <a:pt x="19" y="20"/>
                    <a:pt x="17" y="21"/>
                    <a:pt x="15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1" name="Freeform 137">
              <a:extLst>
                <a:ext uri="{FF2B5EF4-FFF2-40B4-BE49-F238E27FC236}">
                  <a16:creationId xmlns:a16="http://schemas.microsoft.com/office/drawing/2014/main" id="{C36718B8-F88D-49EB-93A7-AF2852372E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8" y="3049"/>
              <a:ext cx="32" cy="31"/>
            </a:xfrm>
            <a:custGeom>
              <a:avLst/>
              <a:gdLst>
                <a:gd name="T0" fmla="*/ 15 w 22"/>
                <a:gd name="T1" fmla="*/ 21 h 21"/>
                <a:gd name="T2" fmla="*/ 11 w 22"/>
                <a:gd name="T3" fmla="*/ 20 h 21"/>
                <a:gd name="T4" fmla="*/ 3 w 22"/>
                <a:gd name="T5" fmla="*/ 11 h 21"/>
                <a:gd name="T6" fmla="*/ 3 w 22"/>
                <a:gd name="T7" fmla="*/ 3 h 21"/>
                <a:gd name="T8" fmla="*/ 11 w 22"/>
                <a:gd name="T9" fmla="*/ 3 h 21"/>
                <a:gd name="T10" fmla="*/ 20 w 22"/>
                <a:gd name="T11" fmla="*/ 11 h 21"/>
                <a:gd name="T12" fmla="*/ 20 w 22"/>
                <a:gd name="T13" fmla="*/ 20 h 21"/>
                <a:gd name="T14" fmla="*/ 15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15" y="21"/>
                  </a:moveTo>
                  <a:cubicBezTo>
                    <a:pt x="14" y="21"/>
                    <a:pt x="12" y="21"/>
                    <a:pt x="11" y="20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0" y="9"/>
                    <a:pt x="0" y="5"/>
                    <a:pt x="3" y="3"/>
                  </a:cubicBezTo>
                  <a:cubicBezTo>
                    <a:pt x="5" y="0"/>
                    <a:pt x="9" y="0"/>
                    <a:pt x="11" y="3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22" y="14"/>
                    <a:pt x="22" y="17"/>
                    <a:pt x="20" y="20"/>
                  </a:cubicBezTo>
                  <a:cubicBezTo>
                    <a:pt x="18" y="21"/>
                    <a:pt x="17" y="21"/>
                    <a:pt x="15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2" name="Freeform 138">
              <a:extLst>
                <a:ext uri="{FF2B5EF4-FFF2-40B4-BE49-F238E27FC236}">
                  <a16:creationId xmlns:a16="http://schemas.microsoft.com/office/drawing/2014/main" id="{A343C695-A6C1-4583-B9D9-F5F318E1F3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8" y="3176"/>
              <a:ext cx="35" cy="18"/>
            </a:xfrm>
            <a:custGeom>
              <a:avLst/>
              <a:gdLst>
                <a:gd name="T0" fmla="*/ 18 w 24"/>
                <a:gd name="T1" fmla="*/ 12 h 12"/>
                <a:gd name="T2" fmla="*/ 6 w 24"/>
                <a:gd name="T3" fmla="*/ 12 h 12"/>
                <a:gd name="T4" fmla="*/ 0 w 24"/>
                <a:gd name="T5" fmla="*/ 6 h 12"/>
                <a:gd name="T6" fmla="*/ 6 w 24"/>
                <a:gd name="T7" fmla="*/ 0 h 12"/>
                <a:gd name="T8" fmla="*/ 18 w 24"/>
                <a:gd name="T9" fmla="*/ 0 h 12"/>
                <a:gd name="T10" fmla="*/ 24 w 24"/>
                <a:gd name="T11" fmla="*/ 6 h 12"/>
                <a:gd name="T12" fmla="*/ 18 w 2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12">
                  <a:moveTo>
                    <a:pt x="1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21" y="0"/>
                    <a:pt x="24" y="3"/>
                    <a:pt x="24" y="6"/>
                  </a:cubicBezTo>
                  <a:cubicBezTo>
                    <a:pt x="24" y="9"/>
                    <a:pt x="21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3" name="Freeform 139">
              <a:extLst>
                <a:ext uri="{FF2B5EF4-FFF2-40B4-BE49-F238E27FC236}">
                  <a16:creationId xmlns:a16="http://schemas.microsoft.com/office/drawing/2014/main" id="{D847A2A0-7A30-4E16-B775-AB5AD84041B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8" y="3288"/>
              <a:ext cx="32" cy="31"/>
            </a:xfrm>
            <a:custGeom>
              <a:avLst/>
              <a:gdLst>
                <a:gd name="T0" fmla="*/ 7 w 22"/>
                <a:gd name="T1" fmla="*/ 21 h 21"/>
                <a:gd name="T2" fmla="*/ 3 w 22"/>
                <a:gd name="T3" fmla="*/ 19 h 21"/>
                <a:gd name="T4" fmla="*/ 3 w 22"/>
                <a:gd name="T5" fmla="*/ 10 h 21"/>
                <a:gd name="T6" fmla="*/ 11 w 22"/>
                <a:gd name="T7" fmla="*/ 2 h 21"/>
                <a:gd name="T8" fmla="*/ 20 w 22"/>
                <a:gd name="T9" fmla="*/ 2 h 21"/>
                <a:gd name="T10" fmla="*/ 20 w 22"/>
                <a:gd name="T11" fmla="*/ 10 h 21"/>
                <a:gd name="T12" fmla="*/ 11 w 22"/>
                <a:gd name="T13" fmla="*/ 19 h 21"/>
                <a:gd name="T14" fmla="*/ 7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7" y="21"/>
                  </a:moveTo>
                  <a:cubicBezTo>
                    <a:pt x="5" y="21"/>
                    <a:pt x="4" y="20"/>
                    <a:pt x="3" y="19"/>
                  </a:cubicBezTo>
                  <a:cubicBezTo>
                    <a:pt x="0" y="17"/>
                    <a:pt x="0" y="13"/>
                    <a:pt x="3" y="10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3" y="0"/>
                    <a:pt x="17" y="0"/>
                    <a:pt x="20" y="2"/>
                  </a:cubicBezTo>
                  <a:cubicBezTo>
                    <a:pt x="22" y="4"/>
                    <a:pt x="22" y="8"/>
                    <a:pt x="20" y="10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0" y="20"/>
                    <a:pt x="8" y="21"/>
                    <a:pt x="7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4" name="Freeform 140">
              <a:extLst>
                <a:ext uri="{FF2B5EF4-FFF2-40B4-BE49-F238E27FC236}">
                  <a16:creationId xmlns:a16="http://schemas.microsoft.com/office/drawing/2014/main" id="{16ED6BBD-B4A0-4C9C-8B7D-538A68851FB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04" y="3176"/>
              <a:ext cx="160" cy="133"/>
            </a:xfrm>
            <a:custGeom>
              <a:avLst/>
              <a:gdLst>
                <a:gd name="T0" fmla="*/ 60 w 108"/>
                <a:gd name="T1" fmla="*/ 90 h 90"/>
                <a:gd name="T2" fmla="*/ 58 w 108"/>
                <a:gd name="T3" fmla="*/ 90 h 90"/>
                <a:gd name="T4" fmla="*/ 54 w 108"/>
                <a:gd name="T5" fmla="*/ 84 h 90"/>
                <a:gd name="T6" fmla="*/ 49 w 108"/>
                <a:gd name="T7" fmla="*/ 90 h 90"/>
                <a:gd name="T8" fmla="*/ 42 w 108"/>
                <a:gd name="T9" fmla="*/ 85 h 90"/>
                <a:gd name="T10" fmla="*/ 30 w 108"/>
                <a:gd name="T11" fmla="*/ 36 h 90"/>
                <a:gd name="T12" fmla="*/ 18 w 108"/>
                <a:gd name="T13" fmla="*/ 36 h 90"/>
                <a:gd name="T14" fmla="*/ 0 w 108"/>
                <a:gd name="T15" fmla="*/ 18 h 90"/>
                <a:gd name="T16" fmla="*/ 18 w 108"/>
                <a:gd name="T17" fmla="*/ 0 h 90"/>
                <a:gd name="T18" fmla="*/ 38 w 108"/>
                <a:gd name="T19" fmla="*/ 16 h 90"/>
                <a:gd name="T20" fmla="*/ 40 w 108"/>
                <a:gd name="T21" fmla="*/ 24 h 90"/>
                <a:gd name="T22" fmla="*/ 67 w 108"/>
                <a:gd name="T23" fmla="*/ 24 h 90"/>
                <a:gd name="T24" fmla="*/ 69 w 108"/>
                <a:gd name="T25" fmla="*/ 16 h 90"/>
                <a:gd name="T26" fmla="*/ 90 w 108"/>
                <a:gd name="T27" fmla="*/ 0 h 90"/>
                <a:gd name="T28" fmla="*/ 108 w 108"/>
                <a:gd name="T29" fmla="*/ 18 h 90"/>
                <a:gd name="T30" fmla="*/ 90 w 108"/>
                <a:gd name="T31" fmla="*/ 36 h 90"/>
                <a:gd name="T32" fmla="*/ 77 w 108"/>
                <a:gd name="T33" fmla="*/ 36 h 90"/>
                <a:gd name="T34" fmla="*/ 65 w 108"/>
                <a:gd name="T35" fmla="*/ 85 h 90"/>
                <a:gd name="T36" fmla="*/ 60 w 108"/>
                <a:gd name="T37" fmla="*/ 90 h 90"/>
                <a:gd name="T38" fmla="*/ 43 w 108"/>
                <a:gd name="T39" fmla="*/ 36 h 90"/>
                <a:gd name="T40" fmla="*/ 53 w 108"/>
                <a:gd name="T41" fmla="*/ 82 h 90"/>
                <a:gd name="T42" fmla="*/ 54 w 108"/>
                <a:gd name="T43" fmla="*/ 84 h 90"/>
                <a:gd name="T44" fmla="*/ 54 w 108"/>
                <a:gd name="T45" fmla="*/ 82 h 90"/>
                <a:gd name="T46" fmla="*/ 65 w 108"/>
                <a:gd name="T47" fmla="*/ 36 h 90"/>
                <a:gd name="T48" fmla="*/ 43 w 108"/>
                <a:gd name="T49" fmla="*/ 36 h 90"/>
                <a:gd name="T50" fmla="*/ 80 w 108"/>
                <a:gd name="T51" fmla="*/ 24 h 90"/>
                <a:gd name="T52" fmla="*/ 90 w 108"/>
                <a:gd name="T53" fmla="*/ 24 h 90"/>
                <a:gd name="T54" fmla="*/ 96 w 108"/>
                <a:gd name="T55" fmla="*/ 18 h 90"/>
                <a:gd name="T56" fmla="*/ 90 w 108"/>
                <a:gd name="T57" fmla="*/ 12 h 90"/>
                <a:gd name="T58" fmla="*/ 81 w 108"/>
                <a:gd name="T59" fmla="*/ 19 h 90"/>
                <a:gd name="T60" fmla="*/ 80 w 108"/>
                <a:gd name="T61" fmla="*/ 24 h 90"/>
                <a:gd name="T62" fmla="*/ 18 w 108"/>
                <a:gd name="T63" fmla="*/ 12 h 90"/>
                <a:gd name="T64" fmla="*/ 12 w 108"/>
                <a:gd name="T65" fmla="*/ 18 h 90"/>
                <a:gd name="T66" fmla="*/ 18 w 108"/>
                <a:gd name="T67" fmla="*/ 24 h 90"/>
                <a:gd name="T68" fmla="*/ 28 w 108"/>
                <a:gd name="T69" fmla="*/ 24 h 90"/>
                <a:gd name="T70" fmla="*/ 26 w 108"/>
                <a:gd name="T71" fmla="*/ 19 h 90"/>
                <a:gd name="T72" fmla="*/ 18 w 108"/>
                <a:gd name="T73" fmla="*/ 12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8" h="90">
                  <a:moveTo>
                    <a:pt x="60" y="90"/>
                  </a:moveTo>
                  <a:cubicBezTo>
                    <a:pt x="59" y="90"/>
                    <a:pt x="59" y="90"/>
                    <a:pt x="58" y="90"/>
                  </a:cubicBezTo>
                  <a:cubicBezTo>
                    <a:pt x="56" y="89"/>
                    <a:pt x="54" y="87"/>
                    <a:pt x="54" y="84"/>
                  </a:cubicBezTo>
                  <a:cubicBezTo>
                    <a:pt x="54" y="87"/>
                    <a:pt x="52" y="89"/>
                    <a:pt x="49" y="90"/>
                  </a:cubicBezTo>
                  <a:cubicBezTo>
                    <a:pt x="46" y="90"/>
                    <a:pt x="43" y="88"/>
                    <a:pt x="42" y="85"/>
                  </a:cubicBezTo>
                  <a:cubicBezTo>
                    <a:pt x="30" y="36"/>
                    <a:pt x="30" y="36"/>
                    <a:pt x="30" y="36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8" y="36"/>
                    <a:pt x="0" y="2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7"/>
                    <a:pt x="38" y="16"/>
                  </a:cubicBezTo>
                  <a:cubicBezTo>
                    <a:pt x="40" y="24"/>
                    <a:pt x="40" y="24"/>
                    <a:pt x="40" y="24"/>
                  </a:cubicBezTo>
                  <a:cubicBezTo>
                    <a:pt x="67" y="24"/>
                    <a:pt x="67" y="24"/>
                    <a:pt x="67" y="24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71" y="7"/>
                    <a:pt x="80" y="0"/>
                    <a:pt x="90" y="0"/>
                  </a:cubicBezTo>
                  <a:cubicBezTo>
                    <a:pt x="100" y="0"/>
                    <a:pt x="108" y="8"/>
                    <a:pt x="108" y="18"/>
                  </a:cubicBezTo>
                  <a:cubicBezTo>
                    <a:pt x="108" y="28"/>
                    <a:pt x="100" y="36"/>
                    <a:pt x="90" y="36"/>
                  </a:cubicBezTo>
                  <a:cubicBezTo>
                    <a:pt x="77" y="36"/>
                    <a:pt x="77" y="36"/>
                    <a:pt x="77" y="36"/>
                  </a:cubicBezTo>
                  <a:cubicBezTo>
                    <a:pt x="65" y="85"/>
                    <a:pt x="65" y="85"/>
                    <a:pt x="65" y="85"/>
                  </a:cubicBezTo>
                  <a:cubicBezTo>
                    <a:pt x="65" y="88"/>
                    <a:pt x="62" y="90"/>
                    <a:pt x="60" y="90"/>
                  </a:cubicBezTo>
                  <a:close/>
                  <a:moveTo>
                    <a:pt x="43" y="36"/>
                  </a:moveTo>
                  <a:cubicBezTo>
                    <a:pt x="53" y="82"/>
                    <a:pt x="53" y="82"/>
                    <a:pt x="53" y="82"/>
                  </a:cubicBezTo>
                  <a:cubicBezTo>
                    <a:pt x="54" y="83"/>
                    <a:pt x="54" y="83"/>
                    <a:pt x="54" y="84"/>
                  </a:cubicBezTo>
                  <a:cubicBezTo>
                    <a:pt x="54" y="83"/>
                    <a:pt x="54" y="83"/>
                    <a:pt x="54" y="82"/>
                  </a:cubicBezTo>
                  <a:cubicBezTo>
                    <a:pt x="65" y="36"/>
                    <a:pt x="65" y="36"/>
                    <a:pt x="65" y="36"/>
                  </a:cubicBezTo>
                  <a:lnTo>
                    <a:pt x="43" y="36"/>
                  </a:lnTo>
                  <a:close/>
                  <a:moveTo>
                    <a:pt x="80" y="24"/>
                  </a:moveTo>
                  <a:cubicBezTo>
                    <a:pt x="90" y="24"/>
                    <a:pt x="90" y="24"/>
                    <a:pt x="90" y="24"/>
                  </a:cubicBezTo>
                  <a:cubicBezTo>
                    <a:pt x="93" y="24"/>
                    <a:pt x="96" y="21"/>
                    <a:pt x="96" y="18"/>
                  </a:cubicBezTo>
                  <a:cubicBezTo>
                    <a:pt x="96" y="15"/>
                    <a:pt x="93" y="12"/>
                    <a:pt x="90" y="12"/>
                  </a:cubicBezTo>
                  <a:cubicBezTo>
                    <a:pt x="85" y="12"/>
                    <a:pt x="82" y="15"/>
                    <a:pt x="81" y="19"/>
                  </a:cubicBezTo>
                  <a:lnTo>
                    <a:pt x="80" y="24"/>
                  </a:lnTo>
                  <a:close/>
                  <a:moveTo>
                    <a:pt x="18" y="12"/>
                  </a:moveTo>
                  <a:cubicBezTo>
                    <a:pt x="14" y="12"/>
                    <a:pt x="12" y="15"/>
                    <a:pt x="12" y="18"/>
                  </a:cubicBezTo>
                  <a:cubicBezTo>
                    <a:pt x="12" y="21"/>
                    <a:pt x="14" y="24"/>
                    <a:pt x="18" y="24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26" y="15"/>
                    <a:pt x="22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8927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08F21269-F481-4AEB-97F6-D9BB51C3D300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663562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think-cell Slide" r:id="rId6" imgW="663" imgH="664" progId="TCLayout.ActiveDocument.1">
                  <p:embed/>
                </p:oleObj>
              </mc:Choice>
              <mc:Fallback>
                <p:oleObj name="think-cell Slide" r:id="rId6" imgW="663" imgH="664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08F21269-F481-4AEB-97F6-D9BB51C3D3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16CE2544-1590-42EB-B419-BBD68A9D25A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endParaRPr lang="en-US" sz="2800" b="1" dirty="0">
              <a:solidFill>
                <a:schemeClr val="tx1"/>
              </a:solidFill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219E382-108E-401A-97BA-BF694426117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66557" y="1562156"/>
            <a:ext cx="4180078" cy="235208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448DDAC8-2981-4752-98D9-D03F6C56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Funding requirement analysis – introduction</a:t>
            </a: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F3BA42A7-DFC0-4916-98DA-9AEA5358D9E8}"/>
              </a:ext>
            </a:extLst>
          </p:cNvPr>
          <p:cNvSpPr/>
          <p:nvPr/>
        </p:nvSpPr>
        <p:spPr>
          <a:xfrm>
            <a:off x="7064974" y="1341121"/>
            <a:ext cx="4584482" cy="2794152"/>
          </a:xfrm>
          <a:prstGeom prst="rect">
            <a:avLst/>
          </a:prstGeom>
          <a:noFill/>
          <a:ln>
            <a:solidFill>
              <a:srgbClr val="2A4366"/>
            </a:solidFill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F101CF22-4B27-43B8-9275-612E145A74E9}"/>
              </a:ext>
            </a:extLst>
          </p:cNvPr>
          <p:cNvSpPr/>
          <p:nvPr/>
        </p:nvSpPr>
        <p:spPr>
          <a:xfrm>
            <a:off x="742386" y="1341120"/>
            <a:ext cx="5631782" cy="1435947"/>
          </a:xfrm>
          <a:prstGeom prst="rect">
            <a:avLst/>
          </a:prstGeom>
          <a:solidFill>
            <a:schemeClr val="bg1"/>
          </a:solidFill>
          <a:ln>
            <a:solidFill>
              <a:srgbClr val="2A4366"/>
            </a:solidFill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69585A82-6D7E-4934-9C08-209B725E19B4}"/>
              </a:ext>
            </a:extLst>
          </p:cNvPr>
          <p:cNvSpPr/>
          <p:nvPr/>
        </p:nvSpPr>
        <p:spPr>
          <a:xfrm>
            <a:off x="742385" y="2897529"/>
            <a:ext cx="5631782" cy="3325472"/>
          </a:xfrm>
          <a:prstGeom prst="rect">
            <a:avLst/>
          </a:prstGeom>
          <a:solidFill>
            <a:schemeClr val="bg1"/>
          </a:solidFill>
          <a:ln>
            <a:solidFill>
              <a:srgbClr val="2A4366"/>
            </a:solidFill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C87F12B8-B697-4F14-8A75-7EBE43F76F33}"/>
              </a:ext>
            </a:extLst>
          </p:cNvPr>
          <p:cNvSpPr/>
          <p:nvPr/>
        </p:nvSpPr>
        <p:spPr>
          <a:xfrm>
            <a:off x="6602049" y="1341121"/>
            <a:ext cx="353483" cy="2794152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FFFF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Illustration of the tool</a:t>
            </a:r>
            <a:endParaRPr kumimoji="0" lang="en-US" sz="1200" b="1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0" name="Text Placeholder 1">
            <a:extLst>
              <a:ext uri="{FF2B5EF4-FFF2-40B4-BE49-F238E27FC236}">
                <a16:creationId xmlns:a16="http://schemas.microsoft.com/office/drawing/2014/main" id="{9622632B-84A9-46F5-B6AB-1FCCDFE3E2A2}"/>
              </a:ext>
            </a:extLst>
          </p:cNvPr>
          <p:cNvSpPr txBox="1">
            <a:spLocks/>
          </p:cNvSpPr>
          <p:nvPr/>
        </p:nvSpPr>
        <p:spPr>
          <a:xfrm>
            <a:off x="829733" y="2950796"/>
            <a:ext cx="5182130" cy="3325473"/>
          </a:xfrm>
          <a:prstGeom prst="rect">
            <a:avLst/>
          </a:prstGeom>
        </p:spPr>
        <p:txBody>
          <a:bodyPr lIns="72000" tIns="72000" rIns="72000" bIns="72000"/>
          <a:lstStyle>
            <a:lvl1pPr marL="468000" indent="-46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―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1pPr>
            <a:lvl2pPr marL="720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2pPr>
            <a:lvl3pPr marL="972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3pPr>
            <a:lvl4pPr marL="1224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4pPr>
            <a:lvl5pPr marL="1476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 baseline="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5pPr>
            <a:lvl6pPr marL="1728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6pPr>
            <a:lvl7pPr marL="1980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7pPr>
            <a:lvl8pPr marL="2232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8pPr>
            <a:lvl9pPr marL="2484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Mark the business model you are considering to implement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en-US" sz="1200" dirty="0">
              <a:solidFill>
                <a:schemeClr val="tx1"/>
              </a:solidFill>
              <a:latin typeface="+mj-lt"/>
            </a:endParaRP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Reflect on</a:t>
            </a:r>
            <a:br>
              <a:rPr lang="en-US" sz="1200" dirty="0">
                <a:solidFill>
                  <a:schemeClr val="tx1"/>
                </a:solidFill>
                <a:latin typeface="+mj-lt"/>
              </a:rPr>
            </a:br>
            <a:r>
              <a:rPr lang="en-US" sz="1200" dirty="0">
                <a:solidFill>
                  <a:schemeClr val="tx1"/>
                </a:solidFill>
                <a:latin typeface="+mj-lt"/>
              </a:rPr>
              <a:t>a) The type of investments required</a:t>
            </a:r>
            <a:br>
              <a:rPr lang="en-US" sz="1200" dirty="0">
                <a:solidFill>
                  <a:schemeClr val="tx1"/>
                </a:solidFill>
                <a:latin typeface="+mj-lt"/>
              </a:rPr>
            </a:br>
            <a:r>
              <a:rPr lang="en-US" sz="1200" dirty="0">
                <a:solidFill>
                  <a:schemeClr val="tx1"/>
                </a:solidFill>
                <a:latin typeface="+mj-lt"/>
              </a:rPr>
              <a:t>b) The amount of investments needed</a:t>
            </a:r>
            <a:br>
              <a:rPr lang="en-US" sz="1200" dirty="0">
                <a:solidFill>
                  <a:schemeClr val="tx1"/>
                </a:solidFill>
                <a:latin typeface="+mj-lt"/>
              </a:rPr>
            </a:br>
            <a:r>
              <a:rPr lang="en-US" sz="1200" dirty="0">
                <a:solidFill>
                  <a:schemeClr val="tx1"/>
                </a:solidFill>
                <a:latin typeface="+mj-lt"/>
              </a:rPr>
              <a:t>c) The share of external financing required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en-US" sz="1200" dirty="0">
              <a:solidFill>
                <a:schemeClr val="tx1"/>
              </a:solidFill>
              <a:latin typeface="+mj-lt"/>
            </a:endParaRP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Describe the appropriate funding instrument for your case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en-US" sz="1200" dirty="0">
              <a:solidFill>
                <a:schemeClr val="tx1"/>
              </a:solidFill>
              <a:latin typeface="+mj-lt"/>
            </a:endParaRP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Identify the funding partner(s) you could approach for funding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en-US" sz="1200" dirty="0">
              <a:solidFill>
                <a:schemeClr val="tx1"/>
              </a:solidFill>
              <a:latin typeface="+mj-lt"/>
            </a:endParaRP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List activities required to finance the circular business model at your company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CD31FF90-07B0-41C0-AA43-8D33C2DF1C92}"/>
              </a:ext>
            </a:extLst>
          </p:cNvPr>
          <p:cNvSpPr/>
          <p:nvPr/>
        </p:nvSpPr>
        <p:spPr>
          <a:xfrm>
            <a:off x="323850" y="1341120"/>
            <a:ext cx="353483" cy="1435947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Purpose</a:t>
            </a: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23EDF779-37BF-4872-A914-077016B08BA0}"/>
              </a:ext>
            </a:extLst>
          </p:cNvPr>
          <p:cNvSpPr/>
          <p:nvPr/>
        </p:nvSpPr>
        <p:spPr>
          <a:xfrm>
            <a:off x="323849" y="2897529"/>
            <a:ext cx="353483" cy="3325472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Instructions</a:t>
            </a:r>
          </a:p>
        </p:txBody>
      </p:sp>
      <p:sp>
        <p:nvSpPr>
          <p:cNvPr id="205" name="Text Placeholder 1">
            <a:extLst>
              <a:ext uri="{FF2B5EF4-FFF2-40B4-BE49-F238E27FC236}">
                <a16:creationId xmlns:a16="http://schemas.microsoft.com/office/drawing/2014/main" id="{15274D93-BE90-4015-ABBA-2A3F37DB920E}"/>
              </a:ext>
            </a:extLst>
          </p:cNvPr>
          <p:cNvSpPr txBox="1">
            <a:spLocks/>
          </p:cNvSpPr>
          <p:nvPr/>
        </p:nvSpPr>
        <p:spPr>
          <a:xfrm>
            <a:off x="829733" y="1341121"/>
            <a:ext cx="5182130" cy="1357692"/>
          </a:xfrm>
          <a:prstGeom prst="rect">
            <a:avLst/>
          </a:prstGeom>
        </p:spPr>
        <p:txBody>
          <a:bodyPr vert="horz" lIns="72000" tIns="72000" rIns="72000" bIns="72000" rtlCol="0">
            <a:noAutofit/>
          </a:bodyPr>
          <a:lstStyle>
            <a:lvl1pPr marL="239178" marR="0" indent="-239178" algn="l" defTabSz="60958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lang="en-GB" sz="1867" b="0" i="0" kern="1200" noProof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474121" indent="-234945" algn="l" defTabSz="609585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lang="en-GB" sz="1600" b="0" i="0" kern="1200" noProof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713300" indent="-234945" algn="l" defTabSz="715415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lang="en-GB" sz="1467" b="0" i="0" kern="1200" noProof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958827" indent="-234945" algn="l" defTabSz="609585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lang="en-GB" sz="1467" b="0" i="0" kern="1200" noProof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143996" indent="-380990" algn="l" defTabSz="609585" rtl="0" eaLnBrk="1" latinLnBrk="0" hangingPunct="1">
              <a:spcBef>
                <a:spcPts val="0"/>
              </a:spcBef>
              <a:spcAft>
                <a:spcPts val="800"/>
              </a:spcAft>
              <a:buFont typeface="Arial"/>
              <a:buChar char="•"/>
              <a:defRPr sz="1867" kern="120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>
                <a:latin typeface="+mj-lt"/>
              </a:rPr>
              <a:t>The funding requirement analysis tool helps you to reflect on the funding requirements of your circular business idea and pilot, and the activities related to them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7E2A3902-B21B-4C1E-84C9-03FEC436D99D}"/>
              </a:ext>
            </a:extLst>
          </p:cNvPr>
          <p:cNvSpPr/>
          <p:nvPr/>
        </p:nvSpPr>
        <p:spPr>
          <a:xfrm>
            <a:off x="6593256" y="4255735"/>
            <a:ext cx="353483" cy="1984048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FFFF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Supporting materials</a:t>
            </a:r>
            <a:endParaRPr kumimoji="0" lang="en-US" sz="1200" b="1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39B1A98-FB2E-4E22-92FA-6E9924086D9A}"/>
              </a:ext>
            </a:extLst>
          </p:cNvPr>
          <p:cNvSpPr/>
          <p:nvPr/>
        </p:nvSpPr>
        <p:spPr>
          <a:xfrm>
            <a:off x="7064974" y="4255735"/>
            <a:ext cx="4584482" cy="198404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32409FC-F9A6-42C0-A2A6-0516A919A9A6}"/>
              </a:ext>
            </a:extLst>
          </p:cNvPr>
          <p:cNvSpPr txBox="1"/>
          <p:nvPr/>
        </p:nvSpPr>
        <p:spPr>
          <a:xfrm>
            <a:off x="7170569" y="4331839"/>
            <a:ext cx="3937698" cy="101122"/>
          </a:xfrm>
          <a:prstGeom prst="rect">
            <a:avLst/>
          </a:prstGeom>
          <a:noFill/>
        </p:spPr>
        <p:txBody>
          <a:bodyPr wrap="square" lIns="0" tIns="36000" rIns="36000" bIns="36000" rtlCol="0">
            <a:no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Chapter 5: How to design the transformation journey?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674B9EE-3316-4619-8739-2C323CE04A96}"/>
              </a:ext>
            </a:extLst>
          </p:cNvPr>
          <p:cNvSpPr txBox="1"/>
          <p:nvPr/>
        </p:nvSpPr>
        <p:spPr>
          <a:xfrm>
            <a:off x="9406963" y="5659585"/>
            <a:ext cx="1959546" cy="2871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r>
              <a:rPr lang="en-US" sz="900" b="0" i="0" dirty="0">
                <a:latin typeface="+mj-lt"/>
              </a:rPr>
              <a:t>Calculate high-level business case to understand funding requirements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7A53B0E-36A2-4CEE-888E-4DB91F9D6170}"/>
              </a:ext>
            </a:extLst>
          </p:cNvPr>
          <p:cNvSpPr txBox="1"/>
          <p:nvPr/>
        </p:nvSpPr>
        <p:spPr>
          <a:xfrm>
            <a:off x="7165827" y="5659585"/>
            <a:ext cx="2176066" cy="2871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r>
              <a:rPr lang="en-US" sz="900" b="0" i="0" dirty="0">
                <a:latin typeface="+mj-lt"/>
              </a:rPr>
              <a:t>Key barriers related to financing circular models and ways to overcome them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A2539C6-C694-43C0-B66F-E420B781AC80}"/>
              </a:ext>
            </a:extLst>
          </p:cNvPr>
          <p:cNvSpPr txBox="1"/>
          <p:nvPr/>
        </p:nvSpPr>
        <p:spPr>
          <a:xfrm>
            <a:off x="7165828" y="6016171"/>
            <a:ext cx="4002915" cy="223612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algn="l"/>
            <a:r>
              <a:rPr lang="en-US" sz="800" b="0" i="1" dirty="0">
                <a:latin typeface="+mj-lt"/>
              </a:rPr>
              <a:t>Illustrative playbook pages – </a:t>
            </a:r>
            <a:r>
              <a:rPr lang="en-US" sz="800" i="1" dirty="0">
                <a:latin typeface="+mj-lt"/>
              </a:rPr>
              <a:t>please refer to the entire chapter for support.</a:t>
            </a:r>
            <a:endParaRPr lang="en-US" sz="800" b="0" i="1" dirty="0">
              <a:latin typeface="+mj-lt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2A09778-7FE2-44FD-BDAA-2F8F213991C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65827" y="4737517"/>
            <a:ext cx="1080000" cy="6075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9433E9D-BF83-4BFD-A924-1874D2B89A5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637190" y="4881109"/>
            <a:ext cx="1080000" cy="6075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0951F68-7450-47EC-87B4-0C355AE6E2A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108553" y="5024702"/>
            <a:ext cx="1080000" cy="6075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B9E5CB9-6955-4F62-AC13-12A3CB759BA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304865" y="4649168"/>
            <a:ext cx="2163743" cy="98303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21613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08F21269-F481-4AEB-97F6-D9BB51C3D300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4137754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think-cell Slide" r:id="rId6" imgW="663" imgH="664" progId="TCLayout.ActiveDocument.1">
                  <p:embed/>
                </p:oleObj>
              </mc:Choice>
              <mc:Fallback>
                <p:oleObj name="think-cell Slide" r:id="rId6" imgW="663" imgH="664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08F21269-F481-4AEB-97F6-D9BB51C3D3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16CE2544-1590-42EB-B419-BBD68A9D25A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endParaRPr lang="en-US" sz="2800" b="1" dirty="0">
              <a:solidFill>
                <a:schemeClr val="tx1"/>
              </a:solidFill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231BC05-5A62-46F0-9155-4AE754ED02E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6644" y="1446496"/>
            <a:ext cx="8289485" cy="466439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448DDAC8-2981-4752-98D9-D03F6C56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Funding requirement analysis – example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1F6075E-0997-464F-8AEE-E0F32CB1BED9}"/>
              </a:ext>
            </a:extLst>
          </p:cNvPr>
          <p:cNvSpPr/>
          <p:nvPr/>
        </p:nvSpPr>
        <p:spPr>
          <a:xfrm>
            <a:off x="323850" y="1341119"/>
            <a:ext cx="353483" cy="4881881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Example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88C0354-A3F7-4D0F-8748-F25342993C58}"/>
              </a:ext>
            </a:extLst>
          </p:cNvPr>
          <p:cNvSpPr/>
          <p:nvPr/>
        </p:nvSpPr>
        <p:spPr>
          <a:xfrm>
            <a:off x="742386" y="1341120"/>
            <a:ext cx="11017814" cy="4867307"/>
          </a:xfrm>
          <a:prstGeom prst="rect">
            <a:avLst/>
          </a:prstGeom>
          <a:noFill/>
          <a:ln>
            <a:solidFill>
              <a:srgbClr val="2A4366"/>
            </a:solidFill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4DF3C55-53D8-49E3-9408-6A38CC978EC0}"/>
              </a:ext>
            </a:extLst>
          </p:cNvPr>
          <p:cNvSpPr/>
          <p:nvPr/>
        </p:nvSpPr>
        <p:spPr>
          <a:xfrm>
            <a:off x="7323898" y="2412582"/>
            <a:ext cx="1537400" cy="118349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05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Finalize business case calculations to understand funding need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05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Apply for funding from Business Finland</a:t>
            </a:r>
          </a:p>
        </p:txBody>
      </p:sp>
      <p:sp>
        <p:nvSpPr>
          <p:cNvPr id="60" name="Multiplication Sign 59">
            <a:extLst>
              <a:ext uri="{FF2B5EF4-FFF2-40B4-BE49-F238E27FC236}">
                <a16:creationId xmlns:a16="http://schemas.microsoft.com/office/drawing/2014/main" id="{17456735-9590-4BE2-B1DD-6904341EE304}"/>
              </a:ext>
            </a:extLst>
          </p:cNvPr>
          <p:cNvSpPr/>
          <p:nvPr/>
        </p:nvSpPr>
        <p:spPr>
          <a:xfrm>
            <a:off x="2901560" y="4205297"/>
            <a:ext cx="179821" cy="179622"/>
          </a:xfrm>
          <a:prstGeom prst="mathMultiply">
            <a:avLst/>
          </a:prstGeom>
          <a:solidFill>
            <a:schemeClr val="tx1"/>
          </a:solidFill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9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Multiplication Sign 60">
            <a:extLst>
              <a:ext uri="{FF2B5EF4-FFF2-40B4-BE49-F238E27FC236}">
                <a16:creationId xmlns:a16="http://schemas.microsoft.com/office/drawing/2014/main" id="{41BC3C35-E6EA-4877-A178-2F761E9B9855}"/>
              </a:ext>
            </a:extLst>
          </p:cNvPr>
          <p:cNvSpPr/>
          <p:nvPr/>
        </p:nvSpPr>
        <p:spPr>
          <a:xfrm>
            <a:off x="4549906" y="4028850"/>
            <a:ext cx="179821" cy="179622"/>
          </a:xfrm>
          <a:prstGeom prst="mathMultiply">
            <a:avLst/>
          </a:prstGeom>
          <a:solidFill>
            <a:schemeClr val="tx1"/>
          </a:solidFill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9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0018458-3562-43C2-AEE2-A88831A447B0}"/>
              </a:ext>
            </a:extLst>
          </p:cNvPr>
          <p:cNvSpPr txBox="1"/>
          <p:nvPr/>
        </p:nvSpPr>
        <p:spPr>
          <a:xfrm>
            <a:off x="6433016" y="3809591"/>
            <a:ext cx="412919" cy="192114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algn="ctr"/>
            <a:r>
              <a:rPr lang="en-US" sz="1200" b="1" dirty="0">
                <a:latin typeface="+mj-lt"/>
              </a:rPr>
              <a:t>50</a:t>
            </a:r>
          </a:p>
        </p:txBody>
      </p:sp>
      <p:sp>
        <p:nvSpPr>
          <p:cNvPr id="63" name="Multiplication Sign 62">
            <a:extLst>
              <a:ext uri="{FF2B5EF4-FFF2-40B4-BE49-F238E27FC236}">
                <a16:creationId xmlns:a16="http://schemas.microsoft.com/office/drawing/2014/main" id="{4A59A6CE-63FD-4752-952A-BB9A3AE2D279}"/>
              </a:ext>
            </a:extLst>
          </p:cNvPr>
          <p:cNvSpPr/>
          <p:nvPr/>
        </p:nvSpPr>
        <p:spPr>
          <a:xfrm>
            <a:off x="2708420" y="2256220"/>
            <a:ext cx="179821" cy="179622"/>
          </a:xfrm>
          <a:prstGeom prst="mathMultiply">
            <a:avLst/>
          </a:prstGeom>
          <a:solidFill>
            <a:schemeClr val="tx1"/>
          </a:solidFill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9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1F1C6A54-1E0D-4271-B9B9-7481CFBA2ACB}"/>
              </a:ext>
            </a:extLst>
          </p:cNvPr>
          <p:cNvSpPr/>
          <p:nvPr/>
        </p:nvSpPr>
        <p:spPr>
          <a:xfrm>
            <a:off x="1199935" y="5479140"/>
            <a:ext cx="1308686" cy="17054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1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Business Finland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A1144137-9906-4194-8DED-A1F61CFB549F}"/>
              </a:ext>
            </a:extLst>
          </p:cNvPr>
          <p:cNvSpPr/>
          <p:nvPr/>
        </p:nvSpPr>
        <p:spPr>
          <a:xfrm>
            <a:off x="1199935" y="4858770"/>
            <a:ext cx="3060678" cy="19159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1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Research grant</a:t>
            </a:r>
          </a:p>
        </p:txBody>
      </p:sp>
    </p:spTree>
    <p:extLst>
      <p:ext uri="{BB962C8B-B14F-4D97-AF65-F5344CB8AC3E}">
        <p14:creationId xmlns:p14="http://schemas.microsoft.com/office/powerpoint/2010/main" val="3398842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212DCAF7-5468-43A6-B996-547D9607015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think-cell Slide" r:id="rId5" imgW="395" imgH="394" progId="TCLayout.ActiveDocument.1">
                  <p:embed/>
                </p:oleObj>
              </mc:Choice>
              <mc:Fallback>
                <p:oleObj name="think-cell Slide" r:id="rId5" imgW="395" imgH="394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212DCAF7-5468-43A6-B996-547D960701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08992-516D-41DD-A3BB-407DE2AA1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>
                <a:latin typeface="Corbel" panose="020B0503020204020204" pitchFamily="34" charset="0"/>
                <a:sym typeface="Corbel" panose="020B0503020204020204" pitchFamily="34" charset="0"/>
              </a:rPr>
              <a:t>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1313F-A0BC-4ED6-8ADD-F16CF3F8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>
                <a:latin typeface="Corbel" panose="020B0503020204020204" pitchFamily="34" charset="0"/>
                <a:sym typeface="Corbel" panose="020B0503020204020204" pitchFamily="34" charset="0"/>
              </a:rPr>
              <a:pPr/>
              <a:t>4</a:t>
            </a:fld>
            <a:endParaRPr lang="en-GB" dirty="0">
              <a:latin typeface="Corbel" panose="020B0503020204020204" pitchFamily="34" charset="0"/>
              <a:sym typeface="Corbel" panose="020B0503020204020204" pitchFamily="34" charset="0"/>
            </a:endParaRPr>
          </a:p>
        </p:txBody>
      </p:sp>
      <p:sp>
        <p:nvSpPr>
          <p:cNvPr id="7" name="Title 4">
            <a:extLst>
              <a:ext uri="{FF2B5EF4-FFF2-40B4-BE49-F238E27FC236}">
                <a16:creationId xmlns:a16="http://schemas.microsoft.com/office/drawing/2014/main" id="{E84BE79E-6361-4E1C-8BFD-7799124D4CF3}"/>
              </a:ext>
            </a:extLst>
          </p:cNvPr>
          <p:cNvSpPr txBox="1">
            <a:spLocks/>
          </p:cNvSpPr>
          <p:nvPr/>
        </p:nvSpPr>
        <p:spPr>
          <a:xfrm>
            <a:off x="719404" y="2292441"/>
            <a:ext cx="10753195" cy="319453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sz="5850" b="1" kern="1200">
                <a:solidFill>
                  <a:srgbClr val="ADCFF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2400"/>
              </a:spcBef>
            </a:pPr>
            <a:br>
              <a:rPr lang="en-GB" sz="4800" b="0" dirty="0">
                <a:latin typeface="Corbel" panose="020B0503020204020204" pitchFamily="34" charset="0"/>
                <a:cs typeface="Arial" panose="020B0604020202020204" pitchFamily="34" charset="0"/>
                <a:sym typeface="Corbel" panose="020B0503020204020204" pitchFamily="34" charset="0"/>
              </a:rPr>
            </a:br>
            <a:br>
              <a:rPr lang="en-GB" sz="4400" b="0" dirty="0">
                <a:latin typeface="Corbel" panose="020B0503020204020204" pitchFamily="34" charset="0"/>
                <a:sym typeface="Corbel" panose="020B0503020204020204" pitchFamily="34" charset="0"/>
              </a:rPr>
            </a:br>
            <a:r>
              <a:rPr lang="en-GB" sz="4400" dirty="0">
                <a:latin typeface="Corbel" panose="020B0503020204020204" pitchFamily="34" charset="0"/>
                <a:sym typeface="Corbel" panose="020B0503020204020204" pitchFamily="34" charset="0"/>
              </a:rPr>
              <a:t>Funding Requirement analysis</a:t>
            </a:r>
            <a:br>
              <a:rPr lang="en-GB" sz="4400" dirty="0">
                <a:latin typeface="Corbel" panose="020B0503020204020204" pitchFamily="34" charset="0"/>
                <a:sym typeface="Corbel" panose="020B0503020204020204" pitchFamily="34" charset="0"/>
              </a:rPr>
            </a:br>
            <a:br>
              <a:rPr lang="en-GB" sz="3200" b="0" dirty="0">
                <a:latin typeface="Corbel" panose="020B0503020204020204" pitchFamily="34" charset="0"/>
                <a:cs typeface="Arial" panose="020B0604020202020204" pitchFamily="34" charset="0"/>
                <a:sym typeface="Corbel" panose="020B0503020204020204" pitchFamily="34" charset="0"/>
              </a:rPr>
            </a:br>
            <a:r>
              <a:rPr lang="en-GB" sz="2133" b="0" dirty="0">
                <a:latin typeface="Corbel" panose="020B0503020204020204" pitchFamily="34" charset="0"/>
                <a:cs typeface="Arial" panose="020B0604020202020204" pitchFamily="34" charset="0"/>
                <a:sym typeface="Corbel" panose="020B0503020204020204" pitchFamily="34" charset="0"/>
              </a:rPr>
              <a:t>Tool </a:t>
            </a:r>
            <a:endParaRPr lang="en-GB" sz="2133" b="0" dirty="0">
              <a:highlight>
                <a:srgbClr val="FFFF00"/>
              </a:highlight>
              <a:latin typeface="Corbel" panose="020B0503020204020204" pitchFamily="34" charset="0"/>
              <a:cs typeface="Arial" panose="020B0604020202020204" pitchFamily="34" charset="0"/>
              <a:sym typeface="Corbel" panose="020B0503020204020204" pitchFamily="34" charset="0"/>
            </a:endParaRPr>
          </a:p>
        </p:txBody>
      </p:sp>
      <p:grpSp>
        <p:nvGrpSpPr>
          <p:cNvPr id="22" name="Group 128">
            <a:extLst>
              <a:ext uri="{FF2B5EF4-FFF2-40B4-BE49-F238E27FC236}">
                <a16:creationId xmlns:a16="http://schemas.microsoft.com/office/drawing/2014/main" id="{AA396B75-7A91-4A37-A108-24913D765C7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664887" y="3190875"/>
            <a:ext cx="958478" cy="1097235"/>
            <a:chOff x="1398" y="2998"/>
            <a:chExt cx="373" cy="427"/>
          </a:xfrm>
          <a:solidFill>
            <a:srgbClr val="ADCFF1"/>
          </a:solidFill>
        </p:grpSpPr>
        <p:sp>
          <p:nvSpPr>
            <p:cNvPr id="23" name="Freeform 129">
              <a:extLst>
                <a:ext uri="{FF2B5EF4-FFF2-40B4-BE49-F238E27FC236}">
                  <a16:creationId xmlns:a16="http://schemas.microsoft.com/office/drawing/2014/main" id="{58D04843-8CD5-45D5-9CC2-2825723525F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51" y="3052"/>
              <a:ext cx="266" cy="266"/>
            </a:xfrm>
            <a:custGeom>
              <a:avLst/>
              <a:gdLst>
                <a:gd name="T0" fmla="*/ 90 w 180"/>
                <a:gd name="T1" fmla="*/ 180 h 180"/>
                <a:gd name="T2" fmla="*/ 0 w 180"/>
                <a:gd name="T3" fmla="*/ 90 h 180"/>
                <a:gd name="T4" fmla="*/ 90 w 180"/>
                <a:gd name="T5" fmla="*/ 0 h 180"/>
                <a:gd name="T6" fmla="*/ 180 w 180"/>
                <a:gd name="T7" fmla="*/ 90 h 180"/>
                <a:gd name="T8" fmla="*/ 90 w 180"/>
                <a:gd name="T9" fmla="*/ 180 h 180"/>
                <a:gd name="T10" fmla="*/ 90 w 180"/>
                <a:gd name="T11" fmla="*/ 12 h 180"/>
                <a:gd name="T12" fmla="*/ 12 w 180"/>
                <a:gd name="T13" fmla="*/ 90 h 180"/>
                <a:gd name="T14" fmla="*/ 90 w 180"/>
                <a:gd name="T15" fmla="*/ 168 h 180"/>
                <a:gd name="T16" fmla="*/ 168 w 180"/>
                <a:gd name="T17" fmla="*/ 90 h 180"/>
                <a:gd name="T18" fmla="*/ 90 w 180"/>
                <a:gd name="T19" fmla="*/ 12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0" h="180">
                  <a:moveTo>
                    <a:pt x="90" y="180"/>
                  </a:moveTo>
                  <a:cubicBezTo>
                    <a:pt x="40" y="180"/>
                    <a:pt x="0" y="139"/>
                    <a:pt x="0" y="90"/>
                  </a:cubicBezTo>
                  <a:cubicBezTo>
                    <a:pt x="0" y="40"/>
                    <a:pt x="40" y="0"/>
                    <a:pt x="90" y="0"/>
                  </a:cubicBezTo>
                  <a:cubicBezTo>
                    <a:pt x="139" y="0"/>
                    <a:pt x="180" y="40"/>
                    <a:pt x="180" y="90"/>
                  </a:cubicBezTo>
                  <a:cubicBezTo>
                    <a:pt x="180" y="139"/>
                    <a:pt x="139" y="180"/>
                    <a:pt x="90" y="180"/>
                  </a:cubicBezTo>
                  <a:close/>
                  <a:moveTo>
                    <a:pt x="90" y="12"/>
                  </a:moveTo>
                  <a:cubicBezTo>
                    <a:pt x="47" y="12"/>
                    <a:pt x="12" y="47"/>
                    <a:pt x="12" y="90"/>
                  </a:cubicBezTo>
                  <a:cubicBezTo>
                    <a:pt x="12" y="133"/>
                    <a:pt x="47" y="168"/>
                    <a:pt x="90" y="168"/>
                  </a:cubicBezTo>
                  <a:cubicBezTo>
                    <a:pt x="133" y="168"/>
                    <a:pt x="168" y="133"/>
                    <a:pt x="168" y="90"/>
                  </a:cubicBezTo>
                  <a:cubicBezTo>
                    <a:pt x="168" y="47"/>
                    <a:pt x="133" y="12"/>
                    <a:pt x="9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4" name="Freeform 130">
              <a:extLst>
                <a:ext uri="{FF2B5EF4-FFF2-40B4-BE49-F238E27FC236}">
                  <a16:creationId xmlns:a16="http://schemas.microsoft.com/office/drawing/2014/main" id="{E4C62287-0811-42E8-9D07-2F42A79647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2" y="3300"/>
              <a:ext cx="124" cy="54"/>
            </a:xfrm>
            <a:custGeom>
              <a:avLst/>
              <a:gdLst>
                <a:gd name="T0" fmla="*/ 78 w 84"/>
                <a:gd name="T1" fmla="*/ 36 h 36"/>
                <a:gd name="T2" fmla="*/ 6 w 84"/>
                <a:gd name="T3" fmla="*/ 36 h 36"/>
                <a:gd name="T4" fmla="*/ 0 w 84"/>
                <a:gd name="T5" fmla="*/ 30 h 36"/>
                <a:gd name="T6" fmla="*/ 0 w 84"/>
                <a:gd name="T7" fmla="*/ 0 h 36"/>
                <a:gd name="T8" fmla="*/ 12 w 84"/>
                <a:gd name="T9" fmla="*/ 0 h 36"/>
                <a:gd name="T10" fmla="*/ 12 w 84"/>
                <a:gd name="T11" fmla="*/ 24 h 36"/>
                <a:gd name="T12" fmla="*/ 72 w 84"/>
                <a:gd name="T13" fmla="*/ 24 h 36"/>
                <a:gd name="T14" fmla="*/ 72 w 84"/>
                <a:gd name="T15" fmla="*/ 0 h 36"/>
                <a:gd name="T16" fmla="*/ 84 w 84"/>
                <a:gd name="T17" fmla="*/ 0 h 36"/>
                <a:gd name="T18" fmla="*/ 84 w 84"/>
                <a:gd name="T19" fmla="*/ 30 h 36"/>
                <a:gd name="T20" fmla="*/ 78 w 84"/>
                <a:gd name="T21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" h="36">
                  <a:moveTo>
                    <a:pt x="78" y="36"/>
                  </a:moveTo>
                  <a:cubicBezTo>
                    <a:pt x="6" y="36"/>
                    <a:pt x="6" y="36"/>
                    <a:pt x="6" y="36"/>
                  </a:cubicBezTo>
                  <a:cubicBezTo>
                    <a:pt x="2" y="36"/>
                    <a:pt x="0" y="33"/>
                    <a:pt x="0" y="3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84" y="30"/>
                    <a:pt x="84" y="30"/>
                    <a:pt x="84" y="30"/>
                  </a:cubicBezTo>
                  <a:cubicBezTo>
                    <a:pt x="84" y="33"/>
                    <a:pt x="81" y="36"/>
                    <a:pt x="78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5" name="Freeform 131">
              <a:extLst>
                <a:ext uri="{FF2B5EF4-FFF2-40B4-BE49-F238E27FC236}">
                  <a16:creationId xmlns:a16="http://schemas.microsoft.com/office/drawing/2014/main" id="{B47D8715-D8A3-4270-BCC1-9402658535B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40" y="3336"/>
              <a:ext cx="88" cy="53"/>
            </a:xfrm>
            <a:custGeom>
              <a:avLst/>
              <a:gdLst>
                <a:gd name="T0" fmla="*/ 54 w 60"/>
                <a:gd name="T1" fmla="*/ 36 h 36"/>
                <a:gd name="T2" fmla="*/ 6 w 60"/>
                <a:gd name="T3" fmla="*/ 36 h 36"/>
                <a:gd name="T4" fmla="*/ 0 w 60"/>
                <a:gd name="T5" fmla="*/ 30 h 36"/>
                <a:gd name="T6" fmla="*/ 0 w 60"/>
                <a:gd name="T7" fmla="*/ 6 h 36"/>
                <a:gd name="T8" fmla="*/ 6 w 60"/>
                <a:gd name="T9" fmla="*/ 0 h 36"/>
                <a:gd name="T10" fmla="*/ 54 w 60"/>
                <a:gd name="T11" fmla="*/ 0 h 36"/>
                <a:gd name="T12" fmla="*/ 60 w 60"/>
                <a:gd name="T13" fmla="*/ 6 h 36"/>
                <a:gd name="T14" fmla="*/ 60 w 60"/>
                <a:gd name="T15" fmla="*/ 30 h 36"/>
                <a:gd name="T16" fmla="*/ 54 w 60"/>
                <a:gd name="T17" fmla="*/ 36 h 36"/>
                <a:gd name="T18" fmla="*/ 12 w 60"/>
                <a:gd name="T19" fmla="*/ 24 h 36"/>
                <a:gd name="T20" fmla="*/ 48 w 60"/>
                <a:gd name="T21" fmla="*/ 24 h 36"/>
                <a:gd name="T22" fmla="*/ 48 w 60"/>
                <a:gd name="T23" fmla="*/ 12 h 36"/>
                <a:gd name="T24" fmla="*/ 12 w 60"/>
                <a:gd name="T25" fmla="*/ 12 h 36"/>
                <a:gd name="T26" fmla="*/ 12 w 60"/>
                <a:gd name="T27" fmla="*/ 24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" h="36">
                  <a:moveTo>
                    <a:pt x="54" y="36"/>
                  </a:moveTo>
                  <a:cubicBezTo>
                    <a:pt x="6" y="36"/>
                    <a:pt x="6" y="36"/>
                    <a:pt x="6" y="36"/>
                  </a:cubicBezTo>
                  <a:cubicBezTo>
                    <a:pt x="2" y="36"/>
                    <a:pt x="0" y="33"/>
                    <a:pt x="0" y="3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7" y="0"/>
                    <a:pt x="60" y="3"/>
                    <a:pt x="60" y="6"/>
                  </a:cubicBezTo>
                  <a:cubicBezTo>
                    <a:pt x="60" y="30"/>
                    <a:pt x="60" y="30"/>
                    <a:pt x="60" y="30"/>
                  </a:cubicBezTo>
                  <a:cubicBezTo>
                    <a:pt x="60" y="33"/>
                    <a:pt x="57" y="36"/>
                    <a:pt x="54" y="36"/>
                  </a:cubicBezTo>
                  <a:close/>
                  <a:moveTo>
                    <a:pt x="12" y="24"/>
                  </a:moveTo>
                  <a:cubicBezTo>
                    <a:pt x="48" y="24"/>
                    <a:pt x="48" y="24"/>
                    <a:pt x="48" y="24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6" name="Freeform 132">
              <a:extLst>
                <a:ext uri="{FF2B5EF4-FFF2-40B4-BE49-F238E27FC236}">
                  <a16:creationId xmlns:a16="http://schemas.microsoft.com/office/drawing/2014/main" id="{46D25D26-A2B0-4370-B904-2A80405F9A4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" y="3371"/>
              <a:ext cx="18" cy="54"/>
            </a:xfrm>
            <a:custGeom>
              <a:avLst/>
              <a:gdLst>
                <a:gd name="T0" fmla="*/ 6 w 12"/>
                <a:gd name="T1" fmla="*/ 36 h 36"/>
                <a:gd name="T2" fmla="*/ 0 w 12"/>
                <a:gd name="T3" fmla="*/ 30 h 36"/>
                <a:gd name="T4" fmla="*/ 0 w 12"/>
                <a:gd name="T5" fmla="*/ 6 h 36"/>
                <a:gd name="T6" fmla="*/ 6 w 12"/>
                <a:gd name="T7" fmla="*/ 0 h 36"/>
                <a:gd name="T8" fmla="*/ 12 w 12"/>
                <a:gd name="T9" fmla="*/ 6 h 36"/>
                <a:gd name="T10" fmla="*/ 12 w 12"/>
                <a:gd name="T11" fmla="*/ 30 h 36"/>
                <a:gd name="T12" fmla="*/ 6 w 12"/>
                <a:gd name="T13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36">
                  <a:moveTo>
                    <a:pt x="6" y="36"/>
                  </a:moveTo>
                  <a:cubicBezTo>
                    <a:pt x="2" y="36"/>
                    <a:pt x="0" y="33"/>
                    <a:pt x="0" y="3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30"/>
                    <a:pt x="12" y="30"/>
                    <a:pt x="12" y="30"/>
                  </a:cubicBezTo>
                  <a:cubicBezTo>
                    <a:pt x="12" y="33"/>
                    <a:pt x="9" y="36"/>
                    <a:pt x="6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7" name="Freeform 133">
              <a:extLst>
                <a:ext uri="{FF2B5EF4-FFF2-40B4-BE49-F238E27FC236}">
                  <a16:creationId xmlns:a16="http://schemas.microsoft.com/office/drawing/2014/main" id="{6019CE0E-8EF3-409F-ADE7-3A77678CB1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" y="2998"/>
              <a:ext cx="18" cy="36"/>
            </a:xfrm>
            <a:custGeom>
              <a:avLst/>
              <a:gdLst>
                <a:gd name="T0" fmla="*/ 6 w 12"/>
                <a:gd name="T1" fmla="*/ 24 h 24"/>
                <a:gd name="T2" fmla="*/ 0 w 12"/>
                <a:gd name="T3" fmla="*/ 18 h 24"/>
                <a:gd name="T4" fmla="*/ 0 w 12"/>
                <a:gd name="T5" fmla="*/ 6 h 24"/>
                <a:gd name="T6" fmla="*/ 6 w 12"/>
                <a:gd name="T7" fmla="*/ 0 h 24"/>
                <a:gd name="T8" fmla="*/ 12 w 12"/>
                <a:gd name="T9" fmla="*/ 6 h 24"/>
                <a:gd name="T10" fmla="*/ 12 w 12"/>
                <a:gd name="T11" fmla="*/ 18 h 24"/>
                <a:gd name="T12" fmla="*/ 6 w 12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24">
                  <a:moveTo>
                    <a:pt x="6" y="24"/>
                  </a:moveTo>
                  <a:cubicBezTo>
                    <a:pt x="2" y="24"/>
                    <a:pt x="0" y="21"/>
                    <a:pt x="0" y="1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21"/>
                    <a:pt x="9" y="24"/>
                    <a:pt x="6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8" name="Freeform 134">
              <a:extLst>
                <a:ext uri="{FF2B5EF4-FFF2-40B4-BE49-F238E27FC236}">
                  <a16:creationId xmlns:a16="http://schemas.microsoft.com/office/drawing/2014/main" id="{FDF8EDCF-9166-4874-A149-B55E2A9032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6" y="3049"/>
              <a:ext cx="33" cy="31"/>
            </a:xfrm>
            <a:custGeom>
              <a:avLst/>
              <a:gdLst>
                <a:gd name="T0" fmla="*/ 7 w 22"/>
                <a:gd name="T1" fmla="*/ 21 h 21"/>
                <a:gd name="T2" fmla="*/ 3 w 22"/>
                <a:gd name="T3" fmla="*/ 20 h 21"/>
                <a:gd name="T4" fmla="*/ 3 w 22"/>
                <a:gd name="T5" fmla="*/ 11 h 21"/>
                <a:gd name="T6" fmla="*/ 11 w 22"/>
                <a:gd name="T7" fmla="*/ 3 h 21"/>
                <a:gd name="T8" fmla="*/ 20 w 22"/>
                <a:gd name="T9" fmla="*/ 3 h 21"/>
                <a:gd name="T10" fmla="*/ 20 w 22"/>
                <a:gd name="T11" fmla="*/ 11 h 21"/>
                <a:gd name="T12" fmla="*/ 11 w 22"/>
                <a:gd name="T13" fmla="*/ 20 h 21"/>
                <a:gd name="T14" fmla="*/ 7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7" y="21"/>
                  </a:moveTo>
                  <a:cubicBezTo>
                    <a:pt x="5" y="21"/>
                    <a:pt x="4" y="21"/>
                    <a:pt x="3" y="20"/>
                  </a:cubicBezTo>
                  <a:cubicBezTo>
                    <a:pt x="0" y="17"/>
                    <a:pt x="0" y="14"/>
                    <a:pt x="3" y="11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4" y="0"/>
                    <a:pt x="17" y="0"/>
                    <a:pt x="20" y="3"/>
                  </a:cubicBezTo>
                  <a:cubicBezTo>
                    <a:pt x="22" y="5"/>
                    <a:pt x="22" y="9"/>
                    <a:pt x="20" y="11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0" y="21"/>
                    <a:pt x="9" y="21"/>
                    <a:pt x="7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9" name="Freeform 135">
              <a:extLst>
                <a:ext uri="{FF2B5EF4-FFF2-40B4-BE49-F238E27FC236}">
                  <a16:creationId xmlns:a16="http://schemas.microsoft.com/office/drawing/2014/main" id="{9EBBE11F-7509-4531-8167-8D3879FFB4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5" y="3176"/>
              <a:ext cx="36" cy="18"/>
            </a:xfrm>
            <a:custGeom>
              <a:avLst/>
              <a:gdLst>
                <a:gd name="T0" fmla="*/ 18 w 24"/>
                <a:gd name="T1" fmla="*/ 12 h 12"/>
                <a:gd name="T2" fmla="*/ 6 w 24"/>
                <a:gd name="T3" fmla="*/ 12 h 12"/>
                <a:gd name="T4" fmla="*/ 0 w 24"/>
                <a:gd name="T5" fmla="*/ 6 h 12"/>
                <a:gd name="T6" fmla="*/ 6 w 24"/>
                <a:gd name="T7" fmla="*/ 0 h 12"/>
                <a:gd name="T8" fmla="*/ 18 w 24"/>
                <a:gd name="T9" fmla="*/ 0 h 12"/>
                <a:gd name="T10" fmla="*/ 24 w 24"/>
                <a:gd name="T11" fmla="*/ 6 h 12"/>
                <a:gd name="T12" fmla="*/ 18 w 2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12">
                  <a:moveTo>
                    <a:pt x="1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21" y="0"/>
                    <a:pt x="24" y="3"/>
                    <a:pt x="24" y="6"/>
                  </a:cubicBezTo>
                  <a:cubicBezTo>
                    <a:pt x="24" y="9"/>
                    <a:pt x="21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0" name="Freeform 136">
              <a:extLst>
                <a:ext uri="{FF2B5EF4-FFF2-40B4-BE49-F238E27FC236}">
                  <a16:creationId xmlns:a16="http://schemas.microsoft.com/office/drawing/2014/main" id="{87009B8B-3753-49ED-B027-36398D1031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6" y="3288"/>
              <a:ext cx="33" cy="31"/>
            </a:xfrm>
            <a:custGeom>
              <a:avLst/>
              <a:gdLst>
                <a:gd name="T0" fmla="*/ 15 w 22"/>
                <a:gd name="T1" fmla="*/ 21 h 21"/>
                <a:gd name="T2" fmla="*/ 11 w 22"/>
                <a:gd name="T3" fmla="*/ 19 h 21"/>
                <a:gd name="T4" fmla="*/ 3 w 22"/>
                <a:gd name="T5" fmla="*/ 10 h 21"/>
                <a:gd name="T6" fmla="*/ 3 w 22"/>
                <a:gd name="T7" fmla="*/ 2 h 21"/>
                <a:gd name="T8" fmla="*/ 11 w 22"/>
                <a:gd name="T9" fmla="*/ 2 h 21"/>
                <a:gd name="T10" fmla="*/ 20 w 22"/>
                <a:gd name="T11" fmla="*/ 10 h 21"/>
                <a:gd name="T12" fmla="*/ 20 w 22"/>
                <a:gd name="T13" fmla="*/ 19 h 21"/>
                <a:gd name="T14" fmla="*/ 15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15" y="21"/>
                  </a:moveTo>
                  <a:cubicBezTo>
                    <a:pt x="14" y="21"/>
                    <a:pt x="12" y="20"/>
                    <a:pt x="11" y="19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0" y="8"/>
                    <a:pt x="0" y="4"/>
                    <a:pt x="3" y="2"/>
                  </a:cubicBezTo>
                  <a:cubicBezTo>
                    <a:pt x="5" y="0"/>
                    <a:pt x="9" y="0"/>
                    <a:pt x="11" y="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2" y="13"/>
                    <a:pt x="22" y="17"/>
                    <a:pt x="20" y="19"/>
                  </a:cubicBezTo>
                  <a:cubicBezTo>
                    <a:pt x="19" y="20"/>
                    <a:pt x="17" y="21"/>
                    <a:pt x="15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1" name="Freeform 137">
              <a:extLst>
                <a:ext uri="{FF2B5EF4-FFF2-40B4-BE49-F238E27FC236}">
                  <a16:creationId xmlns:a16="http://schemas.microsoft.com/office/drawing/2014/main" id="{C36718B8-F88D-49EB-93A7-AF2852372E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8" y="3049"/>
              <a:ext cx="32" cy="31"/>
            </a:xfrm>
            <a:custGeom>
              <a:avLst/>
              <a:gdLst>
                <a:gd name="T0" fmla="*/ 15 w 22"/>
                <a:gd name="T1" fmla="*/ 21 h 21"/>
                <a:gd name="T2" fmla="*/ 11 w 22"/>
                <a:gd name="T3" fmla="*/ 20 h 21"/>
                <a:gd name="T4" fmla="*/ 3 w 22"/>
                <a:gd name="T5" fmla="*/ 11 h 21"/>
                <a:gd name="T6" fmla="*/ 3 w 22"/>
                <a:gd name="T7" fmla="*/ 3 h 21"/>
                <a:gd name="T8" fmla="*/ 11 w 22"/>
                <a:gd name="T9" fmla="*/ 3 h 21"/>
                <a:gd name="T10" fmla="*/ 20 w 22"/>
                <a:gd name="T11" fmla="*/ 11 h 21"/>
                <a:gd name="T12" fmla="*/ 20 w 22"/>
                <a:gd name="T13" fmla="*/ 20 h 21"/>
                <a:gd name="T14" fmla="*/ 15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15" y="21"/>
                  </a:moveTo>
                  <a:cubicBezTo>
                    <a:pt x="14" y="21"/>
                    <a:pt x="12" y="21"/>
                    <a:pt x="11" y="20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0" y="9"/>
                    <a:pt x="0" y="5"/>
                    <a:pt x="3" y="3"/>
                  </a:cubicBezTo>
                  <a:cubicBezTo>
                    <a:pt x="5" y="0"/>
                    <a:pt x="9" y="0"/>
                    <a:pt x="11" y="3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22" y="14"/>
                    <a:pt x="22" y="17"/>
                    <a:pt x="20" y="20"/>
                  </a:cubicBezTo>
                  <a:cubicBezTo>
                    <a:pt x="18" y="21"/>
                    <a:pt x="17" y="21"/>
                    <a:pt x="15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2" name="Freeform 138">
              <a:extLst>
                <a:ext uri="{FF2B5EF4-FFF2-40B4-BE49-F238E27FC236}">
                  <a16:creationId xmlns:a16="http://schemas.microsoft.com/office/drawing/2014/main" id="{A343C695-A6C1-4583-B9D9-F5F318E1F3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8" y="3176"/>
              <a:ext cx="35" cy="18"/>
            </a:xfrm>
            <a:custGeom>
              <a:avLst/>
              <a:gdLst>
                <a:gd name="T0" fmla="*/ 18 w 24"/>
                <a:gd name="T1" fmla="*/ 12 h 12"/>
                <a:gd name="T2" fmla="*/ 6 w 24"/>
                <a:gd name="T3" fmla="*/ 12 h 12"/>
                <a:gd name="T4" fmla="*/ 0 w 24"/>
                <a:gd name="T5" fmla="*/ 6 h 12"/>
                <a:gd name="T6" fmla="*/ 6 w 24"/>
                <a:gd name="T7" fmla="*/ 0 h 12"/>
                <a:gd name="T8" fmla="*/ 18 w 24"/>
                <a:gd name="T9" fmla="*/ 0 h 12"/>
                <a:gd name="T10" fmla="*/ 24 w 24"/>
                <a:gd name="T11" fmla="*/ 6 h 12"/>
                <a:gd name="T12" fmla="*/ 18 w 2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12">
                  <a:moveTo>
                    <a:pt x="1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21" y="0"/>
                    <a:pt x="24" y="3"/>
                    <a:pt x="24" y="6"/>
                  </a:cubicBezTo>
                  <a:cubicBezTo>
                    <a:pt x="24" y="9"/>
                    <a:pt x="21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3" name="Freeform 139">
              <a:extLst>
                <a:ext uri="{FF2B5EF4-FFF2-40B4-BE49-F238E27FC236}">
                  <a16:creationId xmlns:a16="http://schemas.microsoft.com/office/drawing/2014/main" id="{D847A2A0-7A30-4E16-B775-AB5AD84041B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8" y="3288"/>
              <a:ext cx="32" cy="31"/>
            </a:xfrm>
            <a:custGeom>
              <a:avLst/>
              <a:gdLst>
                <a:gd name="T0" fmla="*/ 7 w 22"/>
                <a:gd name="T1" fmla="*/ 21 h 21"/>
                <a:gd name="T2" fmla="*/ 3 w 22"/>
                <a:gd name="T3" fmla="*/ 19 h 21"/>
                <a:gd name="T4" fmla="*/ 3 w 22"/>
                <a:gd name="T5" fmla="*/ 10 h 21"/>
                <a:gd name="T6" fmla="*/ 11 w 22"/>
                <a:gd name="T7" fmla="*/ 2 h 21"/>
                <a:gd name="T8" fmla="*/ 20 w 22"/>
                <a:gd name="T9" fmla="*/ 2 h 21"/>
                <a:gd name="T10" fmla="*/ 20 w 22"/>
                <a:gd name="T11" fmla="*/ 10 h 21"/>
                <a:gd name="T12" fmla="*/ 11 w 22"/>
                <a:gd name="T13" fmla="*/ 19 h 21"/>
                <a:gd name="T14" fmla="*/ 7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7" y="21"/>
                  </a:moveTo>
                  <a:cubicBezTo>
                    <a:pt x="5" y="21"/>
                    <a:pt x="4" y="20"/>
                    <a:pt x="3" y="19"/>
                  </a:cubicBezTo>
                  <a:cubicBezTo>
                    <a:pt x="0" y="17"/>
                    <a:pt x="0" y="13"/>
                    <a:pt x="3" y="10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3" y="0"/>
                    <a:pt x="17" y="0"/>
                    <a:pt x="20" y="2"/>
                  </a:cubicBezTo>
                  <a:cubicBezTo>
                    <a:pt x="22" y="4"/>
                    <a:pt x="22" y="8"/>
                    <a:pt x="20" y="10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0" y="20"/>
                    <a:pt x="8" y="21"/>
                    <a:pt x="7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4" name="Freeform 140">
              <a:extLst>
                <a:ext uri="{FF2B5EF4-FFF2-40B4-BE49-F238E27FC236}">
                  <a16:creationId xmlns:a16="http://schemas.microsoft.com/office/drawing/2014/main" id="{16ED6BBD-B4A0-4C9C-8B7D-538A68851FB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04" y="3176"/>
              <a:ext cx="160" cy="133"/>
            </a:xfrm>
            <a:custGeom>
              <a:avLst/>
              <a:gdLst>
                <a:gd name="T0" fmla="*/ 60 w 108"/>
                <a:gd name="T1" fmla="*/ 90 h 90"/>
                <a:gd name="T2" fmla="*/ 58 w 108"/>
                <a:gd name="T3" fmla="*/ 90 h 90"/>
                <a:gd name="T4" fmla="*/ 54 w 108"/>
                <a:gd name="T5" fmla="*/ 84 h 90"/>
                <a:gd name="T6" fmla="*/ 49 w 108"/>
                <a:gd name="T7" fmla="*/ 90 h 90"/>
                <a:gd name="T8" fmla="*/ 42 w 108"/>
                <a:gd name="T9" fmla="*/ 85 h 90"/>
                <a:gd name="T10" fmla="*/ 30 w 108"/>
                <a:gd name="T11" fmla="*/ 36 h 90"/>
                <a:gd name="T12" fmla="*/ 18 w 108"/>
                <a:gd name="T13" fmla="*/ 36 h 90"/>
                <a:gd name="T14" fmla="*/ 0 w 108"/>
                <a:gd name="T15" fmla="*/ 18 h 90"/>
                <a:gd name="T16" fmla="*/ 18 w 108"/>
                <a:gd name="T17" fmla="*/ 0 h 90"/>
                <a:gd name="T18" fmla="*/ 38 w 108"/>
                <a:gd name="T19" fmla="*/ 16 h 90"/>
                <a:gd name="T20" fmla="*/ 40 w 108"/>
                <a:gd name="T21" fmla="*/ 24 h 90"/>
                <a:gd name="T22" fmla="*/ 67 w 108"/>
                <a:gd name="T23" fmla="*/ 24 h 90"/>
                <a:gd name="T24" fmla="*/ 69 w 108"/>
                <a:gd name="T25" fmla="*/ 16 h 90"/>
                <a:gd name="T26" fmla="*/ 90 w 108"/>
                <a:gd name="T27" fmla="*/ 0 h 90"/>
                <a:gd name="T28" fmla="*/ 108 w 108"/>
                <a:gd name="T29" fmla="*/ 18 h 90"/>
                <a:gd name="T30" fmla="*/ 90 w 108"/>
                <a:gd name="T31" fmla="*/ 36 h 90"/>
                <a:gd name="T32" fmla="*/ 77 w 108"/>
                <a:gd name="T33" fmla="*/ 36 h 90"/>
                <a:gd name="T34" fmla="*/ 65 w 108"/>
                <a:gd name="T35" fmla="*/ 85 h 90"/>
                <a:gd name="T36" fmla="*/ 60 w 108"/>
                <a:gd name="T37" fmla="*/ 90 h 90"/>
                <a:gd name="T38" fmla="*/ 43 w 108"/>
                <a:gd name="T39" fmla="*/ 36 h 90"/>
                <a:gd name="T40" fmla="*/ 53 w 108"/>
                <a:gd name="T41" fmla="*/ 82 h 90"/>
                <a:gd name="T42" fmla="*/ 54 w 108"/>
                <a:gd name="T43" fmla="*/ 84 h 90"/>
                <a:gd name="T44" fmla="*/ 54 w 108"/>
                <a:gd name="T45" fmla="*/ 82 h 90"/>
                <a:gd name="T46" fmla="*/ 65 w 108"/>
                <a:gd name="T47" fmla="*/ 36 h 90"/>
                <a:gd name="T48" fmla="*/ 43 w 108"/>
                <a:gd name="T49" fmla="*/ 36 h 90"/>
                <a:gd name="T50" fmla="*/ 80 w 108"/>
                <a:gd name="T51" fmla="*/ 24 h 90"/>
                <a:gd name="T52" fmla="*/ 90 w 108"/>
                <a:gd name="T53" fmla="*/ 24 h 90"/>
                <a:gd name="T54" fmla="*/ 96 w 108"/>
                <a:gd name="T55" fmla="*/ 18 h 90"/>
                <a:gd name="T56" fmla="*/ 90 w 108"/>
                <a:gd name="T57" fmla="*/ 12 h 90"/>
                <a:gd name="T58" fmla="*/ 81 w 108"/>
                <a:gd name="T59" fmla="*/ 19 h 90"/>
                <a:gd name="T60" fmla="*/ 80 w 108"/>
                <a:gd name="T61" fmla="*/ 24 h 90"/>
                <a:gd name="T62" fmla="*/ 18 w 108"/>
                <a:gd name="T63" fmla="*/ 12 h 90"/>
                <a:gd name="T64" fmla="*/ 12 w 108"/>
                <a:gd name="T65" fmla="*/ 18 h 90"/>
                <a:gd name="T66" fmla="*/ 18 w 108"/>
                <a:gd name="T67" fmla="*/ 24 h 90"/>
                <a:gd name="T68" fmla="*/ 28 w 108"/>
                <a:gd name="T69" fmla="*/ 24 h 90"/>
                <a:gd name="T70" fmla="*/ 26 w 108"/>
                <a:gd name="T71" fmla="*/ 19 h 90"/>
                <a:gd name="T72" fmla="*/ 18 w 108"/>
                <a:gd name="T73" fmla="*/ 12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8" h="90">
                  <a:moveTo>
                    <a:pt x="60" y="90"/>
                  </a:moveTo>
                  <a:cubicBezTo>
                    <a:pt x="59" y="90"/>
                    <a:pt x="59" y="90"/>
                    <a:pt x="58" y="90"/>
                  </a:cubicBezTo>
                  <a:cubicBezTo>
                    <a:pt x="56" y="89"/>
                    <a:pt x="54" y="87"/>
                    <a:pt x="54" y="84"/>
                  </a:cubicBezTo>
                  <a:cubicBezTo>
                    <a:pt x="54" y="87"/>
                    <a:pt x="52" y="89"/>
                    <a:pt x="49" y="90"/>
                  </a:cubicBezTo>
                  <a:cubicBezTo>
                    <a:pt x="46" y="90"/>
                    <a:pt x="43" y="88"/>
                    <a:pt x="42" y="85"/>
                  </a:cubicBezTo>
                  <a:cubicBezTo>
                    <a:pt x="30" y="36"/>
                    <a:pt x="30" y="36"/>
                    <a:pt x="30" y="36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8" y="36"/>
                    <a:pt x="0" y="2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7"/>
                    <a:pt x="38" y="16"/>
                  </a:cubicBezTo>
                  <a:cubicBezTo>
                    <a:pt x="40" y="24"/>
                    <a:pt x="40" y="24"/>
                    <a:pt x="40" y="24"/>
                  </a:cubicBezTo>
                  <a:cubicBezTo>
                    <a:pt x="67" y="24"/>
                    <a:pt x="67" y="24"/>
                    <a:pt x="67" y="24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71" y="7"/>
                    <a:pt x="80" y="0"/>
                    <a:pt x="90" y="0"/>
                  </a:cubicBezTo>
                  <a:cubicBezTo>
                    <a:pt x="100" y="0"/>
                    <a:pt x="108" y="8"/>
                    <a:pt x="108" y="18"/>
                  </a:cubicBezTo>
                  <a:cubicBezTo>
                    <a:pt x="108" y="28"/>
                    <a:pt x="100" y="36"/>
                    <a:pt x="90" y="36"/>
                  </a:cubicBezTo>
                  <a:cubicBezTo>
                    <a:pt x="77" y="36"/>
                    <a:pt x="77" y="36"/>
                    <a:pt x="77" y="36"/>
                  </a:cubicBezTo>
                  <a:cubicBezTo>
                    <a:pt x="65" y="85"/>
                    <a:pt x="65" y="85"/>
                    <a:pt x="65" y="85"/>
                  </a:cubicBezTo>
                  <a:cubicBezTo>
                    <a:pt x="65" y="88"/>
                    <a:pt x="62" y="90"/>
                    <a:pt x="60" y="90"/>
                  </a:cubicBezTo>
                  <a:close/>
                  <a:moveTo>
                    <a:pt x="43" y="36"/>
                  </a:moveTo>
                  <a:cubicBezTo>
                    <a:pt x="53" y="82"/>
                    <a:pt x="53" y="82"/>
                    <a:pt x="53" y="82"/>
                  </a:cubicBezTo>
                  <a:cubicBezTo>
                    <a:pt x="54" y="83"/>
                    <a:pt x="54" y="83"/>
                    <a:pt x="54" y="84"/>
                  </a:cubicBezTo>
                  <a:cubicBezTo>
                    <a:pt x="54" y="83"/>
                    <a:pt x="54" y="83"/>
                    <a:pt x="54" y="82"/>
                  </a:cubicBezTo>
                  <a:cubicBezTo>
                    <a:pt x="65" y="36"/>
                    <a:pt x="65" y="36"/>
                    <a:pt x="65" y="36"/>
                  </a:cubicBezTo>
                  <a:lnTo>
                    <a:pt x="43" y="36"/>
                  </a:lnTo>
                  <a:close/>
                  <a:moveTo>
                    <a:pt x="80" y="24"/>
                  </a:moveTo>
                  <a:cubicBezTo>
                    <a:pt x="90" y="24"/>
                    <a:pt x="90" y="24"/>
                    <a:pt x="90" y="24"/>
                  </a:cubicBezTo>
                  <a:cubicBezTo>
                    <a:pt x="93" y="24"/>
                    <a:pt x="96" y="21"/>
                    <a:pt x="96" y="18"/>
                  </a:cubicBezTo>
                  <a:cubicBezTo>
                    <a:pt x="96" y="15"/>
                    <a:pt x="93" y="12"/>
                    <a:pt x="90" y="12"/>
                  </a:cubicBezTo>
                  <a:cubicBezTo>
                    <a:pt x="85" y="12"/>
                    <a:pt x="82" y="15"/>
                    <a:pt x="81" y="19"/>
                  </a:cubicBezTo>
                  <a:lnTo>
                    <a:pt x="80" y="24"/>
                  </a:lnTo>
                  <a:close/>
                  <a:moveTo>
                    <a:pt x="18" y="12"/>
                  </a:moveTo>
                  <a:cubicBezTo>
                    <a:pt x="14" y="12"/>
                    <a:pt x="12" y="15"/>
                    <a:pt x="12" y="18"/>
                  </a:cubicBezTo>
                  <a:cubicBezTo>
                    <a:pt x="12" y="21"/>
                    <a:pt x="14" y="24"/>
                    <a:pt x="18" y="24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26" y="15"/>
                    <a:pt x="22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5514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1A9E2721-75C9-49A4-9496-D1F5D7D2B755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14816290"/>
              </p:ext>
            </p:extLst>
          </p:nvPr>
        </p:nvGraphicFramePr>
        <p:xfrm>
          <a:off x="2119" y="2119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think-cell Slide" r:id="rId28" imgW="592" imgH="595" progId="TCLayout.ActiveDocument.1">
                  <p:embed/>
                </p:oleObj>
              </mc:Choice>
              <mc:Fallback>
                <p:oleObj name="think-cell Slide" r:id="rId28" imgW="592" imgH="595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1A9E2721-75C9-49A4-9496-D1F5D7D2B7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2119" y="2119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 hidden="1">
            <a:extLst>
              <a:ext uri="{FF2B5EF4-FFF2-40B4-BE49-F238E27FC236}">
                <a16:creationId xmlns:a16="http://schemas.microsoft.com/office/drawing/2014/main" id="{1B75D7D1-6908-45B0-AF92-570FDB98F66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" y="1"/>
            <a:ext cx="211667" cy="211667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5966CF2-A669-4C0A-8B84-89FB9E719EB3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656570" y="391029"/>
            <a:ext cx="10836932" cy="1285875"/>
          </a:xfrm>
        </p:spPr>
        <p:txBody>
          <a:bodyPr/>
          <a:lstStyle/>
          <a:p>
            <a:r>
              <a:rPr lang="en-US" dirty="0"/>
              <a:t>Template: Finance requirements</a:t>
            </a:r>
            <a:br>
              <a:rPr lang="en-US" dirty="0"/>
            </a:b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6AF2AFB-BCB6-4EE3-9D52-B285AF400896}"/>
              </a:ext>
            </a:extLst>
          </p:cNvPr>
          <p:cNvSpPr>
            <a:spLocks/>
          </p:cNvSpPr>
          <p:nvPr/>
        </p:nvSpPr>
        <p:spPr bwMode="gray">
          <a:xfrm>
            <a:off x="9415850" y="785286"/>
            <a:ext cx="2352204" cy="5598583"/>
          </a:xfrm>
          <a:prstGeom prst="rect">
            <a:avLst/>
          </a:prstGeom>
          <a:solidFill>
            <a:srgbClr val="F2F2F2"/>
          </a:solidFill>
        </p:spPr>
        <p:txBody>
          <a:bodyPr rot="0" spcFirstLastPara="0" vertOverflow="overflow" horzOverflow="overflow" vert="horz" wrap="square" lIns="48000" tIns="60960" rIns="48000" bIns="609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1219140">
              <a:defRPr/>
            </a:pPr>
            <a:r>
              <a:rPr lang="en-US" sz="12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What activities are required to finance the circular business model at your company?</a:t>
            </a:r>
          </a:p>
        </p:txBody>
      </p:sp>
      <p:sp>
        <p:nvSpPr>
          <p:cNvPr id="15" name="Rectangle: Rounded Corners 131">
            <a:extLst>
              <a:ext uri="{FF2B5EF4-FFF2-40B4-BE49-F238E27FC236}">
                <a16:creationId xmlns:a16="http://schemas.microsoft.com/office/drawing/2014/main" id="{6715899D-5302-4547-9566-0BFD2575CEDF}"/>
              </a:ext>
            </a:extLst>
          </p:cNvPr>
          <p:cNvSpPr/>
          <p:nvPr/>
        </p:nvSpPr>
        <p:spPr bwMode="gray">
          <a:xfrm>
            <a:off x="984251" y="1200151"/>
            <a:ext cx="1656000" cy="239184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40">
              <a:spcAft>
                <a:spcPts val="800"/>
              </a:spcAft>
              <a:defRPr/>
            </a:pPr>
            <a:r>
              <a:rPr lang="en-US" sz="1067" b="1" kern="0" dirty="0">
                <a:solidFill>
                  <a:srgbClr val="FFFFFF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rPr>
              <a:t>Build to last</a:t>
            </a:r>
          </a:p>
        </p:txBody>
      </p:sp>
      <p:sp>
        <p:nvSpPr>
          <p:cNvPr id="16" name="Rectangle: Rounded Corners 131">
            <a:extLst>
              <a:ext uri="{FF2B5EF4-FFF2-40B4-BE49-F238E27FC236}">
                <a16:creationId xmlns:a16="http://schemas.microsoft.com/office/drawing/2014/main" id="{8B2AF0F1-D47E-4659-BFEC-BE3481AC019D}"/>
              </a:ext>
            </a:extLst>
          </p:cNvPr>
          <p:cNvSpPr/>
          <p:nvPr/>
        </p:nvSpPr>
        <p:spPr bwMode="gray">
          <a:xfrm>
            <a:off x="984251" y="1672167"/>
            <a:ext cx="1656000" cy="239184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40">
              <a:spcAft>
                <a:spcPts val="800"/>
              </a:spcAft>
              <a:defRPr/>
            </a:pPr>
            <a:r>
              <a:rPr lang="en-US" sz="1067" b="1" kern="0" dirty="0">
                <a:solidFill>
                  <a:srgbClr val="FFFFFF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rPr>
              <a:t>Circular Supplies</a:t>
            </a:r>
          </a:p>
        </p:txBody>
      </p:sp>
      <p:sp>
        <p:nvSpPr>
          <p:cNvPr id="17" name="Rectangle: Rounded Corners 131">
            <a:extLst>
              <a:ext uri="{FF2B5EF4-FFF2-40B4-BE49-F238E27FC236}">
                <a16:creationId xmlns:a16="http://schemas.microsoft.com/office/drawing/2014/main" id="{F4D9588D-96FA-438A-9C6F-AAB2589A3B3E}"/>
              </a:ext>
            </a:extLst>
          </p:cNvPr>
          <p:cNvSpPr/>
          <p:nvPr/>
        </p:nvSpPr>
        <p:spPr bwMode="gray">
          <a:xfrm>
            <a:off x="984251" y="2139951"/>
            <a:ext cx="1656000" cy="23918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40">
              <a:spcAft>
                <a:spcPts val="800"/>
              </a:spcAft>
              <a:defRPr/>
            </a:pPr>
            <a:r>
              <a:rPr lang="en-US" sz="1067" b="1" kern="0" dirty="0">
                <a:solidFill>
                  <a:srgbClr val="FFFFFF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rPr>
              <a:t>Share</a:t>
            </a:r>
          </a:p>
        </p:txBody>
      </p:sp>
      <p:sp>
        <p:nvSpPr>
          <p:cNvPr id="18" name="Rectangle: Rounded Corners 131">
            <a:extLst>
              <a:ext uri="{FF2B5EF4-FFF2-40B4-BE49-F238E27FC236}">
                <a16:creationId xmlns:a16="http://schemas.microsoft.com/office/drawing/2014/main" id="{ADEA3BF2-CBD7-49AF-8AE6-9E73A20ACDC2}"/>
              </a:ext>
            </a:extLst>
          </p:cNvPr>
          <p:cNvSpPr/>
          <p:nvPr/>
        </p:nvSpPr>
        <p:spPr bwMode="gray">
          <a:xfrm>
            <a:off x="3776133" y="1200151"/>
            <a:ext cx="1656000" cy="239184"/>
          </a:xfrm>
          <a:prstGeom prst="rect">
            <a:avLst/>
          </a:prstGeom>
          <a:solidFill>
            <a:schemeClr val="accent6"/>
          </a:solidFill>
          <a:ln w="12700" cap="flat" cmpd="sng" algn="ctr">
            <a:solidFill>
              <a:schemeClr val="accent6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40">
              <a:spcAft>
                <a:spcPts val="800"/>
              </a:spcAft>
              <a:defRPr/>
            </a:pPr>
            <a:r>
              <a:rPr lang="en-US" sz="1067" b="1" kern="0" dirty="0">
                <a:latin typeface="+mj-lt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rPr>
              <a:t>Repair &amp; Maintain</a:t>
            </a:r>
          </a:p>
        </p:txBody>
      </p:sp>
      <p:sp>
        <p:nvSpPr>
          <p:cNvPr id="19" name="Rectangle: Rounded Corners 131">
            <a:extLst>
              <a:ext uri="{FF2B5EF4-FFF2-40B4-BE49-F238E27FC236}">
                <a16:creationId xmlns:a16="http://schemas.microsoft.com/office/drawing/2014/main" id="{550D11C5-B8F5-4FAC-A1BB-76C58FB10658}"/>
              </a:ext>
            </a:extLst>
          </p:cNvPr>
          <p:cNvSpPr/>
          <p:nvPr/>
        </p:nvSpPr>
        <p:spPr bwMode="gray">
          <a:xfrm>
            <a:off x="3776133" y="1826684"/>
            <a:ext cx="1656000" cy="239184"/>
          </a:xfrm>
          <a:prstGeom prst="rect">
            <a:avLst/>
          </a:prstGeom>
          <a:solidFill>
            <a:schemeClr val="accent6"/>
          </a:solidFill>
          <a:ln w="12700" cap="flat" cmpd="sng" algn="ctr">
            <a:solidFill>
              <a:schemeClr val="accent6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40">
              <a:spcAft>
                <a:spcPts val="800"/>
              </a:spcAft>
              <a:defRPr/>
            </a:pPr>
            <a:r>
              <a:rPr lang="en-US" sz="1067" b="1" kern="0" dirty="0">
                <a:latin typeface="+mj-lt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rPr>
              <a:t>Resell</a:t>
            </a:r>
          </a:p>
        </p:txBody>
      </p:sp>
      <p:sp>
        <p:nvSpPr>
          <p:cNvPr id="20" name="Rectangle: Rounded Corners 131">
            <a:extLst>
              <a:ext uri="{FF2B5EF4-FFF2-40B4-BE49-F238E27FC236}">
                <a16:creationId xmlns:a16="http://schemas.microsoft.com/office/drawing/2014/main" id="{DCAC7176-62FD-43AE-8528-C420D50DCF0A}"/>
              </a:ext>
            </a:extLst>
          </p:cNvPr>
          <p:cNvSpPr/>
          <p:nvPr/>
        </p:nvSpPr>
        <p:spPr bwMode="gray">
          <a:xfrm>
            <a:off x="3776133" y="2139951"/>
            <a:ext cx="1656000" cy="239184"/>
          </a:xfrm>
          <a:prstGeom prst="rect">
            <a:avLst/>
          </a:prstGeom>
          <a:solidFill>
            <a:schemeClr val="accent6"/>
          </a:solidFill>
          <a:ln w="12700" cap="flat" cmpd="sng" algn="ctr">
            <a:solidFill>
              <a:schemeClr val="accent6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40">
              <a:spcAft>
                <a:spcPts val="800"/>
              </a:spcAft>
              <a:defRPr/>
            </a:pPr>
            <a:r>
              <a:rPr lang="en-US" sz="1067" b="1" kern="0" dirty="0">
                <a:latin typeface="+mj-lt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rPr>
              <a:t>Remanufacture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50CBCD6-8B90-4EF2-9681-D3F2C718A068}"/>
              </a:ext>
            </a:extLst>
          </p:cNvPr>
          <p:cNvGrpSpPr/>
          <p:nvPr/>
        </p:nvGrpSpPr>
        <p:grpSpPr bwMode="gray">
          <a:xfrm>
            <a:off x="6898217" y="1200152"/>
            <a:ext cx="1656000" cy="552451"/>
            <a:chOff x="5173663" y="698500"/>
            <a:chExt cx="1242000" cy="414950"/>
          </a:xfrm>
        </p:grpSpPr>
        <p:sp>
          <p:nvSpPr>
            <p:cNvPr id="22" name="Rectangle: Rounded Corners 131">
              <a:extLst>
                <a:ext uri="{FF2B5EF4-FFF2-40B4-BE49-F238E27FC236}">
                  <a16:creationId xmlns:a16="http://schemas.microsoft.com/office/drawing/2014/main" id="{6E3DE635-1337-4AFF-84FC-AAA0CF7A401E}"/>
                </a:ext>
              </a:extLst>
            </p:cNvPr>
            <p:cNvSpPr/>
            <p:nvPr/>
          </p:nvSpPr>
          <p:spPr bwMode="gray">
            <a:xfrm>
              <a:off x="5173663" y="698500"/>
              <a:ext cx="1242000" cy="1800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accent5"/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219140">
                <a:spcAft>
                  <a:spcPts val="800"/>
                </a:spcAft>
                <a:defRPr/>
              </a:pPr>
              <a:r>
                <a:rPr lang="en-US" sz="1067" b="1" kern="0" dirty="0">
                  <a:latin typeface="+mj-lt"/>
                  <a:ea typeface="Verdana" panose="020B0604030504040204" pitchFamily="34" charset="0"/>
                  <a:cs typeface="Verdana" panose="020B0604030504040204" pitchFamily="34" charset="0"/>
                  <a:sym typeface="Verdana" panose="020B0604030504040204" pitchFamily="34" charset="0"/>
                </a:rPr>
                <a:t>Recycle / upcycle</a:t>
              </a:r>
            </a:p>
          </p:txBody>
        </p:sp>
        <p:sp>
          <p:nvSpPr>
            <p:cNvPr id="23" name="Rectangle: Rounded Corners 131">
              <a:extLst>
                <a:ext uri="{FF2B5EF4-FFF2-40B4-BE49-F238E27FC236}">
                  <a16:creationId xmlns:a16="http://schemas.microsoft.com/office/drawing/2014/main" id="{D79F9A7C-2023-434B-9511-430384919CD3}"/>
                </a:ext>
              </a:extLst>
            </p:cNvPr>
            <p:cNvSpPr/>
            <p:nvPr/>
          </p:nvSpPr>
          <p:spPr bwMode="gray">
            <a:xfrm>
              <a:off x="5173663" y="933450"/>
              <a:ext cx="1242000" cy="1800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accent5"/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219140">
                <a:spcAft>
                  <a:spcPts val="800"/>
                </a:spcAft>
                <a:defRPr/>
              </a:pPr>
              <a:r>
                <a:rPr lang="en-US" sz="1067" b="1" kern="0" dirty="0">
                  <a:latin typeface="+mj-lt"/>
                  <a:ea typeface="Verdana" panose="020B0604030504040204" pitchFamily="34" charset="0"/>
                  <a:cs typeface="Verdana" panose="020B0604030504040204" pitchFamily="34" charset="0"/>
                  <a:sym typeface="Verdana" panose="020B0604030504040204" pitchFamily="34" charset="0"/>
                </a:rPr>
                <a:t>Return</a:t>
              </a:r>
            </a:p>
          </p:txBody>
        </p:sp>
      </p:grpSp>
      <p:sp>
        <p:nvSpPr>
          <p:cNvPr id="24" name="Rectangle: Rounded Corners 131">
            <a:extLst>
              <a:ext uri="{FF2B5EF4-FFF2-40B4-BE49-F238E27FC236}">
                <a16:creationId xmlns:a16="http://schemas.microsoft.com/office/drawing/2014/main" id="{F9A189DF-8AAC-4BD0-B9E0-44C6E7CD7DF3}"/>
              </a:ext>
            </a:extLst>
          </p:cNvPr>
          <p:cNvSpPr/>
          <p:nvPr/>
        </p:nvSpPr>
        <p:spPr bwMode="gray">
          <a:xfrm>
            <a:off x="6898217" y="1826684"/>
            <a:ext cx="1656000" cy="239184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accent3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40">
              <a:spcAft>
                <a:spcPts val="800"/>
              </a:spcAft>
              <a:defRPr/>
            </a:pPr>
            <a:r>
              <a:rPr lang="en-US" sz="1067" b="1" kern="0" dirty="0">
                <a:latin typeface="+mj-lt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rPr>
              <a:t>Product as a Service</a:t>
            </a:r>
          </a:p>
        </p:txBody>
      </p:sp>
      <p:grpSp>
        <p:nvGrpSpPr>
          <p:cNvPr id="25" name="Gruppieren 207">
            <a:extLst>
              <a:ext uri="{FF2B5EF4-FFF2-40B4-BE49-F238E27FC236}">
                <a16:creationId xmlns:a16="http://schemas.microsoft.com/office/drawing/2014/main" id="{7DD789D9-7756-40D8-A611-F4DD29328F62}"/>
              </a:ext>
            </a:extLst>
          </p:cNvPr>
          <p:cNvGrpSpPr>
            <a:grpSpLocks noChangeAspect="1"/>
          </p:cNvGrpSpPr>
          <p:nvPr/>
        </p:nvGrpSpPr>
        <p:grpSpPr bwMode="gray">
          <a:xfrm>
            <a:off x="478368" y="1356784"/>
            <a:ext cx="423931" cy="383117"/>
            <a:chOff x="4558278" y="4090957"/>
            <a:chExt cx="1049008" cy="948016"/>
          </a:xfrm>
          <a:solidFill>
            <a:schemeClr val="accent2"/>
          </a:solidFill>
        </p:grpSpPr>
        <p:sp>
          <p:nvSpPr>
            <p:cNvPr id="26" name="Freeform 202">
              <a:extLst>
                <a:ext uri="{FF2B5EF4-FFF2-40B4-BE49-F238E27FC236}">
                  <a16:creationId xmlns:a16="http://schemas.microsoft.com/office/drawing/2014/main" id="{F9885044-8540-4B70-86FD-225B7A8ED5CB}"/>
                </a:ext>
              </a:extLst>
            </p:cNvPr>
            <p:cNvSpPr>
              <a:spLocks/>
            </p:cNvSpPr>
            <p:nvPr/>
          </p:nvSpPr>
          <p:spPr bwMode="gray">
            <a:xfrm>
              <a:off x="4694472" y="4090957"/>
              <a:ext cx="912814" cy="654750"/>
            </a:xfrm>
            <a:custGeom>
              <a:avLst/>
              <a:gdLst>
                <a:gd name="T0" fmla="*/ 448 w 523"/>
                <a:gd name="T1" fmla="*/ 375 h 375"/>
                <a:gd name="T2" fmla="*/ 440 w 523"/>
                <a:gd name="T3" fmla="*/ 371 h 375"/>
                <a:gd name="T4" fmla="*/ 374 w 523"/>
                <a:gd name="T5" fmla="*/ 277 h 375"/>
                <a:gd name="T6" fmla="*/ 374 w 523"/>
                <a:gd name="T7" fmla="*/ 267 h 375"/>
                <a:gd name="T8" fmla="*/ 382 w 523"/>
                <a:gd name="T9" fmla="*/ 262 h 375"/>
                <a:gd name="T10" fmla="*/ 400 w 523"/>
                <a:gd name="T11" fmla="*/ 262 h 375"/>
                <a:gd name="T12" fmla="*/ 223 w 523"/>
                <a:gd name="T13" fmla="*/ 93 h 375"/>
                <a:gd name="T14" fmla="*/ 64 w 523"/>
                <a:gd name="T15" fmla="*/ 191 h 375"/>
                <a:gd name="T16" fmla="*/ 47 w 523"/>
                <a:gd name="T17" fmla="*/ 183 h 375"/>
                <a:gd name="T18" fmla="*/ 223 w 523"/>
                <a:gd name="T19" fmla="*/ 75 h 375"/>
                <a:gd name="T20" fmla="*/ 419 w 523"/>
                <a:gd name="T21" fmla="*/ 271 h 375"/>
                <a:gd name="T22" fmla="*/ 410 w 523"/>
                <a:gd name="T23" fmla="*/ 281 h 375"/>
                <a:gd name="T24" fmla="*/ 400 w 523"/>
                <a:gd name="T25" fmla="*/ 281 h 375"/>
                <a:gd name="T26" fmla="*/ 448 w 523"/>
                <a:gd name="T27" fmla="*/ 349 h 375"/>
                <a:gd name="T28" fmla="*/ 495 w 523"/>
                <a:gd name="T29" fmla="*/ 281 h 375"/>
                <a:gd name="T30" fmla="*/ 485 w 523"/>
                <a:gd name="T31" fmla="*/ 281 h 375"/>
                <a:gd name="T32" fmla="*/ 476 w 523"/>
                <a:gd name="T33" fmla="*/ 271 h 375"/>
                <a:gd name="T34" fmla="*/ 223 w 523"/>
                <a:gd name="T35" fmla="*/ 18 h 375"/>
                <a:gd name="T36" fmla="*/ 15 w 523"/>
                <a:gd name="T37" fmla="*/ 127 h 375"/>
                <a:gd name="T38" fmla="*/ 0 w 523"/>
                <a:gd name="T39" fmla="*/ 116 h 375"/>
                <a:gd name="T40" fmla="*/ 223 w 523"/>
                <a:gd name="T41" fmla="*/ 0 h 375"/>
                <a:gd name="T42" fmla="*/ 494 w 523"/>
                <a:gd name="T43" fmla="*/ 262 h 375"/>
                <a:gd name="T44" fmla="*/ 513 w 523"/>
                <a:gd name="T45" fmla="*/ 262 h 375"/>
                <a:gd name="T46" fmla="*/ 521 w 523"/>
                <a:gd name="T47" fmla="*/ 267 h 375"/>
                <a:gd name="T48" fmla="*/ 521 w 523"/>
                <a:gd name="T49" fmla="*/ 277 h 375"/>
                <a:gd name="T50" fmla="*/ 455 w 523"/>
                <a:gd name="T51" fmla="*/ 371 h 375"/>
                <a:gd name="T52" fmla="*/ 448 w 523"/>
                <a:gd name="T53" fmla="*/ 375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23" h="375">
                  <a:moveTo>
                    <a:pt x="448" y="375"/>
                  </a:moveTo>
                  <a:cubicBezTo>
                    <a:pt x="444" y="375"/>
                    <a:pt x="442" y="373"/>
                    <a:pt x="440" y="371"/>
                  </a:cubicBezTo>
                  <a:cubicBezTo>
                    <a:pt x="374" y="277"/>
                    <a:pt x="374" y="277"/>
                    <a:pt x="374" y="277"/>
                  </a:cubicBezTo>
                  <a:cubicBezTo>
                    <a:pt x="372" y="274"/>
                    <a:pt x="372" y="270"/>
                    <a:pt x="374" y="267"/>
                  </a:cubicBezTo>
                  <a:cubicBezTo>
                    <a:pt x="375" y="264"/>
                    <a:pt x="378" y="262"/>
                    <a:pt x="382" y="262"/>
                  </a:cubicBezTo>
                  <a:cubicBezTo>
                    <a:pt x="400" y="262"/>
                    <a:pt x="400" y="262"/>
                    <a:pt x="400" y="262"/>
                  </a:cubicBezTo>
                  <a:cubicBezTo>
                    <a:pt x="396" y="168"/>
                    <a:pt x="318" y="93"/>
                    <a:pt x="223" y="93"/>
                  </a:cubicBezTo>
                  <a:cubicBezTo>
                    <a:pt x="155" y="93"/>
                    <a:pt x="94" y="131"/>
                    <a:pt x="64" y="191"/>
                  </a:cubicBezTo>
                  <a:cubicBezTo>
                    <a:pt x="47" y="183"/>
                    <a:pt x="47" y="183"/>
                    <a:pt x="47" y="183"/>
                  </a:cubicBezTo>
                  <a:cubicBezTo>
                    <a:pt x="81" y="116"/>
                    <a:pt x="148" y="75"/>
                    <a:pt x="223" y="75"/>
                  </a:cubicBezTo>
                  <a:cubicBezTo>
                    <a:pt x="331" y="75"/>
                    <a:pt x="419" y="163"/>
                    <a:pt x="419" y="271"/>
                  </a:cubicBezTo>
                  <a:cubicBezTo>
                    <a:pt x="419" y="277"/>
                    <a:pt x="415" y="281"/>
                    <a:pt x="410" y="281"/>
                  </a:cubicBezTo>
                  <a:cubicBezTo>
                    <a:pt x="400" y="281"/>
                    <a:pt x="400" y="281"/>
                    <a:pt x="400" y="281"/>
                  </a:cubicBezTo>
                  <a:cubicBezTo>
                    <a:pt x="448" y="349"/>
                    <a:pt x="448" y="349"/>
                    <a:pt x="448" y="349"/>
                  </a:cubicBezTo>
                  <a:cubicBezTo>
                    <a:pt x="495" y="281"/>
                    <a:pt x="495" y="281"/>
                    <a:pt x="495" y="281"/>
                  </a:cubicBezTo>
                  <a:cubicBezTo>
                    <a:pt x="485" y="281"/>
                    <a:pt x="485" y="281"/>
                    <a:pt x="485" y="281"/>
                  </a:cubicBezTo>
                  <a:cubicBezTo>
                    <a:pt x="480" y="281"/>
                    <a:pt x="476" y="277"/>
                    <a:pt x="476" y="271"/>
                  </a:cubicBezTo>
                  <a:cubicBezTo>
                    <a:pt x="476" y="132"/>
                    <a:pt x="362" y="18"/>
                    <a:pt x="223" y="18"/>
                  </a:cubicBezTo>
                  <a:cubicBezTo>
                    <a:pt x="140" y="18"/>
                    <a:pt x="62" y="59"/>
                    <a:pt x="15" y="12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50" y="43"/>
                    <a:pt x="134" y="0"/>
                    <a:pt x="223" y="0"/>
                  </a:cubicBezTo>
                  <a:cubicBezTo>
                    <a:pt x="369" y="0"/>
                    <a:pt x="489" y="117"/>
                    <a:pt x="494" y="262"/>
                  </a:cubicBezTo>
                  <a:cubicBezTo>
                    <a:pt x="513" y="262"/>
                    <a:pt x="513" y="262"/>
                    <a:pt x="513" y="262"/>
                  </a:cubicBezTo>
                  <a:cubicBezTo>
                    <a:pt x="517" y="262"/>
                    <a:pt x="520" y="264"/>
                    <a:pt x="521" y="267"/>
                  </a:cubicBezTo>
                  <a:cubicBezTo>
                    <a:pt x="523" y="270"/>
                    <a:pt x="523" y="274"/>
                    <a:pt x="521" y="277"/>
                  </a:cubicBezTo>
                  <a:cubicBezTo>
                    <a:pt x="455" y="371"/>
                    <a:pt x="455" y="371"/>
                    <a:pt x="455" y="371"/>
                  </a:cubicBezTo>
                  <a:cubicBezTo>
                    <a:pt x="453" y="373"/>
                    <a:pt x="451" y="375"/>
                    <a:pt x="448" y="37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10400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1600" b="1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endParaRPr>
            </a:p>
          </p:txBody>
        </p:sp>
        <p:sp>
          <p:nvSpPr>
            <p:cNvPr id="27" name="Freeform 203">
              <a:extLst>
                <a:ext uri="{FF2B5EF4-FFF2-40B4-BE49-F238E27FC236}">
                  <a16:creationId xmlns:a16="http://schemas.microsoft.com/office/drawing/2014/main" id="{A95007AC-A9CD-4695-8141-AF4BD0D32DB9}"/>
                </a:ext>
              </a:extLst>
            </p:cNvPr>
            <p:cNvSpPr>
              <a:spLocks/>
            </p:cNvSpPr>
            <p:nvPr/>
          </p:nvSpPr>
          <p:spPr bwMode="gray">
            <a:xfrm>
              <a:off x="4558278" y="4382524"/>
              <a:ext cx="914756" cy="656449"/>
            </a:xfrm>
            <a:custGeom>
              <a:avLst/>
              <a:gdLst>
                <a:gd name="T0" fmla="*/ 301 w 524"/>
                <a:gd name="T1" fmla="*/ 376 h 376"/>
                <a:gd name="T2" fmla="*/ 29 w 524"/>
                <a:gd name="T3" fmla="*/ 114 h 376"/>
                <a:gd name="T4" fmla="*/ 10 w 524"/>
                <a:gd name="T5" fmla="*/ 114 h 376"/>
                <a:gd name="T6" fmla="*/ 2 w 524"/>
                <a:gd name="T7" fmla="*/ 109 h 376"/>
                <a:gd name="T8" fmla="*/ 2 w 524"/>
                <a:gd name="T9" fmla="*/ 99 h 376"/>
                <a:gd name="T10" fmla="*/ 68 w 524"/>
                <a:gd name="T11" fmla="*/ 5 h 376"/>
                <a:gd name="T12" fmla="*/ 83 w 524"/>
                <a:gd name="T13" fmla="*/ 5 h 376"/>
                <a:gd name="T14" fmla="*/ 149 w 524"/>
                <a:gd name="T15" fmla="*/ 99 h 376"/>
                <a:gd name="T16" fmla="*/ 150 w 524"/>
                <a:gd name="T17" fmla="*/ 109 h 376"/>
                <a:gd name="T18" fmla="*/ 141 w 524"/>
                <a:gd name="T19" fmla="*/ 114 h 376"/>
                <a:gd name="T20" fmla="*/ 123 w 524"/>
                <a:gd name="T21" fmla="*/ 114 h 376"/>
                <a:gd name="T22" fmla="*/ 301 w 524"/>
                <a:gd name="T23" fmla="*/ 283 h 376"/>
                <a:gd name="T24" fmla="*/ 460 w 524"/>
                <a:gd name="T25" fmla="*/ 185 h 376"/>
                <a:gd name="T26" fmla="*/ 476 w 524"/>
                <a:gd name="T27" fmla="*/ 193 h 376"/>
                <a:gd name="T28" fmla="*/ 301 w 524"/>
                <a:gd name="T29" fmla="*/ 301 h 376"/>
                <a:gd name="T30" fmla="*/ 104 w 524"/>
                <a:gd name="T31" fmla="*/ 104 h 376"/>
                <a:gd name="T32" fmla="*/ 113 w 524"/>
                <a:gd name="T33" fmla="*/ 95 h 376"/>
                <a:gd name="T34" fmla="*/ 123 w 524"/>
                <a:gd name="T35" fmla="*/ 95 h 376"/>
                <a:gd name="T36" fmla="*/ 76 w 524"/>
                <a:gd name="T37" fmla="*/ 27 h 376"/>
                <a:gd name="T38" fmla="*/ 28 w 524"/>
                <a:gd name="T39" fmla="*/ 95 h 376"/>
                <a:gd name="T40" fmla="*/ 38 w 524"/>
                <a:gd name="T41" fmla="*/ 95 h 376"/>
                <a:gd name="T42" fmla="*/ 48 w 524"/>
                <a:gd name="T43" fmla="*/ 104 h 376"/>
                <a:gd name="T44" fmla="*/ 301 w 524"/>
                <a:gd name="T45" fmla="*/ 358 h 376"/>
                <a:gd name="T46" fmla="*/ 508 w 524"/>
                <a:gd name="T47" fmla="*/ 249 h 376"/>
                <a:gd name="T48" fmla="*/ 524 w 524"/>
                <a:gd name="T49" fmla="*/ 260 h 376"/>
                <a:gd name="T50" fmla="*/ 301 w 524"/>
                <a:gd name="T51" fmla="*/ 376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24" h="376">
                  <a:moveTo>
                    <a:pt x="301" y="376"/>
                  </a:moveTo>
                  <a:cubicBezTo>
                    <a:pt x="154" y="376"/>
                    <a:pt x="34" y="259"/>
                    <a:pt x="29" y="114"/>
                  </a:cubicBezTo>
                  <a:cubicBezTo>
                    <a:pt x="10" y="114"/>
                    <a:pt x="10" y="114"/>
                    <a:pt x="10" y="114"/>
                  </a:cubicBezTo>
                  <a:cubicBezTo>
                    <a:pt x="7" y="114"/>
                    <a:pt x="3" y="112"/>
                    <a:pt x="2" y="109"/>
                  </a:cubicBezTo>
                  <a:cubicBezTo>
                    <a:pt x="0" y="106"/>
                    <a:pt x="0" y="102"/>
                    <a:pt x="2" y="99"/>
                  </a:cubicBezTo>
                  <a:cubicBezTo>
                    <a:pt x="68" y="5"/>
                    <a:pt x="68" y="5"/>
                    <a:pt x="68" y="5"/>
                  </a:cubicBezTo>
                  <a:cubicBezTo>
                    <a:pt x="72" y="0"/>
                    <a:pt x="80" y="0"/>
                    <a:pt x="83" y="5"/>
                  </a:cubicBezTo>
                  <a:cubicBezTo>
                    <a:pt x="149" y="99"/>
                    <a:pt x="149" y="99"/>
                    <a:pt x="149" y="99"/>
                  </a:cubicBezTo>
                  <a:cubicBezTo>
                    <a:pt x="151" y="102"/>
                    <a:pt x="151" y="106"/>
                    <a:pt x="150" y="109"/>
                  </a:cubicBezTo>
                  <a:cubicBezTo>
                    <a:pt x="148" y="112"/>
                    <a:pt x="145" y="114"/>
                    <a:pt x="141" y="114"/>
                  </a:cubicBezTo>
                  <a:cubicBezTo>
                    <a:pt x="123" y="114"/>
                    <a:pt x="123" y="114"/>
                    <a:pt x="123" y="114"/>
                  </a:cubicBezTo>
                  <a:cubicBezTo>
                    <a:pt x="128" y="208"/>
                    <a:pt x="206" y="283"/>
                    <a:pt x="301" y="283"/>
                  </a:cubicBezTo>
                  <a:cubicBezTo>
                    <a:pt x="368" y="283"/>
                    <a:pt x="429" y="245"/>
                    <a:pt x="460" y="185"/>
                  </a:cubicBezTo>
                  <a:cubicBezTo>
                    <a:pt x="476" y="193"/>
                    <a:pt x="476" y="193"/>
                    <a:pt x="476" y="193"/>
                  </a:cubicBezTo>
                  <a:cubicBezTo>
                    <a:pt x="443" y="260"/>
                    <a:pt x="375" y="301"/>
                    <a:pt x="301" y="301"/>
                  </a:cubicBezTo>
                  <a:cubicBezTo>
                    <a:pt x="192" y="301"/>
                    <a:pt x="104" y="213"/>
                    <a:pt x="104" y="104"/>
                  </a:cubicBezTo>
                  <a:cubicBezTo>
                    <a:pt x="104" y="99"/>
                    <a:pt x="108" y="95"/>
                    <a:pt x="113" y="95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76" y="27"/>
                    <a:pt x="76" y="27"/>
                    <a:pt x="76" y="2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8" y="95"/>
                    <a:pt x="38" y="95"/>
                    <a:pt x="38" y="95"/>
                  </a:cubicBezTo>
                  <a:cubicBezTo>
                    <a:pt x="43" y="95"/>
                    <a:pt x="48" y="99"/>
                    <a:pt x="48" y="104"/>
                  </a:cubicBezTo>
                  <a:cubicBezTo>
                    <a:pt x="48" y="244"/>
                    <a:pt x="161" y="358"/>
                    <a:pt x="301" y="358"/>
                  </a:cubicBezTo>
                  <a:cubicBezTo>
                    <a:pt x="383" y="358"/>
                    <a:pt x="461" y="317"/>
                    <a:pt x="508" y="249"/>
                  </a:cubicBezTo>
                  <a:cubicBezTo>
                    <a:pt x="524" y="260"/>
                    <a:pt x="524" y="260"/>
                    <a:pt x="524" y="260"/>
                  </a:cubicBezTo>
                  <a:cubicBezTo>
                    <a:pt x="473" y="333"/>
                    <a:pt x="389" y="376"/>
                    <a:pt x="301" y="376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10400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1600" b="1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endParaRPr>
            </a:p>
          </p:txBody>
        </p:sp>
        <p:sp>
          <p:nvSpPr>
            <p:cNvPr id="28" name="Freeform 204">
              <a:extLst>
                <a:ext uri="{FF2B5EF4-FFF2-40B4-BE49-F238E27FC236}">
                  <a16:creationId xmlns:a16="http://schemas.microsoft.com/office/drawing/2014/main" id="{46899D06-CE5B-45C0-8A18-230FC5114746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4903982" y="4384223"/>
              <a:ext cx="359542" cy="361484"/>
            </a:xfrm>
            <a:custGeom>
              <a:avLst/>
              <a:gdLst>
                <a:gd name="T0" fmla="*/ 103 w 206"/>
                <a:gd name="T1" fmla="*/ 207 h 207"/>
                <a:gd name="T2" fmla="*/ 0 w 206"/>
                <a:gd name="T3" fmla="*/ 103 h 207"/>
                <a:gd name="T4" fmla="*/ 103 w 206"/>
                <a:gd name="T5" fmla="*/ 0 h 207"/>
                <a:gd name="T6" fmla="*/ 206 w 206"/>
                <a:gd name="T7" fmla="*/ 103 h 207"/>
                <a:gd name="T8" fmla="*/ 103 w 206"/>
                <a:gd name="T9" fmla="*/ 207 h 207"/>
                <a:gd name="T10" fmla="*/ 103 w 206"/>
                <a:gd name="T11" fmla="*/ 19 h 207"/>
                <a:gd name="T12" fmla="*/ 18 w 206"/>
                <a:gd name="T13" fmla="*/ 103 h 207"/>
                <a:gd name="T14" fmla="*/ 103 w 206"/>
                <a:gd name="T15" fmla="*/ 188 h 207"/>
                <a:gd name="T16" fmla="*/ 187 w 206"/>
                <a:gd name="T17" fmla="*/ 103 h 207"/>
                <a:gd name="T18" fmla="*/ 103 w 206"/>
                <a:gd name="T19" fmla="*/ 19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6" h="207">
                  <a:moveTo>
                    <a:pt x="103" y="207"/>
                  </a:moveTo>
                  <a:cubicBezTo>
                    <a:pt x="46" y="207"/>
                    <a:pt x="0" y="160"/>
                    <a:pt x="0" y="103"/>
                  </a:cubicBezTo>
                  <a:cubicBezTo>
                    <a:pt x="0" y="47"/>
                    <a:pt x="46" y="0"/>
                    <a:pt x="103" y="0"/>
                  </a:cubicBezTo>
                  <a:cubicBezTo>
                    <a:pt x="159" y="0"/>
                    <a:pt x="206" y="47"/>
                    <a:pt x="206" y="103"/>
                  </a:cubicBezTo>
                  <a:cubicBezTo>
                    <a:pt x="206" y="160"/>
                    <a:pt x="159" y="207"/>
                    <a:pt x="103" y="207"/>
                  </a:cubicBezTo>
                  <a:close/>
                  <a:moveTo>
                    <a:pt x="103" y="19"/>
                  </a:moveTo>
                  <a:cubicBezTo>
                    <a:pt x="56" y="19"/>
                    <a:pt x="18" y="57"/>
                    <a:pt x="18" y="103"/>
                  </a:cubicBezTo>
                  <a:cubicBezTo>
                    <a:pt x="18" y="150"/>
                    <a:pt x="56" y="188"/>
                    <a:pt x="103" y="188"/>
                  </a:cubicBezTo>
                  <a:cubicBezTo>
                    <a:pt x="149" y="188"/>
                    <a:pt x="187" y="150"/>
                    <a:pt x="187" y="103"/>
                  </a:cubicBezTo>
                  <a:cubicBezTo>
                    <a:pt x="187" y="57"/>
                    <a:pt x="149" y="19"/>
                    <a:pt x="103" y="19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10400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1600" b="1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endParaRPr>
            </a:p>
          </p:txBody>
        </p:sp>
        <p:sp>
          <p:nvSpPr>
            <p:cNvPr id="29" name="Rectangle 206">
              <a:extLst>
                <a:ext uri="{FF2B5EF4-FFF2-40B4-BE49-F238E27FC236}">
                  <a16:creationId xmlns:a16="http://schemas.microsoft.com/office/drawing/2014/main" id="{19A005CB-F0AF-404D-9079-B143EED00D3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5066152" y="4548335"/>
              <a:ext cx="33259" cy="3326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10400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1600" b="1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endParaRPr>
            </a:p>
          </p:txBody>
        </p:sp>
        <p:sp>
          <p:nvSpPr>
            <p:cNvPr id="30" name="Rectangle 207">
              <a:extLst>
                <a:ext uri="{FF2B5EF4-FFF2-40B4-BE49-F238E27FC236}">
                  <a16:creationId xmlns:a16="http://schemas.microsoft.com/office/drawing/2014/main" id="{B1C306DA-CDFB-40D3-A4EA-F3F712D8E4D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5001576" y="4548335"/>
              <a:ext cx="31560" cy="3326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10400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1600" b="1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endParaRPr>
            </a:p>
          </p:txBody>
        </p:sp>
        <p:sp>
          <p:nvSpPr>
            <p:cNvPr id="31" name="Rectangle 208">
              <a:extLst>
                <a:ext uri="{FF2B5EF4-FFF2-40B4-BE49-F238E27FC236}">
                  <a16:creationId xmlns:a16="http://schemas.microsoft.com/office/drawing/2014/main" id="{3B0B3616-FA2A-4CB4-A601-79541C27CB8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5132671" y="4548335"/>
              <a:ext cx="31317" cy="3326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10400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1600" b="1" dirty="0">
                <a:solidFill>
                  <a:srgbClr val="000000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endParaRPr>
            </a:p>
          </p:txBody>
        </p:sp>
      </p:grpSp>
      <p:grpSp>
        <p:nvGrpSpPr>
          <p:cNvPr id="32" name="Gruppieren 83">
            <a:extLst>
              <a:ext uri="{FF2B5EF4-FFF2-40B4-BE49-F238E27FC236}">
                <a16:creationId xmlns:a16="http://schemas.microsoft.com/office/drawing/2014/main" id="{CFC5FD40-D080-4455-AE8E-6B55965FA021}"/>
              </a:ext>
            </a:extLst>
          </p:cNvPr>
          <p:cNvGrpSpPr>
            <a:grpSpLocks noChangeAspect="1"/>
          </p:cNvGrpSpPr>
          <p:nvPr/>
        </p:nvGrpSpPr>
        <p:grpSpPr bwMode="gray">
          <a:xfrm>
            <a:off x="469897" y="2051053"/>
            <a:ext cx="441115" cy="385233"/>
            <a:chOff x="1356836" y="4371483"/>
            <a:chExt cx="964003" cy="841899"/>
          </a:xfrm>
          <a:solidFill>
            <a:srgbClr val="385988"/>
          </a:solidFill>
        </p:grpSpPr>
        <p:sp>
          <p:nvSpPr>
            <p:cNvPr id="33" name="Rectangle 60">
              <a:extLst>
                <a:ext uri="{FF2B5EF4-FFF2-40B4-BE49-F238E27FC236}">
                  <a16:creationId xmlns:a16="http://schemas.microsoft.com/office/drawing/2014/main" id="{14C4E684-70E1-4C98-8F98-840A4ACD894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688199" y="4582068"/>
              <a:ext cx="301279" cy="3008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4" name="Freeform 61">
              <a:extLst>
                <a:ext uri="{FF2B5EF4-FFF2-40B4-BE49-F238E27FC236}">
                  <a16:creationId xmlns:a16="http://schemas.microsoft.com/office/drawing/2014/main" id="{1D816C15-71A8-4E78-A073-8454C3CEC700}"/>
                </a:ext>
              </a:extLst>
            </p:cNvPr>
            <p:cNvSpPr>
              <a:spLocks/>
            </p:cNvSpPr>
            <p:nvPr/>
          </p:nvSpPr>
          <p:spPr bwMode="gray">
            <a:xfrm>
              <a:off x="2064686" y="4792211"/>
              <a:ext cx="135819" cy="165460"/>
            </a:xfrm>
            <a:custGeom>
              <a:avLst/>
              <a:gdLst>
                <a:gd name="T0" fmla="*/ 4 w 36"/>
                <a:gd name="T1" fmla="*/ 44 h 44"/>
                <a:gd name="T2" fmla="*/ 1 w 36"/>
                <a:gd name="T3" fmla="*/ 43 h 44"/>
                <a:gd name="T4" fmla="*/ 1 w 36"/>
                <a:gd name="T5" fmla="*/ 37 h 44"/>
                <a:gd name="T6" fmla="*/ 16 w 36"/>
                <a:gd name="T7" fmla="*/ 22 h 44"/>
                <a:gd name="T8" fmla="*/ 16 w 36"/>
                <a:gd name="T9" fmla="*/ 14 h 44"/>
                <a:gd name="T10" fmla="*/ 29 w 36"/>
                <a:gd name="T11" fmla="*/ 1 h 44"/>
                <a:gd name="T12" fmla="*/ 35 w 36"/>
                <a:gd name="T13" fmla="*/ 1 h 44"/>
                <a:gd name="T14" fmla="*/ 35 w 36"/>
                <a:gd name="T15" fmla="*/ 7 h 44"/>
                <a:gd name="T16" fmla="*/ 24 w 36"/>
                <a:gd name="T17" fmla="*/ 18 h 44"/>
                <a:gd name="T18" fmla="*/ 24 w 36"/>
                <a:gd name="T19" fmla="*/ 26 h 44"/>
                <a:gd name="T20" fmla="*/ 7 w 36"/>
                <a:gd name="T21" fmla="*/ 43 h 44"/>
                <a:gd name="T22" fmla="*/ 4 w 36"/>
                <a:gd name="T23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6" h="44">
                  <a:moveTo>
                    <a:pt x="4" y="44"/>
                  </a:moveTo>
                  <a:cubicBezTo>
                    <a:pt x="3" y="44"/>
                    <a:pt x="2" y="44"/>
                    <a:pt x="1" y="43"/>
                  </a:cubicBezTo>
                  <a:cubicBezTo>
                    <a:pt x="0" y="41"/>
                    <a:pt x="0" y="39"/>
                    <a:pt x="1" y="37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6" y="14"/>
                    <a:pt x="16" y="14"/>
                    <a:pt x="16" y="14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31" y="0"/>
                    <a:pt x="33" y="0"/>
                    <a:pt x="35" y="1"/>
                  </a:cubicBezTo>
                  <a:cubicBezTo>
                    <a:pt x="36" y="3"/>
                    <a:pt x="36" y="5"/>
                    <a:pt x="35" y="7"/>
                  </a:cubicBezTo>
                  <a:cubicBezTo>
                    <a:pt x="24" y="18"/>
                    <a:pt x="24" y="18"/>
                    <a:pt x="24" y="18"/>
                  </a:cubicBezTo>
                  <a:cubicBezTo>
                    <a:pt x="24" y="26"/>
                    <a:pt x="24" y="26"/>
                    <a:pt x="24" y="26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6" y="44"/>
                    <a:pt x="5" y="44"/>
                    <a:pt x="4" y="44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5" name="Freeform 62">
              <a:extLst>
                <a:ext uri="{FF2B5EF4-FFF2-40B4-BE49-F238E27FC236}">
                  <a16:creationId xmlns:a16="http://schemas.microsoft.com/office/drawing/2014/main" id="{801DA682-D67D-42EB-8122-A27E84E35105}"/>
                </a:ext>
              </a:extLst>
            </p:cNvPr>
            <p:cNvSpPr>
              <a:spLocks/>
            </p:cNvSpPr>
            <p:nvPr/>
          </p:nvSpPr>
          <p:spPr bwMode="gray">
            <a:xfrm>
              <a:off x="1808975" y="4867420"/>
              <a:ext cx="271196" cy="270752"/>
            </a:xfrm>
            <a:custGeom>
              <a:avLst/>
              <a:gdLst>
                <a:gd name="T0" fmla="*/ 56 w 72"/>
                <a:gd name="T1" fmla="*/ 72 h 72"/>
                <a:gd name="T2" fmla="*/ 45 w 72"/>
                <a:gd name="T3" fmla="*/ 67 h 72"/>
                <a:gd name="T4" fmla="*/ 1 w 72"/>
                <a:gd name="T5" fmla="*/ 23 h 72"/>
                <a:gd name="T6" fmla="*/ 1 w 72"/>
                <a:gd name="T7" fmla="*/ 17 h 72"/>
                <a:gd name="T8" fmla="*/ 7 w 72"/>
                <a:gd name="T9" fmla="*/ 17 h 72"/>
                <a:gd name="T10" fmla="*/ 51 w 72"/>
                <a:gd name="T11" fmla="*/ 61 h 72"/>
                <a:gd name="T12" fmla="*/ 56 w 72"/>
                <a:gd name="T13" fmla="*/ 64 h 72"/>
                <a:gd name="T14" fmla="*/ 64 w 72"/>
                <a:gd name="T15" fmla="*/ 56 h 72"/>
                <a:gd name="T16" fmla="*/ 61 w 72"/>
                <a:gd name="T17" fmla="*/ 51 h 72"/>
                <a:gd name="T18" fmla="*/ 17 w 72"/>
                <a:gd name="T19" fmla="*/ 7 h 72"/>
                <a:gd name="T20" fmla="*/ 17 w 72"/>
                <a:gd name="T21" fmla="*/ 1 h 72"/>
                <a:gd name="T22" fmla="*/ 23 w 72"/>
                <a:gd name="T23" fmla="*/ 1 h 72"/>
                <a:gd name="T24" fmla="*/ 67 w 72"/>
                <a:gd name="T25" fmla="*/ 45 h 72"/>
                <a:gd name="T26" fmla="*/ 72 w 72"/>
                <a:gd name="T27" fmla="*/ 56 h 72"/>
                <a:gd name="T28" fmla="*/ 56 w 72"/>
                <a:gd name="T29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2" h="72">
                  <a:moveTo>
                    <a:pt x="56" y="72"/>
                  </a:moveTo>
                  <a:cubicBezTo>
                    <a:pt x="51" y="72"/>
                    <a:pt x="46" y="67"/>
                    <a:pt x="45" y="67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0" y="21"/>
                    <a:pt x="0" y="19"/>
                    <a:pt x="1" y="17"/>
                  </a:cubicBezTo>
                  <a:cubicBezTo>
                    <a:pt x="3" y="16"/>
                    <a:pt x="5" y="16"/>
                    <a:pt x="7" y="17"/>
                  </a:cubicBezTo>
                  <a:cubicBezTo>
                    <a:pt x="51" y="61"/>
                    <a:pt x="51" y="61"/>
                    <a:pt x="51" y="61"/>
                  </a:cubicBezTo>
                  <a:cubicBezTo>
                    <a:pt x="52" y="62"/>
                    <a:pt x="54" y="64"/>
                    <a:pt x="56" y="64"/>
                  </a:cubicBezTo>
                  <a:cubicBezTo>
                    <a:pt x="60" y="64"/>
                    <a:pt x="64" y="60"/>
                    <a:pt x="64" y="56"/>
                  </a:cubicBezTo>
                  <a:cubicBezTo>
                    <a:pt x="64" y="54"/>
                    <a:pt x="62" y="52"/>
                    <a:pt x="61" y="51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6" y="5"/>
                    <a:pt x="16" y="3"/>
                    <a:pt x="17" y="1"/>
                  </a:cubicBezTo>
                  <a:cubicBezTo>
                    <a:pt x="19" y="0"/>
                    <a:pt x="21" y="0"/>
                    <a:pt x="23" y="1"/>
                  </a:cubicBezTo>
                  <a:cubicBezTo>
                    <a:pt x="67" y="45"/>
                    <a:pt x="67" y="45"/>
                    <a:pt x="67" y="45"/>
                  </a:cubicBezTo>
                  <a:cubicBezTo>
                    <a:pt x="67" y="46"/>
                    <a:pt x="72" y="51"/>
                    <a:pt x="72" y="56"/>
                  </a:cubicBezTo>
                  <a:cubicBezTo>
                    <a:pt x="72" y="65"/>
                    <a:pt x="65" y="72"/>
                    <a:pt x="56" y="72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6" name="Freeform 63">
              <a:extLst>
                <a:ext uri="{FF2B5EF4-FFF2-40B4-BE49-F238E27FC236}">
                  <a16:creationId xmlns:a16="http://schemas.microsoft.com/office/drawing/2014/main" id="{CD466426-63D0-45C0-BFAD-0168BB0D9E4B}"/>
                </a:ext>
              </a:extLst>
            </p:cNvPr>
            <p:cNvSpPr>
              <a:spLocks/>
            </p:cNvSpPr>
            <p:nvPr/>
          </p:nvSpPr>
          <p:spPr bwMode="gray">
            <a:xfrm>
              <a:off x="1748366" y="4987755"/>
              <a:ext cx="256154" cy="195543"/>
            </a:xfrm>
            <a:custGeom>
              <a:avLst/>
              <a:gdLst>
                <a:gd name="T0" fmla="*/ 52 w 68"/>
                <a:gd name="T1" fmla="*/ 52 h 52"/>
                <a:gd name="T2" fmla="*/ 41 w 68"/>
                <a:gd name="T3" fmla="*/ 47 h 52"/>
                <a:gd name="T4" fmla="*/ 1 w 68"/>
                <a:gd name="T5" fmla="*/ 7 h 52"/>
                <a:gd name="T6" fmla="*/ 1 w 68"/>
                <a:gd name="T7" fmla="*/ 1 h 52"/>
                <a:gd name="T8" fmla="*/ 7 w 68"/>
                <a:gd name="T9" fmla="*/ 1 h 52"/>
                <a:gd name="T10" fmla="*/ 47 w 68"/>
                <a:gd name="T11" fmla="*/ 41 h 52"/>
                <a:gd name="T12" fmla="*/ 52 w 68"/>
                <a:gd name="T13" fmla="*/ 44 h 52"/>
                <a:gd name="T14" fmla="*/ 60 w 68"/>
                <a:gd name="T15" fmla="*/ 36 h 52"/>
                <a:gd name="T16" fmla="*/ 57 w 68"/>
                <a:gd name="T17" fmla="*/ 31 h 52"/>
                <a:gd name="T18" fmla="*/ 57 w 68"/>
                <a:gd name="T19" fmla="*/ 25 h 52"/>
                <a:gd name="T20" fmla="*/ 63 w 68"/>
                <a:gd name="T21" fmla="*/ 25 h 52"/>
                <a:gd name="T22" fmla="*/ 68 w 68"/>
                <a:gd name="T23" fmla="*/ 36 h 52"/>
                <a:gd name="T24" fmla="*/ 52 w 68"/>
                <a:gd name="T25" fmla="*/ 5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8" h="52">
                  <a:moveTo>
                    <a:pt x="52" y="52"/>
                  </a:moveTo>
                  <a:cubicBezTo>
                    <a:pt x="47" y="52"/>
                    <a:pt x="42" y="47"/>
                    <a:pt x="41" y="47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0" y="3"/>
                    <a:pt x="1" y="1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47" y="41"/>
                    <a:pt x="47" y="41"/>
                    <a:pt x="47" y="41"/>
                  </a:cubicBezTo>
                  <a:cubicBezTo>
                    <a:pt x="48" y="42"/>
                    <a:pt x="50" y="44"/>
                    <a:pt x="52" y="44"/>
                  </a:cubicBezTo>
                  <a:cubicBezTo>
                    <a:pt x="56" y="44"/>
                    <a:pt x="60" y="40"/>
                    <a:pt x="60" y="36"/>
                  </a:cubicBezTo>
                  <a:cubicBezTo>
                    <a:pt x="60" y="34"/>
                    <a:pt x="58" y="32"/>
                    <a:pt x="57" y="31"/>
                  </a:cubicBezTo>
                  <a:cubicBezTo>
                    <a:pt x="56" y="29"/>
                    <a:pt x="56" y="27"/>
                    <a:pt x="57" y="25"/>
                  </a:cubicBezTo>
                  <a:cubicBezTo>
                    <a:pt x="59" y="24"/>
                    <a:pt x="61" y="24"/>
                    <a:pt x="63" y="25"/>
                  </a:cubicBezTo>
                  <a:cubicBezTo>
                    <a:pt x="63" y="26"/>
                    <a:pt x="68" y="31"/>
                    <a:pt x="68" y="36"/>
                  </a:cubicBezTo>
                  <a:cubicBezTo>
                    <a:pt x="68" y="45"/>
                    <a:pt x="61" y="52"/>
                    <a:pt x="52" y="52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7" name="Freeform 64">
              <a:extLst>
                <a:ext uri="{FF2B5EF4-FFF2-40B4-BE49-F238E27FC236}">
                  <a16:creationId xmlns:a16="http://schemas.microsoft.com/office/drawing/2014/main" id="{F322E918-5AC8-428E-AAFB-160002B4A3D3}"/>
                </a:ext>
              </a:extLst>
            </p:cNvPr>
            <p:cNvSpPr>
              <a:spLocks/>
            </p:cNvSpPr>
            <p:nvPr/>
          </p:nvSpPr>
          <p:spPr bwMode="gray">
            <a:xfrm>
              <a:off x="1477170" y="4792211"/>
              <a:ext cx="437098" cy="421170"/>
            </a:xfrm>
            <a:custGeom>
              <a:avLst/>
              <a:gdLst>
                <a:gd name="T0" fmla="*/ 100 w 116"/>
                <a:gd name="T1" fmla="*/ 112 h 112"/>
                <a:gd name="T2" fmla="*/ 89 w 116"/>
                <a:gd name="T3" fmla="*/ 107 h 112"/>
                <a:gd name="T4" fmla="*/ 16 w 116"/>
                <a:gd name="T5" fmla="*/ 34 h 112"/>
                <a:gd name="T6" fmla="*/ 16 w 116"/>
                <a:gd name="T7" fmla="*/ 22 h 112"/>
                <a:gd name="T8" fmla="*/ 1 w 116"/>
                <a:gd name="T9" fmla="*/ 7 h 112"/>
                <a:gd name="T10" fmla="*/ 1 w 116"/>
                <a:gd name="T11" fmla="*/ 1 h 112"/>
                <a:gd name="T12" fmla="*/ 7 w 116"/>
                <a:gd name="T13" fmla="*/ 1 h 112"/>
                <a:gd name="T14" fmla="*/ 24 w 116"/>
                <a:gd name="T15" fmla="*/ 18 h 112"/>
                <a:gd name="T16" fmla="*/ 24 w 116"/>
                <a:gd name="T17" fmla="*/ 30 h 112"/>
                <a:gd name="T18" fmla="*/ 95 w 116"/>
                <a:gd name="T19" fmla="*/ 101 h 112"/>
                <a:gd name="T20" fmla="*/ 100 w 116"/>
                <a:gd name="T21" fmla="*/ 104 h 112"/>
                <a:gd name="T22" fmla="*/ 108 w 116"/>
                <a:gd name="T23" fmla="*/ 96 h 112"/>
                <a:gd name="T24" fmla="*/ 105 w 116"/>
                <a:gd name="T25" fmla="*/ 91 h 112"/>
                <a:gd name="T26" fmla="*/ 105 w 116"/>
                <a:gd name="T27" fmla="*/ 85 h 112"/>
                <a:gd name="T28" fmla="*/ 111 w 116"/>
                <a:gd name="T29" fmla="*/ 85 h 112"/>
                <a:gd name="T30" fmla="*/ 116 w 116"/>
                <a:gd name="T31" fmla="*/ 96 h 112"/>
                <a:gd name="T32" fmla="*/ 100 w 116"/>
                <a:gd name="T3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6" h="112">
                  <a:moveTo>
                    <a:pt x="100" y="112"/>
                  </a:moveTo>
                  <a:cubicBezTo>
                    <a:pt x="95" y="112"/>
                    <a:pt x="90" y="107"/>
                    <a:pt x="89" y="107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0" y="3"/>
                    <a:pt x="1" y="1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24" y="18"/>
                    <a:pt x="24" y="18"/>
                    <a:pt x="24" y="18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95" y="101"/>
                    <a:pt x="95" y="101"/>
                    <a:pt x="95" y="101"/>
                  </a:cubicBezTo>
                  <a:cubicBezTo>
                    <a:pt x="96" y="102"/>
                    <a:pt x="98" y="104"/>
                    <a:pt x="100" y="104"/>
                  </a:cubicBezTo>
                  <a:cubicBezTo>
                    <a:pt x="104" y="104"/>
                    <a:pt x="108" y="100"/>
                    <a:pt x="108" y="96"/>
                  </a:cubicBezTo>
                  <a:cubicBezTo>
                    <a:pt x="108" y="94"/>
                    <a:pt x="106" y="92"/>
                    <a:pt x="105" y="91"/>
                  </a:cubicBezTo>
                  <a:cubicBezTo>
                    <a:pt x="104" y="89"/>
                    <a:pt x="104" y="87"/>
                    <a:pt x="105" y="85"/>
                  </a:cubicBezTo>
                  <a:cubicBezTo>
                    <a:pt x="107" y="84"/>
                    <a:pt x="109" y="84"/>
                    <a:pt x="111" y="85"/>
                  </a:cubicBezTo>
                  <a:cubicBezTo>
                    <a:pt x="111" y="86"/>
                    <a:pt x="116" y="91"/>
                    <a:pt x="116" y="96"/>
                  </a:cubicBezTo>
                  <a:cubicBezTo>
                    <a:pt x="116" y="105"/>
                    <a:pt x="109" y="112"/>
                    <a:pt x="100" y="112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8" name="Freeform 65">
              <a:extLst>
                <a:ext uri="{FF2B5EF4-FFF2-40B4-BE49-F238E27FC236}">
                  <a16:creationId xmlns:a16="http://schemas.microsoft.com/office/drawing/2014/main" id="{172C113D-7A9C-4736-B934-823E3B89B390}"/>
                </a:ext>
              </a:extLst>
            </p:cNvPr>
            <p:cNvSpPr>
              <a:spLocks/>
            </p:cNvSpPr>
            <p:nvPr/>
          </p:nvSpPr>
          <p:spPr bwMode="gray">
            <a:xfrm>
              <a:off x="1537780" y="4927587"/>
              <a:ext cx="105293" cy="105293"/>
            </a:xfrm>
            <a:custGeom>
              <a:avLst/>
              <a:gdLst>
                <a:gd name="T0" fmla="*/ 16 w 28"/>
                <a:gd name="T1" fmla="*/ 28 h 28"/>
                <a:gd name="T2" fmla="*/ 0 w 28"/>
                <a:gd name="T3" fmla="*/ 12 h 28"/>
                <a:gd name="T4" fmla="*/ 5 w 28"/>
                <a:gd name="T5" fmla="*/ 1 h 28"/>
                <a:gd name="T6" fmla="*/ 11 w 28"/>
                <a:gd name="T7" fmla="*/ 1 h 28"/>
                <a:gd name="T8" fmla="*/ 11 w 28"/>
                <a:gd name="T9" fmla="*/ 7 h 28"/>
                <a:gd name="T10" fmla="*/ 8 w 28"/>
                <a:gd name="T11" fmla="*/ 12 h 28"/>
                <a:gd name="T12" fmla="*/ 16 w 28"/>
                <a:gd name="T13" fmla="*/ 20 h 28"/>
                <a:gd name="T14" fmla="*/ 21 w 28"/>
                <a:gd name="T15" fmla="*/ 17 h 28"/>
                <a:gd name="T16" fmla="*/ 27 w 28"/>
                <a:gd name="T17" fmla="*/ 17 h 28"/>
                <a:gd name="T18" fmla="*/ 27 w 28"/>
                <a:gd name="T19" fmla="*/ 23 h 28"/>
                <a:gd name="T20" fmla="*/ 16 w 28"/>
                <a:gd name="T21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" h="28">
                  <a:moveTo>
                    <a:pt x="16" y="28"/>
                  </a:moveTo>
                  <a:cubicBezTo>
                    <a:pt x="7" y="28"/>
                    <a:pt x="0" y="21"/>
                    <a:pt x="0" y="12"/>
                  </a:cubicBezTo>
                  <a:cubicBezTo>
                    <a:pt x="0" y="7"/>
                    <a:pt x="5" y="2"/>
                    <a:pt x="5" y="1"/>
                  </a:cubicBezTo>
                  <a:cubicBezTo>
                    <a:pt x="7" y="0"/>
                    <a:pt x="9" y="0"/>
                    <a:pt x="11" y="1"/>
                  </a:cubicBezTo>
                  <a:cubicBezTo>
                    <a:pt x="12" y="3"/>
                    <a:pt x="12" y="5"/>
                    <a:pt x="11" y="7"/>
                  </a:cubicBezTo>
                  <a:cubicBezTo>
                    <a:pt x="10" y="8"/>
                    <a:pt x="8" y="10"/>
                    <a:pt x="8" y="12"/>
                  </a:cubicBezTo>
                  <a:cubicBezTo>
                    <a:pt x="8" y="16"/>
                    <a:pt x="12" y="20"/>
                    <a:pt x="16" y="20"/>
                  </a:cubicBezTo>
                  <a:cubicBezTo>
                    <a:pt x="18" y="20"/>
                    <a:pt x="20" y="18"/>
                    <a:pt x="21" y="17"/>
                  </a:cubicBezTo>
                  <a:cubicBezTo>
                    <a:pt x="23" y="16"/>
                    <a:pt x="25" y="16"/>
                    <a:pt x="27" y="17"/>
                  </a:cubicBezTo>
                  <a:cubicBezTo>
                    <a:pt x="28" y="19"/>
                    <a:pt x="28" y="21"/>
                    <a:pt x="27" y="23"/>
                  </a:cubicBezTo>
                  <a:cubicBezTo>
                    <a:pt x="26" y="23"/>
                    <a:pt x="21" y="28"/>
                    <a:pt x="16" y="2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465B4EE4-DD19-4625-9546-47A3F3FD27CC}"/>
                </a:ext>
              </a:extLst>
            </p:cNvPr>
            <p:cNvSpPr>
              <a:spLocks/>
            </p:cNvSpPr>
            <p:nvPr/>
          </p:nvSpPr>
          <p:spPr bwMode="gray">
            <a:xfrm>
              <a:off x="1597948" y="4987755"/>
              <a:ext cx="105293" cy="105293"/>
            </a:xfrm>
            <a:custGeom>
              <a:avLst/>
              <a:gdLst>
                <a:gd name="T0" fmla="*/ 16 w 28"/>
                <a:gd name="T1" fmla="*/ 28 h 28"/>
                <a:gd name="T2" fmla="*/ 0 w 28"/>
                <a:gd name="T3" fmla="*/ 12 h 28"/>
                <a:gd name="T4" fmla="*/ 5 w 28"/>
                <a:gd name="T5" fmla="*/ 1 h 28"/>
                <a:gd name="T6" fmla="*/ 11 w 28"/>
                <a:gd name="T7" fmla="*/ 1 h 28"/>
                <a:gd name="T8" fmla="*/ 11 w 28"/>
                <a:gd name="T9" fmla="*/ 7 h 28"/>
                <a:gd name="T10" fmla="*/ 8 w 28"/>
                <a:gd name="T11" fmla="*/ 12 h 28"/>
                <a:gd name="T12" fmla="*/ 16 w 28"/>
                <a:gd name="T13" fmla="*/ 20 h 28"/>
                <a:gd name="T14" fmla="*/ 21 w 28"/>
                <a:gd name="T15" fmla="*/ 17 h 28"/>
                <a:gd name="T16" fmla="*/ 27 w 28"/>
                <a:gd name="T17" fmla="*/ 17 h 28"/>
                <a:gd name="T18" fmla="*/ 27 w 28"/>
                <a:gd name="T19" fmla="*/ 23 h 28"/>
                <a:gd name="T20" fmla="*/ 16 w 28"/>
                <a:gd name="T21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" h="28">
                  <a:moveTo>
                    <a:pt x="16" y="28"/>
                  </a:moveTo>
                  <a:cubicBezTo>
                    <a:pt x="7" y="28"/>
                    <a:pt x="0" y="21"/>
                    <a:pt x="0" y="12"/>
                  </a:cubicBezTo>
                  <a:cubicBezTo>
                    <a:pt x="0" y="7"/>
                    <a:pt x="5" y="2"/>
                    <a:pt x="5" y="1"/>
                  </a:cubicBezTo>
                  <a:cubicBezTo>
                    <a:pt x="7" y="0"/>
                    <a:pt x="9" y="0"/>
                    <a:pt x="11" y="1"/>
                  </a:cubicBezTo>
                  <a:cubicBezTo>
                    <a:pt x="12" y="3"/>
                    <a:pt x="12" y="5"/>
                    <a:pt x="11" y="7"/>
                  </a:cubicBezTo>
                  <a:cubicBezTo>
                    <a:pt x="10" y="8"/>
                    <a:pt x="8" y="10"/>
                    <a:pt x="8" y="12"/>
                  </a:cubicBezTo>
                  <a:cubicBezTo>
                    <a:pt x="8" y="16"/>
                    <a:pt x="12" y="20"/>
                    <a:pt x="16" y="20"/>
                  </a:cubicBezTo>
                  <a:cubicBezTo>
                    <a:pt x="18" y="20"/>
                    <a:pt x="20" y="18"/>
                    <a:pt x="21" y="17"/>
                  </a:cubicBezTo>
                  <a:cubicBezTo>
                    <a:pt x="23" y="16"/>
                    <a:pt x="25" y="16"/>
                    <a:pt x="27" y="17"/>
                  </a:cubicBezTo>
                  <a:cubicBezTo>
                    <a:pt x="28" y="19"/>
                    <a:pt x="28" y="21"/>
                    <a:pt x="27" y="23"/>
                  </a:cubicBezTo>
                  <a:cubicBezTo>
                    <a:pt x="26" y="23"/>
                    <a:pt x="21" y="28"/>
                    <a:pt x="16" y="2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40" name="Freeform 67">
              <a:extLst>
                <a:ext uri="{FF2B5EF4-FFF2-40B4-BE49-F238E27FC236}">
                  <a16:creationId xmlns:a16="http://schemas.microsoft.com/office/drawing/2014/main" id="{60D65EEE-C135-4DEE-BF66-C310CB88A526}"/>
                </a:ext>
              </a:extLst>
            </p:cNvPr>
            <p:cNvSpPr>
              <a:spLocks/>
            </p:cNvSpPr>
            <p:nvPr/>
          </p:nvSpPr>
          <p:spPr bwMode="gray">
            <a:xfrm>
              <a:off x="1658115" y="5047922"/>
              <a:ext cx="105293" cy="105293"/>
            </a:xfrm>
            <a:custGeom>
              <a:avLst/>
              <a:gdLst>
                <a:gd name="T0" fmla="*/ 16 w 28"/>
                <a:gd name="T1" fmla="*/ 28 h 28"/>
                <a:gd name="T2" fmla="*/ 0 w 28"/>
                <a:gd name="T3" fmla="*/ 12 h 28"/>
                <a:gd name="T4" fmla="*/ 5 w 28"/>
                <a:gd name="T5" fmla="*/ 1 h 28"/>
                <a:gd name="T6" fmla="*/ 11 w 28"/>
                <a:gd name="T7" fmla="*/ 1 h 28"/>
                <a:gd name="T8" fmla="*/ 11 w 28"/>
                <a:gd name="T9" fmla="*/ 7 h 28"/>
                <a:gd name="T10" fmla="*/ 8 w 28"/>
                <a:gd name="T11" fmla="*/ 12 h 28"/>
                <a:gd name="T12" fmla="*/ 16 w 28"/>
                <a:gd name="T13" fmla="*/ 20 h 28"/>
                <a:gd name="T14" fmla="*/ 21 w 28"/>
                <a:gd name="T15" fmla="*/ 17 h 28"/>
                <a:gd name="T16" fmla="*/ 27 w 28"/>
                <a:gd name="T17" fmla="*/ 17 h 28"/>
                <a:gd name="T18" fmla="*/ 27 w 28"/>
                <a:gd name="T19" fmla="*/ 23 h 28"/>
                <a:gd name="T20" fmla="*/ 16 w 28"/>
                <a:gd name="T21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" h="28">
                  <a:moveTo>
                    <a:pt x="16" y="28"/>
                  </a:moveTo>
                  <a:cubicBezTo>
                    <a:pt x="7" y="28"/>
                    <a:pt x="0" y="21"/>
                    <a:pt x="0" y="12"/>
                  </a:cubicBezTo>
                  <a:cubicBezTo>
                    <a:pt x="0" y="7"/>
                    <a:pt x="5" y="2"/>
                    <a:pt x="5" y="1"/>
                  </a:cubicBezTo>
                  <a:cubicBezTo>
                    <a:pt x="7" y="0"/>
                    <a:pt x="9" y="0"/>
                    <a:pt x="11" y="1"/>
                  </a:cubicBezTo>
                  <a:cubicBezTo>
                    <a:pt x="12" y="3"/>
                    <a:pt x="12" y="5"/>
                    <a:pt x="11" y="7"/>
                  </a:cubicBezTo>
                  <a:cubicBezTo>
                    <a:pt x="10" y="8"/>
                    <a:pt x="8" y="10"/>
                    <a:pt x="8" y="12"/>
                  </a:cubicBezTo>
                  <a:cubicBezTo>
                    <a:pt x="8" y="16"/>
                    <a:pt x="12" y="20"/>
                    <a:pt x="16" y="20"/>
                  </a:cubicBezTo>
                  <a:cubicBezTo>
                    <a:pt x="18" y="20"/>
                    <a:pt x="20" y="18"/>
                    <a:pt x="21" y="17"/>
                  </a:cubicBezTo>
                  <a:cubicBezTo>
                    <a:pt x="23" y="16"/>
                    <a:pt x="25" y="16"/>
                    <a:pt x="27" y="17"/>
                  </a:cubicBezTo>
                  <a:cubicBezTo>
                    <a:pt x="28" y="19"/>
                    <a:pt x="28" y="21"/>
                    <a:pt x="27" y="23"/>
                  </a:cubicBezTo>
                  <a:cubicBezTo>
                    <a:pt x="26" y="23"/>
                    <a:pt x="21" y="28"/>
                    <a:pt x="16" y="2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41" name="Freeform 68">
              <a:extLst>
                <a:ext uri="{FF2B5EF4-FFF2-40B4-BE49-F238E27FC236}">
                  <a16:creationId xmlns:a16="http://schemas.microsoft.com/office/drawing/2014/main" id="{70188EAB-A16D-44D4-B16D-E9AABC0CCB45}"/>
                </a:ext>
              </a:extLst>
            </p:cNvPr>
            <p:cNvSpPr>
              <a:spLocks/>
            </p:cNvSpPr>
            <p:nvPr/>
          </p:nvSpPr>
          <p:spPr bwMode="gray">
            <a:xfrm>
              <a:off x="1718282" y="5108089"/>
              <a:ext cx="105735" cy="105293"/>
            </a:xfrm>
            <a:custGeom>
              <a:avLst/>
              <a:gdLst>
                <a:gd name="T0" fmla="*/ 16 w 28"/>
                <a:gd name="T1" fmla="*/ 28 h 28"/>
                <a:gd name="T2" fmla="*/ 0 w 28"/>
                <a:gd name="T3" fmla="*/ 12 h 28"/>
                <a:gd name="T4" fmla="*/ 5 w 28"/>
                <a:gd name="T5" fmla="*/ 1 h 28"/>
                <a:gd name="T6" fmla="*/ 11 w 28"/>
                <a:gd name="T7" fmla="*/ 1 h 28"/>
                <a:gd name="T8" fmla="*/ 11 w 28"/>
                <a:gd name="T9" fmla="*/ 7 h 28"/>
                <a:gd name="T10" fmla="*/ 8 w 28"/>
                <a:gd name="T11" fmla="*/ 12 h 28"/>
                <a:gd name="T12" fmla="*/ 16 w 28"/>
                <a:gd name="T13" fmla="*/ 20 h 28"/>
                <a:gd name="T14" fmla="*/ 21 w 28"/>
                <a:gd name="T15" fmla="*/ 17 h 28"/>
                <a:gd name="T16" fmla="*/ 27 w 28"/>
                <a:gd name="T17" fmla="*/ 17 h 28"/>
                <a:gd name="T18" fmla="*/ 27 w 28"/>
                <a:gd name="T19" fmla="*/ 23 h 28"/>
                <a:gd name="T20" fmla="*/ 16 w 28"/>
                <a:gd name="T21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" h="28">
                  <a:moveTo>
                    <a:pt x="16" y="28"/>
                  </a:moveTo>
                  <a:cubicBezTo>
                    <a:pt x="7" y="28"/>
                    <a:pt x="0" y="21"/>
                    <a:pt x="0" y="12"/>
                  </a:cubicBezTo>
                  <a:cubicBezTo>
                    <a:pt x="0" y="7"/>
                    <a:pt x="5" y="2"/>
                    <a:pt x="5" y="1"/>
                  </a:cubicBezTo>
                  <a:cubicBezTo>
                    <a:pt x="7" y="0"/>
                    <a:pt x="9" y="0"/>
                    <a:pt x="11" y="1"/>
                  </a:cubicBezTo>
                  <a:cubicBezTo>
                    <a:pt x="12" y="3"/>
                    <a:pt x="12" y="5"/>
                    <a:pt x="11" y="7"/>
                  </a:cubicBezTo>
                  <a:cubicBezTo>
                    <a:pt x="10" y="8"/>
                    <a:pt x="8" y="10"/>
                    <a:pt x="8" y="12"/>
                  </a:cubicBezTo>
                  <a:cubicBezTo>
                    <a:pt x="8" y="16"/>
                    <a:pt x="12" y="20"/>
                    <a:pt x="16" y="20"/>
                  </a:cubicBezTo>
                  <a:cubicBezTo>
                    <a:pt x="18" y="20"/>
                    <a:pt x="20" y="18"/>
                    <a:pt x="21" y="17"/>
                  </a:cubicBezTo>
                  <a:cubicBezTo>
                    <a:pt x="23" y="16"/>
                    <a:pt x="25" y="16"/>
                    <a:pt x="27" y="17"/>
                  </a:cubicBezTo>
                  <a:cubicBezTo>
                    <a:pt x="28" y="19"/>
                    <a:pt x="28" y="21"/>
                    <a:pt x="27" y="23"/>
                  </a:cubicBezTo>
                  <a:cubicBezTo>
                    <a:pt x="26" y="23"/>
                    <a:pt x="21" y="28"/>
                    <a:pt x="16" y="2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42" name="Freeform 69">
              <a:extLst>
                <a:ext uri="{FF2B5EF4-FFF2-40B4-BE49-F238E27FC236}">
                  <a16:creationId xmlns:a16="http://schemas.microsoft.com/office/drawing/2014/main" id="{574C2C43-7315-489E-B5E6-CEC33ACA3C55}"/>
                </a:ext>
              </a:extLst>
            </p:cNvPr>
            <p:cNvSpPr>
              <a:spLocks/>
            </p:cNvSpPr>
            <p:nvPr/>
          </p:nvSpPr>
          <p:spPr bwMode="gray">
            <a:xfrm>
              <a:off x="1673157" y="4582068"/>
              <a:ext cx="437098" cy="465854"/>
            </a:xfrm>
            <a:custGeom>
              <a:avLst/>
              <a:gdLst>
                <a:gd name="T0" fmla="*/ 100 w 116"/>
                <a:gd name="T1" fmla="*/ 124 h 124"/>
                <a:gd name="T2" fmla="*/ 89 w 116"/>
                <a:gd name="T3" fmla="*/ 119 h 124"/>
                <a:gd name="T4" fmla="*/ 89 w 116"/>
                <a:gd name="T5" fmla="*/ 113 h 124"/>
                <a:gd name="T6" fmla="*/ 95 w 116"/>
                <a:gd name="T7" fmla="*/ 113 h 124"/>
                <a:gd name="T8" fmla="*/ 100 w 116"/>
                <a:gd name="T9" fmla="*/ 116 h 124"/>
                <a:gd name="T10" fmla="*/ 108 w 116"/>
                <a:gd name="T11" fmla="*/ 108 h 124"/>
                <a:gd name="T12" fmla="*/ 105 w 116"/>
                <a:gd name="T13" fmla="*/ 103 h 124"/>
                <a:gd name="T14" fmla="*/ 52 w 116"/>
                <a:gd name="T15" fmla="*/ 50 h 124"/>
                <a:gd name="T16" fmla="*/ 52 w 116"/>
                <a:gd name="T17" fmla="*/ 28 h 124"/>
                <a:gd name="T18" fmla="*/ 46 w 116"/>
                <a:gd name="T19" fmla="*/ 28 h 124"/>
                <a:gd name="T20" fmla="*/ 27 w 116"/>
                <a:gd name="T21" fmla="*/ 47 h 124"/>
                <a:gd name="T22" fmla="*/ 16 w 116"/>
                <a:gd name="T23" fmla="*/ 52 h 124"/>
                <a:gd name="T24" fmla="*/ 0 w 116"/>
                <a:gd name="T25" fmla="*/ 36 h 124"/>
                <a:gd name="T26" fmla="*/ 5 w 116"/>
                <a:gd name="T27" fmla="*/ 25 h 124"/>
                <a:gd name="T28" fmla="*/ 29 w 116"/>
                <a:gd name="T29" fmla="*/ 1 h 124"/>
                <a:gd name="T30" fmla="*/ 35 w 116"/>
                <a:gd name="T31" fmla="*/ 1 h 124"/>
                <a:gd name="T32" fmla="*/ 35 w 116"/>
                <a:gd name="T33" fmla="*/ 7 h 124"/>
                <a:gd name="T34" fmla="*/ 11 w 116"/>
                <a:gd name="T35" fmla="*/ 31 h 124"/>
                <a:gd name="T36" fmla="*/ 8 w 116"/>
                <a:gd name="T37" fmla="*/ 36 h 124"/>
                <a:gd name="T38" fmla="*/ 16 w 116"/>
                <a:gd name="T39" fmla="*/ 44 h 124"/>
                <a:gd name="T40" fmla="*/ 21 w 116"/>
                <a:gd name="T41" fmla="*/ 41 h 124"/>
                <a:gd name="T42" fmla="*/ 42 w 116"/>
                <a:gd name="T43" fmla="*/ 20 h 124"/>
                <a:gd name="T44" fmla="*/ 60 w 116"/>
                <a:gd name="T45" fmla="*/ 20 h 124"/>
                <a:gd name="T46" fmla="*/ 60 w 116"/>
                <a:gd name="T47" fmla="*/ 46 h 124"/>
                <a:gd name="T48" fmla="*/ 111 w 116"/>
                <a:gd name="T49" fmla="*/ 97 h 124"/>
                <a:gd name="T50" fmla="*/ 116 w 116"/>
                <a:gd name="T51" fmla="*/ 108 h 124"/>
                <a:gd name="T52" fmla="*/ 100 w 116"/>
                <a:gd name="T53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6" h="124">
                  <a:moveTo>
                    <a:pt x="100" y="124"/>
                  </a:moveTo>
                  <a:cubicBezTo>
                    <a:pt x="95" y="124"/>
                    <a:pt x="90" y="119"/>
                    <a:pt x="89" y="119"/>
                  </a:cubicBezTo>
                  <a:cubicBezTo>
                    <a:pt x="88" y="117"/>
                    <a:pt x="88" y="115"/>
                    <a:pt x="89" y="113"/>
                  </a:cubicBezTo>
                  <a:cubicBezTo>
                    <a:pt x="91" y="112"/>
                    <a:pt x="93" y="112"/>
                    <a:pt x="95" y="113"/>
                  </a:cubicBezTo>
                  <a:cubicBezTo>
                    <a:pt x="96" y="114"/>
                    <a:pt x="98" y="116"/>
                    <a:pt x="100" y="116"/>
                  </a:cubicBezTo>
                  <a:cubicBezTo>
                    <a:pt x="104" y="116"/>
                    <a:pt x="108" y="112"/>
                    <a:pt x="108" y="108"/>
                  </a:cubicBezTo>
                  <a:cubicBezTo>
                    <a:pt x="108" y="106"/>
                    <a:pt x="106" y="104"/>
                    <a:pt x="105" y="103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28"/>
                    <a:pt x="52" y="28"/>
                    <a:pt x="52" y="28"/>
                  </a:cubicBezTo>
                  <a:cubicBezTo>
                    <a:pt x="46" y="28"/>
                    <a:pt x="46" y="28"/>
                    <a:pt x="46" y="28"/>
                  </a:cubicBezTo>
                  <a:cubicBezTo>
                    <a:pt x="27" y="47"/>
                    <a:pt x="27" y="47"/>
                    <a:pt x="27" y="47"/>
                  </a:cubicBezTo>
                  <a:cubicBezTo>
                    <a:pt x="26" y="47"/>
                    <a:pt x="21" y="52"/>
                    <a:pt x="16" y="52"/>
                  </a:cubicBezTo>
                  <a:cubicBezTo>
                    <a:pt x="7" y="52"/>
                    <a:pt x="0" y="45"/>
                    <a:pt x="0" y="36"/>
                  </a:cubicBezTo>
                  <a:cubicBezTo>
                    <a:pt x="0" y="31"/>
                    <a:pt x="5" y="26"/>
                    <a:pt x="5" y="25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31" y="0"/>
                    <a:pt x="33" y="0"/>
                    <a:pt x="35" y="1"/>
                  </a:cubicBezTo>
                  <a:cubicBezTo>
                    <a:pt x="36" y="3"/>
                    <a:pt x="36" y="5"/>
                    <a:pt x="35" y="7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0" y="32"/>
                    <a:pt x="8" y="34"/>
                    <a:pt x="8" y="36"/>
                  </a:cubicBezTo>
                  <a:cubicBezTo>
                    <a:pt x="8" y="40"/>
                    <a:pt x="12" y="44"/>
                    <a:pt x="16" y="44"/>
                  </a:cubicBezTo>
                  <a:cubicBezTo>
                    <a:pt x="18" y="44"/>
                    <a:pt x="20" y="42"/>
                    <a:pt x="21" y="41"/>
                  </a:cubicBezTo>
                  <a:cubicBezTo>
                    <a:pt x="42" y="20"/>
                    <a:pt x="42" y="20"/>
                    <a:pt x="42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60" y="46"/>
                    <a:pt x="60" y="46"/>
                    <a:pt x="60" y="46"/>
                  </a:cubicBezTo>
                  <a:cubicBezTo>
                    <a:pt x="111" y="97"/>
                    <a:pt x="111" y="97"/>
                    <a:pt x="111" y="97"/>
                  </a:cubicBezTo>
                  <a:cubicBezTo>
                    <a:pt x="111" y="98"/>
                    <a:pt x="116" y="103"/>
                    <a:pt x="116" y="108"/>
                  </a:cubicBezTo>
                  <a:cubicBezTo>
                    <a:pt x="116" y="117"/>
                    <a:pt x="109" y="124"/>
                    <a:pt x="100" y="124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43" name="Freeform 70">
              <a:extLst>
                <a:ext uri="{FF2B5EF4-FFF2-40B4-BE49-F238E27FC236}">
                  <a16:creationId xmlns:a16="http://schemas.microsoft.com/office/drawing/2014/main" id="{90FE6969-CD78-4C38-A384-66B622B2D5DF}"/>
                </a:ext>
              </a:extLst>
            </p:cNvPr>
            <p:cNvSpPr>
              <a:spLocks/>
            </p:cNvSpPr>
            <p:nvPr/>
          </p:nvSpPr>
          <p:spPr bwMode="gray">
            <a:xfrm>
              <a:off x="1914268" y="4747086"/>
              <a:ext cx="105293" cy="60167"/>
            </a:xfrm>
            <a:custGeom>
              <a:avLst/>
              <a:gdLst>
                <a:gd name="T0" fmla="*/ 12 w 28"/>
                <a:gd name="T1" fmla="*/ 16 h 16"/>
                <a:gd name="T2" fmla="*/ 0 w 28"/>
                <a:gd name="T3" fmla="*/ 16 h 16"/>
                <a:gd name="T4" fmla="*/ 0 w 28"/>
                <a:gd name="T5" fmla="*/ 8 h 16"/>
                <a:gd name="T6" fmla="*/ 12 w 28"/>
                <a:gd name="T7" fmla="*/ 8 h 16"/>
                <a:gd name="T8" fmla="*/ 20 w 28"/>
                <a:gd name="T9" fmla="*/ 0 h 16"/>
                <a:gd name="T10" fmla="*/ 28 w 28"/>
                <a:gd name="T11" fmla="*/ 0 h 16"/>
                <a:gd name="T12" fmla="*/ 12 w 28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16">
                  <a:moveTo>
                    <a:pt x="12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6" y="8"/>
                    <a:pt x="20" y="4"/>
                    <a:pt x="20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28" y="9"/>
                    <a:pt x="21" y="16"/>
                    <a:pt x="12" y="16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44" name="Freeform 71">
              <a:extLst>
                <a:ext uri="{FF2B5EF4-FFF2-40B4-BE49-F238E27FC236}">
                  <a16:creationId xmlns:a16="http://schemas.microsoft.com/office/drawing/2014/main" id="{CB9F1F62-22DF-4540-B08F-D85BEDD07BC8}"/>
                </a:ext>
              </a:extLst>
            </p:cNvPr>
            <p:cNvSpPr>
              <a:spLocks/>
            </p:cNvSpPr>
            <p:nvPr/>
          </p:nvSpPr>
          <p:spPr bwMode="gray">
            <a:xfrm>
              <a:off x="1944351" y="4371483"/>
              <a:ext cx="376488" cy="450812"/>
            </a:xfrm>
            <a:custGeom>
              <a:avLst/>
              <a:gdLst>
                <a:gd name="T0" fmla="*/ 76 w 100"/>
                <a:gd name="T1" fmla="*/ 120 h 120"/>
                <a:gd name="T2" fmla="*/ 68 w 100"/>
                <a:gd name="T3" fmla="*/ 120 h 120"/>
                <a:gd name="T4" fmla="*/ 65 w 100"/>
                <a:gd name="T5" fmla="*/ 119 h 120"/>
                <a:gd name="T6" fmla="*/ 1 w 100"/>
                <a:gd name="T7" fmla="*/ 55 h 120"/>
                <a:gd name="T8" fmla="*/ 0 w 100"/>
                <a:gd name="T9" fmla="*/ 52 h 120"/>
                <a:gd name="T10" fmla="*/ 0 w 100"/>
                <a:gd name="T11" fmla="*/ 44 h 120"/>
                <a:gd name="T12" fmla="*/ 1 w 100"/>
                <a:gd name="T13" fmla="*/ 41 h 120"/>
                <a:gd name="T14" fmla="*/ 41 w 100"/>
                <a:gd name="T15" fmla="*/ 1 h 120"/>
                <a:gd name="T16" fmla="*/ 47 w 100"/>
                <a:gd name="T17" fmla="*/ 1 h 120"/>
                <a:gd name="T18" fmla="*/ 47 w 100"/>
                <a:gd name="T19" fmla="*/ 7 h 120"/>
                <a:gd name="T20" fmla="*/ 8 w 100"/>
                <a:gd name="T21" fmla="*/ 46 h 120"/>
                <a:gd name="T22" fmla="*/ 8 w 100"/>
                <a:gd name="T23" fmla="*/ 50 h 120"/>
                <a:gd name="T24" fmla="*/ 70 w 100"/>
                <a:gd name="T25" fmla="*/ 112 h 120"/>
                <a:gd name="T26" fmla="*/ 74 w 100"/>
                <a:gd name="T27" fmla="*/ 112 h 120"/>
                <a:gd name="T28" fmla="*/ 93 w 100"/>
                <a:gd name="T29" fmla="*/ 93 h 120"/>
                <a:gd name="T30" fmla="*/ 99 w 100"/>
                <a:gd name="T31" fmla="*/ 93 h 120"/>
                <a:gd name="T32" fmla="*/ 99 w 100"/>
                <a:gd name="T33" fmla="*/ 99 h 120"/>
                <a:gd name="T34" fmla="*/ 79 w 100"/>
                <a:gd name="T35" fmla="*/ 119 h 120"/>
                <a:gd name="T36" fmla="*/ 76 w 100"/>
                <a:gd name="T37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0" h="120">
                  <a:moveTo>
                    <a:pt x="76" y="120"/>
                  </a:moveTo>
                  <a:cubicBezTo>
                    <a:pt x="68" y="120"/>
                    <a:pt x="68" y="120"/>
                    <a:pt x="68" y="120"/>
                  </a:cubicBezTo>
                  <a:cubicBezTo>
                    <a:pt x="67" y="120"/>
                    <a:pt x="66" y="120"/>
                    <a:pt x="65" y="119"/>
                  </a:cubicBezTo>
                  <a:cubicBezTo>
                    <a:pt x="1" y="55"/>
                    <a:pt x="1" y="55"/>
                    <a:pt x="1" y="55"/>
                  </a:cubicBezTo>
                  <a:cubicBezTo>
                    <a:pt x="0" y="54"/>
                    <a:pt x="0" y="53"/>
                    <a:pt x="0" y="52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43"/>
                    <a:pt x="0" y="42"/>
                    <a:pt x="1" y="41"/>
                  </a:cubicBezTo>
                  <a:cubicBezTo>
                    <a:pt x="41" y="1"/>
                    <a:pt x="41" y="1"/>
                    <a:pt x="41" y="1"/>
                  </a:cubicBezTo>
                  <a:cubicBezTo>
                    <a:pt x="43" y="0"/>
                    <a:pt x="45" y="0"/>
                    <a:pt x="47" y="1"/>
                  </a:cubicBezTo>
                  <a:cubicBezTo>
                    <a:pt x="48" y="3"/>
                    <a:pt x="48" y="5"/>
                    <a:pt x="47" y="7"/>
                  </a:cubicBezTo>
                  <a:cubicBezTo>
                    <a:pt x="8" y="46"/>
                    <a:pt x="8" y="46"/>
                    <a:pt x="8" y="46"/>
                  </a:cubicBezTo>
                  <a:cubicBezTo>
                    <a:pt x="8" y="50"/>
                    <a:pt x="8" y="50"/>
                    <a:pt x="8" y="50"/>
                  </a:cubicBezTo>
                  <a:cubicBezTo>
                    <a:pt x="70" y="112"/>
                    <a:pt x="70" y="112"/>
                    <a:pt x="70" y="112"/>
                  </a:cubicBezTo>
                  <a:cubicBezTo>
                    <a:pt x="74" y="112"/>
                    <a:pt x="74" y="112"/>
                    <a:pt x="74" y="112"/>
                  </a:cubicBezTo>
                  <a:cubicBezTo>
                    <a:pt x="93" y="93"/>
                    <a:pt x="93" y="93"/>
                    <a:pt x="93" y="93"/>
                  </a:cubicBezTo>
                  <a:cubicBezTo>
                    <a:pt x="95" y="92"/>
                    <a:pt x="97" y="92"/>
                    <a:pt x="99" y="93"/>
                  </a:cubicBezTo>
                  <a:cubicBezTo>
                    <a:pt x="100" y="95"/>
                    <a:pt x="100" y="97"/>
                    <a:pt x="99" y="99"/>
                  </a:cubicBezTo>
                  <a:cubicBezTo>
                    <a:pt x="79" y="119"/>
                    <a:pt x="79" y="119"/>
                    <a:pt x="79" y="119"/>
                  </a:cubicBezTo>
                  <a:cubicBezTo>
                    <a:pt x="78" y="120"/>
                    <a:pt x="77" y="120"/>
                    <a:pt x="76" y="12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45" name="Freeform 72">
              <a:extLst>
                <a:ext uri="{FF2B5EF4-FFF2-40B4-BE49-F238E27FC236}">
                  <a16:creationId xmlns:a16="http://schemas.microsoft.com/office/drawing/2014/main" id="{CF900F4B-0F5F-4D2A-82F1-72B1A687F18C}"/>
                </a:ext>
              </a:extLst>
            </p:cNvPr>
            <p:cNvSpPr>
              <a:spLocks/>
            </p:cNvSpPr>
            <p:nvPr/>
          </p:nvSpPr>
          <p:spPr bwMode="gray">
            <a:xfrm>
              <a:off x="1356836" y="4371483"/>
              <a:ext cx="376488" cy="450812"/>
            </a:xfrm>
            <a:custGeom>
              <a:avLst/>
              <a:gdLst>
                <a:gd name="T0" fmla="*/ 32 w 100"/>
                <a:gd name="T1" fmla="*/ 120 h 120"/>
                <a:gd name="T2" fmla="*/ 24 w 100"/>
                <a:gd name="T3" fmla="*/ 120 h 120"/>
                <a:gd name="T4" fmla="*/ 21 w 100"/>
                <a:gd name="T5" fmla="*/ 119 h 120"/>
                <a:gd name="T6" fmla="*/ 1 w 100"/>
                <a:gd name="T7" fmla="*/ 99 h 120"/>
                <a:gd name="T8" fmla="*/ 1 w 100"/>
                <a:gd name="T9" fmla="*/ 93 h 120"/>
                <a:gd name="T10" fmla="*/ 7 w 100"/>
                <a:gd name="T11" fmla="*/ 93 h 120"/>
                <a:gd name="T12" fmla="*/ 26 w 100"/>
                <a:gd name="T13" fmla="*/ 112 h 120"/>
                <a:gd name="T14" fmla="*/ 30 w 100"/>
                <a:gd name="T15" fmla="*/ 112 h 120"/>
                <a:gd name="T16" fmla="*/ 92 w 100"/>
                <a:gd name="T17" fmla="*/ 50 h 120"/>
                <a:gd name="T18" fmla="*/ 92 w 100"/>
                <a:gd name="T19" fmla="*/ 46 h 120"/>
                <a:gd name="T20" fmla="*/ 53 w 100"/>
                <a:gd name="T21" fmla="*/ 7 h 120"/>
                <a:gd name="T22" fmla="*/ 53 w 100"/>
                <a:gd name="T23" fmla="*/ 1 h 120"/>
                <a:gd name="T24" fmla="*/ 59 w 100"/>
                <a:gd name="T25" fmla="*/ 1 h 120"/>
                <a:gd name="T26" fmla="*/ 99 w 100"/>
                <a:gd name="T27" fmla="*/ 41 h 120"/>
                <a:gd name="T28" fmla="*/ 100 w 100"/>
                <a:gd name="T29" fmla="*/ 44 h 120"/>
                <a:gd name="T30" fmla="*/ 100 w 100"/>
                <a:gd name="T31" fmla="*/ 52 h 120"/>
                <a:gd name="T32" fmla="*/ 99 w 100"/>
                <a:gd name="T33" fmla="*/ 55 h 120"/>
                <a:gd name="T34" fmla="*/ 35 w 100"/>
                <a:gd name="T35" fmla="*/ 119 h 120"/>
                <a:gd name="T36" fmla="*/ 32 w 100"/>
                <a:gd name="T37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0" h="120">
                  <a:moveTo>
                    <a:pt x="32" y="120"/>
                  </a:moveTo>
                  <a:cubicBezTo>
                    <a:pt x="24" y="120"/>
                    <a:pt x="24" y="120"/>
                    <a:pt x="24" y="120"/>
                  </a:cubicBezTo>
                  <a:cubicBezTo>
                    <a:pt x="23" y="120"/>
                    <a:pt x="22" y="120"/>
                    <a:pt x="21" y="119"/>
                  </a:cubicBezTo>
                  <a:cubicBezTo>
                    <a:pt x="1" y="99"/>
                    <a:pt x="1" y="99"/>
                    <a:pt x="1" y="99"/>
                  </a:cubicBezTo>
                  <a:cubicBezTo>
                    <a:pt x="0" y="97"/>
                    <a:pt x="0" y="95"/>
                    <a:pt x="1" y="93"/>
                  </a:cubicBezTo>
                  <a:cubicBezTo>
                    <a:pt x="3" y="92"/>
                    <a:pt x="5" y="92"/>
                    <a:pt x="7" y="93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30" y="112"/>
                    <a:pt x="30" y="112"/>
                    <a:pt x="30" y="112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53" y="7"/>
                    <a:pt x="53" y="7"/>
                    <a:pt x="53" y="7"/>
                  </a:cubicBezTo>
                  <a:cubicBezTo>
                    <a:pt x="52" y="5"/>
                    <a:pt x="52" y="3"/>
                    <a:pt x="53" y="1"/>
                  </a:cubicBezTo>
                  <a:cubicBezTo>
                    <a:pt x="55" y="0"/>
                    <a:pt x="57" y="0"/>
                    <a:pt x="59" y="1"/>
                  </a:cubicBezTo>
                  <a:cubicBezTo>
                    <a:pt x="99" y="41"/>
                    <a:pt x="99" y="41"/>
                    <a:pt x="99" y="41"/>
                  </a:cubicBezTo>
                  <a:cubicBezTo>
                    <a:pt x="100" y="42"/>
                    <a:pt x="100" y="43"/>
                    <a:pt x="100" y="44"/>
                  </a:cubicBezTo>
                  <a:cubicBezTo>
                    <a:pt x="100" y="52"/>
                    <a:pt x="100" y="52"/>
                    <a:pt x="100" y="52"/>
                  </a:cubicBezTo>
                  <a:cubicBezTo>
                    <a:pt x="100" y="53"/>
                    <a:pt x="100" y="54"/>
                    <a:pt x="99" y="55"/>
                  </a:cubicBezTo>
                  <a:cubicBezTo>
                    <a:pt x="35" y="119"/>
                    <a:pt x="35" y="119"/>
                    <a:pt x="35" y="119"/>
                  </a:cubicBezTo>
                  <a:cubicBezTo>
                    <a:pt x="34" y="120"/>
                    <a:pt x="33" y="120"/>
                    <a:pt x="32" y="12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46" name="Freeform 73">
              <a:extLst>
                <a:ext uri="{FF2B5EF4-FFF2-40B4-BE49-F238E27FC236}">
                  <a16:creationId xmlns:a16="http://schemas.microsoft.com/office/drawing/2014/main" id="{E9DF1DB7-6A2C-420B-8599-479F02309D1F}"/>
                </a:ext>
              </a:extLst>
            </p:cNvPr>
            <p:cNvSpPr>
              <a:spLocks/>
            </p:cNvSpPr>
            <p:nvPr/>
          </p:nvSpPr>
          <p:spPr bwMode="gray">
            <a:xfrm>
              <a:off x="2200505" y="4656835"/>
              <a:ext cx="60167" cy="60167"/>
            </a:xfrm>
            <a:custGeom>
              <a:avLst/>
              <a:gdLst>
                <a:gd name="T0" fmla="*/ 4 w 16"/>
                <a:gd name="T1" fmla="*/ 16 h 16"/>
                <a:gd name="T2" fmla="*/ 1 w 16"/>
                <a:gd name="T3" fmla="*/ 15 h 16"/>
                <a:gd name="T4" fmla="*/ 1 w 16"/>
                <a:gd name="T5" fmla="*/ 9 h 16"/>
                <a:gd name="T6" fmla="*/ 9 w 16"/>
                <a:gd name="T7" fmla="*/ 1 h 16"/>
                <a:gd name="T8" fmla="*/ 15 w 16"/>
                <a:gd name="T9" fmla="*/ 1 h 16"/>
                <a:gd name="T10" fmla="*/ 15 w 16"/>
                <a:gd name="T11" fmla="*/ 7 h 16"/>
                <a:gd name="T12" fmla="*/ 7 w 16"/>
                <a:gd name="T13" fmla="*/ 15 h 16"/>
                <a:gd name="T14" fmla="*/ 4 w 16"/>
                <a:gd name="T15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16">
                  <a:moveTo>
                    <a:pt x="4" y="16"/>
                  </a:moveTo>
                  <a:cubicBezTo>
                    <a:pt x="3" y="16"/>
                    <a:pt x="2" y="16"/>
                    <a:pt x="1" y="15"/>
                  </a:cubicBezTo>
                  <a:cubicBezTo>
                    <a:pt x="0" y="13"/>
                    <a:pt x="0" y="11"/>
                    <a:pt x="1" y="9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11" y="0"/>
                    <a:pt x="13" y="0"/>
                    <a:pt x="15" y="1"/>
                  </a:cubicBezTo>
                  <a:cubicBezTo>
                    <a:pt x="16" y="3"/>
                    <a:pt x="16" y="5"/>
                    <a:pt x="15" y="7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6" y="16"/>
                    <a:pt x="5" y="16"/>
                    <a:pt x="4" y="16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47" name="Freeform 74">
              <a:extLst>
                <a:ext uri="{FF2B5EF4-FFF2-40B4-BE49-F238E27FC236}">
                  <a16:creationId xmlns:a16="http://schemas.microsoft.com/office/drawing/2014/main" id="{D76611F5-0B4D-4ABA-B814-90AA985FC327}"/>
                </a:ext>
              </a:extLst>
            </p:cNvPr>
            <p:cNvSpPr>
              <a:spLocks/>
            </p:cNvSpPr>
            <p:nvPr/>
          </p:nvSpPr>
          <p:spPr bwMode="gray">
            <a:xfrm>
              <a:off x="1417003" y="4656835"/>
              <a:ext cx="60167" cy="60167"/>
            </a:xfrm>
            <a:custGeom>
              <a:avLst/>
              <a:gdLst>
                <a:gd name="T0" fmla="*/ 12 w 16"/>
                <a:gd name="T1" fmla="*/ 16 h 16"/>
                <a:gd name="T2" fmla="*/ 9 w 16"/>
                <a:gd name="T3" fmla="*/ 15 h 16"/>
                <a:gd name="T4" fmla="*/ 1 w 16"/>
                <a:gd name="T5" fmla="*/ 7 h 16"/>
                <a:gd name="T6" fmla="*/ 1 w 16"/>
                <a:gd name="T7" fmla="*/ 1 h 16"/>
                <a:gd name="T8" fmla="*/ 7 w 16"/>
                <a:gd name="T9" fmla="*/ 1 h 16"/>
                <a:gd name="T10" fmla="*/ 15 w 16"/>
                <a:gd name="T11" fmla="*/ 9 h 16"/>
                <a:gd name="T12" fmla="*/ 15 w 16"/>
                <a:gd name="T13" fmla="*/ 15 h 16"/>
                <a:gd name="T14" fmla="*/ 12 w 16"/>
                <a:gd name="T15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16">
                  <a:moveTo>
                    <a:pt x="12" y="16"/>
                  </a:moveTo>
                  <a:cubicBezTo>
                    <a:pt x="11" y="16"/>
                    <a:pt x="10" y="16"/>
                    <a:pt x="9" y="1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0" y="3"/>
                    <a:pt x="1" y="1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6" y="11"/>
                    <a:pt x="16" y="13"/>
                    <a:pt x="15" y="15"/>
                  </a:cubicBezTo>
                  <a:cubicBezTo>
                    <a:pt x="14" y="16"/>
                    <a:pt x="13" y="16"/>
                    <a:pt x="12" y="16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</p:grpSp>
      <p:grpSp>
        <p:nvGrpSpPr>
          <p:cNvPr id="48" name="Gruppieren 103">
            <a:extLst>
              <a:ext uri="{FF2B5EF4-FFF2-40B4-BE49-F238E27FC236}">
                <a16:creationId xmlns:a16="http://schemas.microsoft.com/office/drawing/2014/main" id="{A94AED80-7864-4037-8CDE-D820D280AD0E}"/>
              </a:ext>
            </a:extLst>
          </p:cNvPr>
          <p:cNvGrpSpPr>
            <a:grpSpLocks noChangeAspect="1"/>
          </p:cNvGrpSpPr>
          <p:nvPr/>
        </p:nvGrpSpPr>
        <p:grpSpPr bwMode="gray">
          <a:xfrm>
            <a:off x="3289301" y="1604435"/>
            <a:ext cx="382931" cy="383117"/>
            <a:chOff x="1125270" y="5805398"/>
            <a:chExt cx="984432" cy="984917"/>
          </a:xfrm>
          <a:solidFill>
            <a:schemeClr val="accent6"/>
          </a:solidFill>
        </p:grpSpPr>
        <p:sp>
          <p:nvSpPr>
            <p:cNvPr id="49" name="Freeform 144">
              <a:extLst>
                <a:ext uri="{FF2B5EF4-FFF2-40B4-BE49-F238E27FC236}">
                  <a16:creationId xmlns:a16="http://schemas.microsoft.com/office/drawing/2014/main" id="{D2F86D68-5FB7-492D-8A85-C0B760EAF7D4}"/>
                </a:ext>
              </a:extLst>
            </p:cNvPr>
            <p:cNvSpPr>
              <a:spLocks/>
            </p:cNvSpPr>
            <p:nvPr/>
          </p:nvSpPr>
          <p:spPr bwMode="gray">
            <a:xfrm>
              <a:off x="1652324" y="6287296"/>
              <a:ext cx="453737" cy="503019"/>
            </a:xfrm>
            <a:custGeom>
              <a:avLst/>
              <a:gdLst>
                <a:gd name="T0" fmla="*/ 168 w 260"/>
                <a:gd name="T1" fmla="*/ 288 h 288"/>
                <a:gd name="T2" fmla="*/ 166 w 260"/>
                <a:gd name="T3" fmla="*/ 288 h 288"/>
                <a:gd name="T4" fmla="*/ 44 w 260"/>
                <a:gd name="T5" fmla="*/ 157 h 288"/>
                <a:gd name="T6" fmla="*/ 44 w 260"/>
                <a:gd name="T7" fmla="*/ 151 h 288"/>
                <a:gd name="T8" fmla="*/ 0 w 260"/>
                <a:gd name="T9" fmla="*/ 107 h 288"/>
                <a:gd name="T10" fmla="*/ 14 w 260"/>
                <a:gd name="T11" fmla="*/ 94 h 288"/>
                <a:gd name="T12" fmla="*/ 63 w 260"/>
                <a:gd name="T13" fmla="*/ 144 h 288"/>
                <a:gd name="T14" fmla="*/ 63 w 260"/>
                <a:gd name="T15" fmla="*/ 157 h 288"/>
                <a:gd name="T16" fmla="*/ 164 w 260"/>
                <a:gd name="T17" fmla="*/ 269 h 288"/>
                <a:gd name="T18" fmla="*/ 169 w 260"/>
                <a:gd name="T19" fmla="*/ 267 h 288"/>
                <a:gd name="T20" fmla="*/ 115 w 260"/>
                <a:gd name="T21" fmla="*/ 213 h 288"/>
                <a:gd name="T22" fmla="*/ 185 w 260"/>
                <a:gd name="T23" fmla="*/ 144 h 288"/>
                <a:gd name="T24" fmla="*/ 239 w 260"/>
                <a:gd name="T25" fmla="*/ 197 h 288"/>
                <a:gd name="T26" fmla="*/ 241 w 260"/>
                <a:gd name="T27" fmla="*/ 192 h 288"/>
                <a:gd name="T28" fmla="*/ 129 w 260"/>
                <a:gd name="T29" fmla="*/ 91 h 288"/>
                <a:gd name="T30" fmla="*/ 115 w 260"/>
                <a:gd name="T31" fmla="*/ 91 h 288"/>
                <a:gd name="T32" fmla="*/ 38 w 260"/>
                <a:gd name="T33" fmla="*/ 14 h 288"/>
                <a:gd name="T34" fmla="*/ 51 w 260"/>
                <a:gd name="T35" fmla="*/ 0 h 288"/>
                <a:gd name="T36" fmla="*/ 123 w 260"/>
                <a:gd name="T37" fmla="*/ 73 h 288"/>
                <a:gd name="T38" fmla="*/ 129 w 260"/>
                <a:gd name="T39" fmla="*/ 73 h 288"/>
                <a:gd name="T40" fmla="*/ 260 w 260"/>
                <a:gd name="T41" fmla="*/ 194 h 288"/>
                <a:gd name="T42" fmla="*/ 260 w 260"/>
                <a:gd name="T43" fmla="*/ 197 h 288"/>
                <a:gd name="T44" fmla="*/ 244 w 260"/>
                <a:gd name="T45" fmla="*/ 229 h 288"/>
                <a:gd name="T46" fmla="*/ 185 w 260"/>
                <a:gd name="T47" fmla="*/ 170 h 288"/>
                <a:gd name="T48" fmla="*/ 142 w 260"/>
                <a:gd name="T49" fmla="*/ 213 h 288"/>
                <a:gd name="T50" fmla="*/ 201 w 260"/>
                <a:gd name="T51" fmla="*/ 272 h 288"/>
                <a:gd name="T52" fmla="*/ 168 w 260"/>
                <a:gd name="T53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60" h="288">
                  <a:moveTo>
                    <a:pt x="168" y="288"/>
                  </a:moveTo>
                  <a:cubicBezTo>
                    <a:pt x="166" y="288"/>
                    <a:pt x="166" y="288"/>
                    <a:pt x="166" y="288"/>
                  </a:cubicBezTo>
                  <a:cubicBezTo>
                    <a:pt x="84" y="288"/>
                    <a:pt x="44" y="245"/>
                    <a:pt x="44" y="157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0" y="107"/>
                    <a:pt x="0" y="107"/>
                    <a:pt x="0" y="107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63" y="144"/>
                    <a:pt x="63" y="144"/>
                    <a:pt x="63" y="144"/>
                  </a:cubicBezTo>
                  <a:cubicBezTo>
                    <a:pt x="63" y="157"/>
                    <a:pt x="63" y="157"/>
                    <a:pt x="63" y="157"/>
                  </a:cubicBezTo>
                  <a:cubicBezTo>
                    <a:pt x="63" y="234"/>
                    <a:pt x="94" y="269"/>
                    <a:pt x="164" y="269"/>
                  </a:cubicBezTo>
                  <a:cubicBezTo>
                    <a:pt x="169" y="267"/>
                    <a:pt x="169" y="267"/>
                    <a:pt x="169" y="267"/>
                  </a:cubicBezTo>
                  <a:cubicBezTo>
                    <a:pt x="115" y="213"/>
                    <a:pt x="115" y="213"/>
                    <a:pt x="115" y="213"/>
                  </a:cubicBezTo>
                  <a:cubicBezTo>
                    <a:pt x="185" y="144"/>
                    <a:pt x="185" y="144"/>
                    <a:pt x="185" y="144"/>
                  </a:cubicBezTo>
                  <a:cubicBezTo>
                    <a:pt x="239" y="197"/>
                    <a:pt x="239" y="197"/>
                    <a:pt x="239" y="197"/>
                  </a:cubicBezTo>
                  <a:cubicBezTo>
                    <a:pt x="241" y="192"/>
                    <a:pt x="241" y="192"/>
                    <a:pt x="241" y="192"/>
                  </a:cubicBezTo>
                  <a:cubicBezTo>
                    <a:pt x="240" y="122"/>
                    <a:pt x="206" y="91"/>
                    <a:pt x="129" y="91"/>
                  </a:cubicBezTo>
                  <a:cubicBezTo>
                    <a:pt x="115" y="91"/>
                    <a:pt x="115" y="91"/>
                    <a:pt x="115" y="91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123" y="73"/>
                    <a:pt x="123" y="73"/>
                    <a:pt x="123" y="73"/>
                  </a:cubicBezTo>
                  <a:cubicBezTo>
                    <a:pt x="129" y="73"/>
                    <a:pt x="129" y="73"/>
                    <a:pt x="129" y="73"/>
                  </a:cubicBezTo>
                  <a:cubicBezTo>
                    <a:pt x="217" y="73"/>
                    <a:pt x="260" y="112"/>
                    <a:pt x="260" y="194"/>
                  </a:cubicBezTo>
                  <a:cubicBezTo>
                    <a:pt x="260" y="197"/>
                    <a:pt x="260" y="197"/>
                    <a:pt x="260" y="197"/>
                  </a:cubicBezTo>
                  <a:cubicBezTo>
                    <a:pt x="244" y="229"/>
                    <a:pt x="244" y="229"/>
                    <a:pt x="244" y="229"/>
                  </a:cubicBezTo>
                  <a:cubicBezTo>
                    <a:pt x="185" y="170"/>
                    <a:pt x="185" y="170"/>
                    <a:pt x="185" y="170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201" y="272"/>
                    <a:pt x="201" y="272"/>
                    <a:pt x="201" y="272"/>
                  </a:cubicBezTo>
                  <a:lnTo>
                    <a:pt x="168" y="28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50" name="Freeform 145">
              <a:extLst>
                <a:ext uri="{FF2B5EF4-FFF2-40B4-BE49-F238E27FC236}">
                  <a16:creationId xmlns:a16="http://schemas.microsoft.com/office/drawing/2014/main" id="{F7FF186E-3901-4EB5-84B9-03D9B2E5D03B}"/>
                </a:ext>
              </a:extLst>
            </p:cNvPr>
            <p:cNvSpPr>
              <a:spLocks/>
            </p:cNvSpPr>
            <p:nvPr/>
          </p:nvSpPr>
          <p:spPr bwMode="gray">
            <a:xfrm>
              <a:off x="1125270" y="5809040"/>
              <a:ext cx="500834" cy="452280"/>
            </a:xfrm>
            <a:custGeom>
              <a:avLst/>
              <a:gdLst>
                <a:gd name="T0" fmla="*/ 180 w 287"/>
                <a:gd name="T1" fmla="*/ 259 h 259"/>
                <a:gd name="T2" fmla="*/ 136 w 287"/>
                <a:gd name="T3" fmla="*/ 215 h 259"/>
                <a:gd name="T4" fmla="*/ 131 w 287"/>
                <a:gd name="T5" fmla="*/ 215 h 259"/>
                <a:gd name="T6" fmla="*/ 0 w 287"/>
                <a:gd name="T7" fmla="*/ 93 h 259"/>
                <a:gd name="T8" fmla="*/ 0 w 287"/>
                <a:gd name="T9" fmla="*/ 91 h 259"/>
                <a:gd name="T10" fmla="*/ 16 w 287"/>
                <a:gd name="T11" fmla="*/ 59 h 259"/>
                <a:gd name="T12" fmla="*/ 75 w 287"/>
                <a:gd name="T13" fmla="*/ 118 h 259"/>
                <a:gd name="T14" fmla="*/ 118 w 287"/>
                <a:gd name="T15" fmla="*/ 75 h 259"/>
                <a:gd name="T16" fmla="*/ 59 w 287"/>
                <a:gd name="T17" fmla="*/ 16 h 259"/>
                <a:gd name="T18" fmla="*/ 91 w 287"/>
                <a:gd name="T19" fmla="*/ 0 h 259"/>
                <a:gd name="T20" fmla="*/ 93 w 287"/>
                <a:gd name="T21" fmla="*/ 0 h 259"/>
                <a:gd name="T22" fmla="*/ 215 w 287"/>
                <a:gd name="T23" fmla="*/ 131 h 259"/>
                <a:gd name="T24" fmla="*/ 215 w 287"/>
                <a:gd name="T25" fmla="*/ 136 h 259"/>
                <a:gd name="T26" fmla="*/ 287 w 287"/>
                <a:gd name="T27" fmla="*/ 209 h 259"/>
                <a:gd name="T28" fmla="*/ 274 w 287"/>
                <a:gd name="T29" fmla="*/ 222 h 259"/>
                <a:gd name="T30" fmla="*/ 196 w 287"/>
                <a:gd name="T31" fmla="*/ 144 h 259"/>
                <a:gd name="T32" fmla="*/ 196 w 287"/>
                <a:gd name="T33" fmla="*/ 131 h 259"/>
                <a:gd name="T34" fmla="*/ 96 w 287"/>
                <a:gd name="T35" fmla="*/ 19 h 259"/>
                <a:gd name="T36" fmla="*/ 90 w 287"/>
                <a:gd name="T37" fmla="*/ 21 h 259"/>
                <a:gd name="T38" fmla="*/ 144 w 287"/>
                <a:gd name="T39" fmla="*/ 75 h 259"/>
                <a:gd name="T40" fmla="*/ 75 w 287"/>
                <a:gd name="T41" fmla="*/ 144 h 259"/>
                <a:gd name="T42" fmla="*/ 21 w 287"/>
                <a:gd name="T43" fmla="*/ 91 h 259"/>
                <a:gd name="T44" fmla="*/ 18 w 287"/>
                <a:gd name="T45" fmla="*/ 96 h 259"/>
                <a:gd name="T46" fmla="*/ 131 w 287"/>
                <a:gd name="T47" fmla="*/ 197 h 259"/>
                <a:gd name="T48" fmla="*/ 144 w 287"/>
                <a:gd name="T49" fmla="*/ 197 h 259"/>
                <a:gd name="T50" fmla="*/ 194 w 287"/>
                <a:gd name="T51" fmla="*/ 246 h 259"/>
                <a:gd name="T52" fmla="*/ 180 w 287"/>
                <a:gd name="T53" fmla="*/ 259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87" h="259">
                  <a:moveTo>
                    <a:pt x="180" y="259"/>
                  </a:moveTo>
                  <a:cubicBezTo>
                    <a:pt x="136" y="215"/>
                    <a:pt x="136" y="215"/>
                    <a:pt x="136" y="215"/>
                  </a:cubicBezTo>
                  <a:cubicBezTo>
                    <a:pt x="131" y="215"/>
                    <a:pt x="131" y="215"/>
                    <a:pt x="131" y="215"/>
                  </a:cubicBezTo>
                  <a:cubicBezTo>
                    <a:pt x="43" y="215"/>
                    <a:pt x="0" y="175"/>
                    <a:pt x="0" y="93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16" y="59"/>
                    <a:pt x="16" y="59"/>
                    <a:pt x="16" y="59"/>
                  </a:cubicBezTo>
                  <a:cubicBezTo>
                    <a:pt x="75" y="118"/>
                    <a:pt x="75" y="118"/>
                    <a:pt x="75" y="118"/>
                  </a:cubicBezTo>
                  <a:cubicBezTo>
                    <a:pt x="118" y="75"/>
                    <a:pt x="118" y="75"/>
                    <a:pt x="118" y="75"/>
                  </a:cubicBezTo>
                  <a:cubicBezTo>
                    <a:pt x="59" y="16"/>
                    <a:pt x="59" y="16"/>
                    <a:pt x="59" y="16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175" y="0"/>
                    <a:pt x="215" y="43"/>
                    <a:pt x="215" y="131"/>
                  </a:cubicBezTo>
                  <a:cubicBezTo>
                    <a:pt x="215" y="136"/>
                    <a:pt x="215" y="136"/>
                    <a:pt x="215" y="136"/>
                  </a:cubicBezTo>
                  <a:cubicBezTo>
                    <a:pt x="287" y="209"/>
                    <a:pt x="287" y="209"/>
                    <a:pt x="287" y="209"/>
                  </a:cubicBezTo>
                  <a:cubicBezTo>
                    <a:pt x="274" y="222"/>
                    <a:pt x="274" y="222"/>
                    <a:pt x="274" y="222"/>
                  </a:cubicBezTo>
                  <a:cubicBezTo>
                    <a:pt x="196" y="144"/>
                    <a:pt x="196" y="144"/>
                    <a:pt x="196" y="144"/>
                  </a:cubicBezTo>
                  <a:cubicBezTo>
                    <a:pt x="196" y="131"/>
                    <a:pt x="196" y="131"/>
                    <a:pt x="196" y="131"/>
                  </a:cubicBezTo>
                  <a:cubicBezTo>
                    <a:pt x="196" y="54"/>
                    <a:pt x="165" y="19"/>
                    <a:pt x="96" y="19"/>
                  </a:cubicBezTo>
                  <a:cubicBezTo>
                    <a:pt x="90" y="21"/>
                    <a:pt x="90" y="21"/>
                    <a:pt x="90" y="21"/>
                  </a:cubicBezTo>
                  <a:cubicBezTo>
                    <a:pt x="144" y="75"/>
                    <a:pt x="144" y="75"/>
                    <a:pt x="144" y="75"/>
                  </a:cubicBezTo>
                  <a:cubicBezTo>
                    <a:pt x="75" y="144"/>
                    <a:pt x="75" y="144"/>
                    <a:pt x="75" y="144"/>
                  </a:cubicBezTo>
                  <a:cubicBezTo>
                    <a:pt x="21" y="91"/>
                    <a:pt x="21" y="91"/>
                    <a:pt x="21" y="91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165"/>
                    <a:pt x="54" y="197"/>
                    <a:pt x="131" y="197"/>
                  </a:cubicBezTo>
                  <a:cubicBezTo>
                    <a:pt x="144" y="197"/>
                    <a:pt x="144" y="197"/>
                    <a:pt x="144" y="197"/>
                  </a:cubicBezTo>
                  <a:cubicBezTo>
                    <a:pt x="194" y="246"/>
                    <a:pt x="194" y="246"/>
                    <a:pt x="194" y="246"/>
                  </a:cubicBezTo>
                  <a:lnTo>
                    <a:pt x="180" y="2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51" name="Freeform 146">
              <a:extLst>
                <a:ext uri="{FF2B5EF4-FFF2-40B4-BE49-F238E27FC236}">
                  <a16:creationId xmlns:a16="http://schemas.microsoft.com/office/drawing/2014/main" id="{8B1DD918-DC04-41B8-AE1E-9FADE0881081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1125270" y="6259377"/>
              <a:ext cx="528753" cy="530938"/>
            </a:xfrm>
            <a:custGeom>
              <a:avLst/>
              <a:gdLst>
                <a:gd name="T0" fmla="*/ 697 w 2178"/>
                <a:gd name="T1" fmla="*/ 2187 h 2187"/>
                <a:gd name="T2" fmla="*/ 510 w 2178"/>
                <a:gd name="T3" fmla="*/ 2187 h 2187"/>
                <a:gd name="T4" fmla="*/ 0 w 2178"/>
                <a:gd name="T5" fmla="*/ 1676 h 2187"/>
                <a:gd name="T6" fmla="*/ 0 w 2178"/>
                <a:gd name="T7" fmla="*/ 1482 h 2187"/>
                <a:gd name="T8" fmla="*/ 1481 w 2178"/>
                <a:gd name="T9" fmla="*/ 0 h 2187"/>
                <a:gd name="T10" fmla="*/ 2178 w 2178"/>
                <a:gd name="T11" fmla="*/ 705 h 2187"/>
                <a:gd name="T12" fmla="*/ 697 w 2178"/>
                <a:gd name="T13" fmla="*/ 2187 h 2187"/>
                <a:gd name="T14" fmla="*/ 561 w 2178"/>
                <a:gd name="T15" fmla="*/ 2050 h 2187"/>
                <a:gd name="T16" fmla="*/ 640 w 2178"/>
                <a:gd name="T17" fmla="*/ 2050 h 2187"/>
                <a:gd name="T18" fmla="*/ 1991 w 2178"/>
                <a:gd name="T19" fmla="*/ 705 h 2187"/>
                <a:gd name="T20" fmla="*/ 1481 w 2178"/>
                <a:gd name="T21" fmla="*/ 195 h 2187"/>
                <a:gd name="T22" fmla="*/ 129 w 2178"/>
                <a:gd name="T23" fmla="*/ 1539 h 2187"/>
                <a:gd name="T24" fmla="*/ 129 w 2178"/>
                <a:gd name="T25" fmla="*/ 1619 h 2187"/>
                <a:gd name="T26" fmla="*/ 561 w 2178"/>
                <a:gd name="T27" fmla="*/ 2050 h 2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78" h="2187">
                  <a:moveTo>
                    <a:pt x="697" y="2187"/>
                  </a:moveTo>
                  <a:lnTo>
                    <a:pt x="510" y="2187"/>
                  </a:lnTo>
                  <a:lnTo>
                    <a:pt x="0" y="1676"/>
                  </a:lnTo>
                  <a:lnTo>
                    <a:pt x="0" y="1482"/>
                  </a:lnTo>
                  <a:lnTo>
                    <a:pt x="1481" y="0"/>
                  </a:lnTo>
                  <a:lnTo>
                    <a:pt x="2178" y="705"/>
                  </a:lnTo>
                  <a:lnTo>
                    <a:pt x="697" y="2187"/>
                  </a:lnTo>
                  <a:close/>
                  <a:moveTo>
                    <a:pt x="561" y="2050"/>
                  </a:moveTo>
                  <a:lnTo>
                    <a:pt x="640" y="2050"/>
                  </a:lnTo>
                  <a:lnTo>
                    <a:pt x="1991" y="705"/>
                  </a:lnTo>
                  <a:lnTo>
                    <a:pt x="1481" y="195"/>
                  </a:lnTo>
                  <a:lnTo>
                    <a:pt x="129" y="1539"/>
                  </a:lnTo>
                  <a:lnTo>
                    <a:pt x="129" y="1619"/>
                  </a:lnTo>
                  <a:lnTo>
                    <a:pt x="561" y="205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52" name="Freeform 147">
              <a:extLst>
                <a:ext uri="{FF2B5EF4-FFF2-40B4-BE49-F238E27FC236}">
                  <a16:creationId xmlns:a16="http://schemas.microsoft.com/office/drawing/2014/main" id="{83454223-4EB0-443C-A848-68C1F8240D9D}"/>
                </a:ext>
              </a:extLst>
            </p:cNvPr>
            <p:cNvSpPr>
              <a:spLocks/>
            </p:cNvSpPr>
            <p:nvPr/>
          </p:nvSpPr>
          <p:spPr bwMode="gray">
            <a:xfrm>
              <a:off x="1498650" y="6228060"/>
              <a:ext cx="188632" cy="186690"/>
            </a:xfrm>
            <a:custGeom>
              <a:avLst/>
              <a:gdLst>
                <a:gd name="T0" fmla="*/ 67 w 108"/>
                <a:gd name="T1" fmla="*/ 107 h 107"/>
                <a:gd name="T2" fmla="*/ 60 w 108"/>
                <a:gd name="T3" fmla="*/ 104 h 107"/>
                <a:gd name="T4" fmla="*/ 60 w 108"/>
                <a:gd name="T5" fmla="*/ 91 h 107"/>
                <a:gd name="T6" fmla="*/ 82 w 108"/>
                <a:gd name="T7" fmla="*/ 69 h 107"/>
                <a:gd name="T8" fmla="*/ 39 w 108"/>
                <a:gd name="T9" fmla="*/ 26 h 107"/>
                <a:gd name="T10" fmla="*/ 17 w 108"/>
                <a:gd name="T11" fmla="*/ 48 h 107"/>
                <a:gd name="T12" fmla="*/ 4 w 108"/>
                <a:gd name="T13" fmla="*/ 48 h 107"/>
                <a:gd name="T14" fmla="*/ 4 w 108"/>
                <a:gd name="T15" fmla="*/ 34 h 107"/>
                <a:gd name="T16" fmla="*/ 39 w 108"/>
                <a:gd name="T17" fmla="*/ 0 h 107"/>
                <a:gd name="T18" fmla="*/ 108 w 108"/>
                <a:gd name="T19" fmla="*/ 69 h 107"/>
                <a:gd name="T20" fmla="*/ 73 w 108"/>
                <a:gd name="T21" fmla="*/ 104 h 107"/>
                <a:gd name="T22" fmla="*/ 67 w 108"/>
                <a:gd name="T23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" h="107">
                  <a:moveTo>
                    <a:pt x="67" y="107"/>
                  </a:moveTo>
                  <a:cubicBezTo>
                    <a:pt x="64" y="107"/>
                    <a:pt x="62" y="106"/>
                    <a:pt x="60" y="104"/>
                  </a:cubicBezTo>
                  <a:cubicBezTo>
                    <a:pt x="56" y="100"/>
                    <a:pt x="56" y="94"/>
                    <a:pt x="60" y="91"/>
                  </a:cubicBezTo>
                  <a:cubicBezTo>
                    <a:pt x="82" y="69"/>
                    <a:pt x="82" y="69"/>
                    <a:pt x="82" y="69"/>
                  </a:cubicBezTo>
                  <a:cubicBezTo>
                    <a:pt x="39" y="26"/>
                    <a:pt x="39" y="26"/>
                    <a:pt x="39" y="26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4" y="51"/>
                    <a:pt x="8" y="51"/>
                    <a:pt x="4" y="48"/>
                  </a:cubicBezTo>
                  <a:cubicBezTo>
                    <a:pt x="0" y="44"/>
                    <a:pt x="0" y="38"/>
                    <a:pt x="4" y="34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108" y="69"/>
                    <a:pt x="108" y="69"/>
                    <a:pt x="108" y="69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2" y="106"/>
                    <a:pt x="69" y="107"/>
                    <a:pt x="67" y="10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53" name="Freeform 148">
              <a:extLst>
                <a:ext uri="{FF2B5EF4-FFF2-40B4-BE49-F238E27FC236}">
                  <a16:creationId xmlns:a16="http://schemas.microsoft.com/office/drawing/2014/main" id="{2832D89C-53F6-4DF5-A449-2BE920A68A90}"/>
                </a:ext>
              </a:extLst>
            </p:cNvPr>
            <p:cNvSpPr>
              <a:spLocks/>
            </p:cNvSpPr>
            <p:nvPr/>
          </p:nvSpPr>
          <p:spPr bwMode="gray">
            <a:xfrm>
              <a:off x="1580706" y="5805398"/>
              <a:ext cx="528996" cy="527296"/>
            </a:xfrm>
            <a:custGeom>
              <a:avLst/>
              <a:gdLst>
                <a:gd name="T0" fmla="*/ 39 w 303"/>
                <a:gd name="T1" fmla="*/ 302 h 302"/>
                <a:gd name="T2" fmla="*/ 32 w 303"/>
                <a:gd name="T3" fmla="*/ 299 h 302"/>
                <a:gd name="T4" fmla="*/ 32 w 303"/>
                <a:gd name="T5" fmla="*/ 286 h 302"/>
                <a:gd name="T6" fmla="*/ 222 w 303"/>
                <a:gd name="T7" fmla="*/ 95 h 302"/>
                <a:gd name="T8" fmla="*/ 248 w 303"/>
                <a:gd name="T9" fmla="*/ 95 h 302"/>
                <a:gd name="T10" fmla="*/ 280 w 303"/>
                <a:gd name="T11" fmla="*/ 32 h 302"/>
                <a:gd name="T12" fmla="*/ 271 w 303"/>
                <a:gd name="T13" fmla="*/ 23 h 302"/>
                <a:gd name="T14" fmla="*/ 207 w 303"/>
                <a:gd name="T15" fmla="*/ 54 h 302"/>
                <a:gd name="T16" fmla="*/ 207 w 303"/>
                <a:gd name="T17" fmla="*/ 81 h 302"/>
                <a:gd name="T18" fmla="*/ 17 w 303"/>
                <a:gd name="T19" fmla="*/ 271 h 302"/>
                <a:gd name="T20" fmla="*/ 4 w 303"/>
                <a:gd name="T21" fmla="*/ 271 h 302"/>
                <a:gd name="T22" fmla="*/ 4 w 303"/>
                <a:gd name="T23" fmla="*/ 258 h 302"/>
                <a:gd name="T24" fmla="*/ 188 w 303"/>
                <a:gd name="T25" fmla="*/ 73 h 302"/>
                <a:gd name="T26" fmla="*/ 188 w 303"/>
                <a:gd name="T27" fmla="*/ 43 h 302"/>
                <a:gd name="T28" fmla="*/ 275 w 303"/>
                <a:gd name="T29" fmla="*/ 0 h 302"/>
                <a:gd name="T30" fmla="*/ 303 w 303"/>
                <a:gd name="T31" fmla="*/ 28 h 302"/>
                <a:gd name="T32" fmla="*/ 260 w 303"/>
                <a:gd name="T33" fmla="*/ 114 h 302"/>
                <a:gd name="T34" fmla="*/ 230 w 303"/>
                <a:gd name="T35" fmla="*/ 114 h 302"/>
                <a:gd name="T36" fmla="*/ 45 w 303"/>
                <a:gd name="T37" fmla="*/ 299 h 302"/>
                <a:gd name="T38" fmla="*/ 39 w 303"/>
                <a:gd name="T3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03" h="302">
                  <a:moveTo>
                    <a:pt x="39" y="302"/>
                  </a:moveTo>
                  <a:cubicBezTo>
                    <a:pt x="36" y="302"/>
                    <a:pt x="34" y="301"/>
                    <a:pt x="32" y="299"/>
                  </a:cubicBezTo>
                  <a:cubicBezTo>
                    <a:pt x="28" y="295"/>
                    <a:pt x="28" y="289"/>
                    <a:pt x="32" y="286"/>
                  </a:cubicBezTo>
                  <a:cubicBezTo>
                    <a:pt x="222" y="95"/>
                    <a:pt x="222" y="95"/>
                    <a:pt x="222" y="95"/>
                  </a:cubicBezTo>
                  <a:cubicBezTo>
                    <a:pt x="248" y="95"/>
                    <a:pt x="248" y="95"/>
                    <a:pt x="248" y="95"/>
                  </a:cubicBezTo>
                  <a:cubicBezTo>
                    <a:pt x="280" y="32"/>
                    <a:pt x="280" y="32"/>
                    <a:pt x="280" y="32"/>
                  </a:cubicBezTo>
                  <a:cubicBezTo>
                    <a:pt x="271" y="23"/>
                    <a:pt x="271" y="23"/>
                    <a:pt x="271" y="23"/>
                  </a:cubicBezTo>
                  <a:cubicBezTo>
                    <a:pt x="207" y="54"/>
                    <a:pt x="207" y="54"/>
                    <a:pt x="207" y="54"/>
                  </a:cubicBezTo>
                  <a:cubicBezTo>
                    <a:pt x="207" y="81"/>
                    <a:pt x="207" y="81"/>
                    <a:pt x="207" y="81"/>
                  </a:cubicBezTo>
                  <a:cubicBezTo>
                    <a:pt x="17" y="271"/>
                    <a:pt x="17" y="271"/>
                    <a:pt x="17" y="271"/>
                  </a:cubicBezTo>
                  <a:cubicBezTo>
                    <a:pt x="13" y="274"/>
                    <a:pt x="7" y="274"/>
                    <a:pt x="4" y="271"/>
                  </a:cubicBezTo>
                  <a:cubicBezTo>
                    <a:pt x="0" y="267"/>
                    <a:pt x="0" y="261"/>
                    <a:pt x="4" y="258"/>
                  </a:cubicBezTo>
                  <a:cubicBezTo>
                    <a:pt x="188" y="73"/>
                    <a:pt x="188" y="73"/>
                    <a:pt x="188" y="73"/>
                  </a:cubicBezTo>
                  <a:cubicBezTo>
                    <a:pt x="188" y="43"/>
                    <a:pt x="188" y="43"/>
                    <a:pt x="188" y="43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303" y="28"/>
                    <a:pt x="303" y="28"/>
                    <a:pt x="303" y="28"/>
                  </a:cubicBezTo>
                  <a:cubicBezTo>
                    <a:pt x="260" y="114"/>
                    <a:pt x="260" y="114"/>
                    <a:pt x="260" y="114"/>
                  </a:cubicBezTo>
                  <a:cubicBezTo>
                    <a:pt x="230" y="114"/>
                    <a:pt x="230" y="114"/>
                    <a:pt x="230" y="114"/>
                  </a:cubicBezTo>
                  <a:cubicBezTo>
                    <a:pt x="45" y="299"/>
                    <a:pt x="45" y="299"/>
                    <a:pt x="45" y="299"/>
                  </a:cubicBezTo>
                  <a:cubicBezTo>
                    <a:pt x="43" y="301"/>
                    <a:pt x="41" y="302"/>
                    <a:pt x="39" y="302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54" name="Freeform 149">
              <a:extLst>
                <a:ext uri="{FF2B5EF4-FFF2-40B4-BE49-F238E27FC236}">
                  <a16:creationId xmlns:a16="http://schemas.microsoft.com/office/drawing/2014/main" id="{10702F65-0BB4-4411-8177-5DF7EC41D2A9}"/>
                </a:ext>
              </a:extLst>
            </p:cNvPr>
            <p:cNvSpPr>
              <a:spLocks/>
            </p:cNvSpPr>
            <p:nvPr/>
          </p:nvSpPr>
          <p:spPr bwMode="gray">
            <a:xfrm>
              <a:off x="1205384" y="6362555"/>
              <a:ext cx="296908" cy="296665"/>
            </a:xfrm>
            <a:custGeom>
              <a:avLst/>
              <a:gdLst>
                <a:gd name="T0" fmla="*/ 10 w 170"/>
                <a:gd name="T1" fmla="*/ 170 h 170"/>
                <a:gd name="T2" fmla="*/ 3 w 170"/>
                <a:gd name="T3" fmla="*/ 167 h 170"/>
                <a:gd name="T4" fmla="*/ 3 w 170"/>
                <a:gd name="T5" fmla="*/ 154 h 170"/>
                <a:gd name="T6" fmla="*/ 153 w 170"/>
                <a:gd name="T7" fmla="*/ 4 h 170"/>
                <a:gd name="T8" fmla="*/ 166 w 170"/>
                <a:gd name="T9" fmla="*/ 4 h 170"/>
                <a:gd name="T10" fmla="*/ 166 w 170"/>
                <a:gd name="T11" fmla="*/ 17 h 170"/>
                <a:gd name="T12" fmla="*/ 16 w 170"/>
                <a:gd name="T13" fmla="*/ 167 h 170"/>
                <a:gd name="T14" fmla="*/ 10 w 170"/>
                <a:gd name="T15" fmla="*/ 17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0" h="170">
                  <a:moveTo>
                    <a:pt x="10" y="170"/>
                  </a:moveTo>
                  <a:cubicBezTo>
                    <a:pt x="7" y="170"/>
                    <a:pt x="5" y="169"/>
                    <a:pt x="3" y="167"/>
                  </a:cubicBezTo>
                  <a:cubicBezTo>
                    <a:pt x="0" y="164"/>
                    <a:pt x="0" y="158"/>
                    <a:pt x="3" y="154"/>
                  </a:cubicBezTo>
                  <a:cubicBezTo>
                    <a:pt x="153" y="4"/>
                    <a:pt x="153" y="4"/>
                    <a:pt x="153" y="4"/>
                  </a:cubicBezTo>
                  <a:cubicBezTo>
                    <a:pt x="157" y="0"/>
                    <a:pt x="163" y="0"/>
                    <a:pt x="166" y="4"/>
                  </a:cubicBezTo>
                  <a:cubicBezTo>
                    <a:pt x="170" y="8"/>
                    <a:pt x="170" y="14"/>
                    <a:pt x="166" y="17"/>
                  </a:cubicBezTo>
                  <a:cubicBezTo>
                    <a:pt x="16" y="167"/>
                    <a:pt x="16" y="167"/>
                    <a:pt x="16" y="167"/>
                  </a:cubicBezTo>
                  <a:cubicBezTo>
                    <a:pt x="15" y="169"/>
                    <a:pt x="12" y="170"/>
                    <a:pt x="10" y="17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55" name="Freeform 150">
              <a:extLst>
                <a:ext uri="{FF2B5EF4-FFF2-40B4-BE49-F238E27FC236}">
                  <a16:creationId xmlns:a16="http://schemas.microsoft.com/office/drawing/2014/main" id="{744E454D-A728-474F-8EA6-37A92200CD7D}"/>
                </a:ext>
              </a:extLst>
            </p:cNvPr>
            <p:cNvSpPr>
              <a:spLocks/>
            </p:cNvSpPr>
            <p:nvPr/>
          </p:nvSpPr>
          <p:spPr bwMode="gray">
            <a:xfrm>
              <a:off x="1254424" y="6413051"/>
              <a:ext cx="296665" cy="295208"/>
            </a:xfrm>
            <a:custGeom>
              <a:avLst/>
              <a:gdLst>
                <a:gd name="T0" fmla="*/ 10 w 170"/>
                <a:gd name="T1" fmla="*/ 169 h 169"/>
                <a:gd name="T2" fmla="*/ 3 w 170"/>
                <a:gd name="T3" fmla="*/ 166 h 169"/>
                <a:gd name="T4" fmla="*/ 3 w 170"/>
                <a:gd name="T5" fmla="*/ 153 h 169"/>
                <a:gd name="T6" fmla="*/ 153 w 170"/>
                <a:gd name="T7" fmla="*/ 3 h 169"/>
                <a:gd name="T8" fmla="*/ 167 w 170"/>
                <a:gd name="T9" fmla="*/ 3 h 169"/>
                <a:gd name="T10" fmla="*/ 167 w 170"/>
                <a:gd name="T11" fmla="*/ 17 h 169"/>
                <a:gd name="T12" fmla="*/ 17 w 170"/>
                <a:gd name="T13" fmla="*/ 166 h 169"/>
                <a:gd name="T14" fmla="*/ 10 w 170"/>
                <a:gd name="T15" fmla="*/ 169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0" h="169">
                  <a:moveTo>
                    <a:pt x="10" y="169"/>
                  </a:moveTo>
                  <a:cubicBezTo>
                    <a:pt x="8" y="169"/>
                    <a:pt x="5" y="168"/>
                    <a:pt x="3" y="166"/>
                  </a:cubicBezTo>
                  <a:cubicBezTo>
                    <a:pt x="0" y="163"/>
                    <a:pt x="0" y="157"/>
                    <a:pt x="3" y="153"/>
                  </a:cubicBezTo>
                  <a:cubicBezTo>
                    <a:pt x="153" y="3"/>
                    <a:pt x="153" y="3"/>
                    <a:pt x="153" y="3"/>
                  </a:cubicBezTo>
                  <a:cubicBezTo>
                    <a:pt x="157" y="0"/>
                    <a:pt x="163" y="0"/>
                    <a:pt x="167" y="3"/>
                  </a:cubicBezTo>
                  <a:cubicBezTo>
                    <a:pt x="170" y="7"/>
                    <a:pt x="170" y="13"/>
                    <a:pt x="167" y="17"/>
                  </a:cubicBezTo>
                  <a:cubicBezTo>
                    <a:pt x="17" y="166"/>
                    <a:pt x="17" y="166"/>
                    <a:pt x="17" y="166"/>
                  </a:cubicBezTo>
                  <a:cubicBezTo>
                    <a:pt x="15" y="168"/>
                    <a:pt x="12" y="169"/>
                    <a:pt x="10" y="169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</p:grpSp>
      <p:grpSp>
        <p:nvGrpSpPr>
          <p:cNvPr id="56" name="Gruppieren 111">
            <a:extLst>
              <a:ext uri="{FF2B5EF4-FFF2-40B4-BE49-F238E27FC236}">
                <a16:creationId xmlns:a16="http://schemas.microsoft.com/office/drawing/2014/main" id="{1E65BA3E-D227-467B-B18E-C237D7466AA1}"/>
              </a:ext>
            </a:extLst>
          </p:cNvPr>
          <p:cNvGrpSpPr>
            <a:grpSpLocks noChangeAspect="1"/>
          </p:cNvGrpSpPr>
          <p:nvPr/>
        </p:nvGrpSpPr>
        <p:grpSpPr bwMode="gray">
          <a:xfrm>
            <a:off x="6411372" y="1913468"/>
            <a:ext cx="382901" cy="383117"/>
            <a:chOff x="-58778776" y="-14732000"/>
            <a:chExt cx="11266487" cy="11272838"/>
          </a:xfrm>
          <a:solidFill>
            <a:schemeClr val="accent3"/>
          </a:solidFill>
        </p:grpSpPr>
        <p:sp>
          <p:nvSpPr>
            <p:cNvPr id="57" name="Freeform 662">
              <a:extLst>
                <a:ext uri="{FF2B5EF4-FFF2-40B4-BE49-F238E27FC236}">
                  <a16:creationId xmlns:a16="http://schemas.microsoft.com/office/drawing/2014/main" id="{10C6084E-FCC3-4C8C-8836-1005907E1E6C}"/>
                </a:ext>
              </a:extLst>
            </p:cNvPr>
            <p:cNvSpPr>
              <a:spLocks/>
            </p:cNvSpPr>
            <p:nvPr/>
          </p:nvSpPr>
          <p:spPr bwMode="gray">
            <a:xfrm>
              <a:off x="-51209576" y="-7862888"/>
              <a:ext cx="1057275" cy="2466975"/>
            </a:xfrm>
            <a:custGeom>
              <a:avLst/>
              <a:gdLst>
                <a:gd name="T0" fmla="*/ 666 w 666"/>
                <a:gd name="T1" fmla="*/ 1554 h 1554"/>
                <a:gd name="T2" fmla="*/ 0 w 666"/>
                <a:gd name="T3" fmla="*/ 1554 h 1554"/>
                <a:gd name="T4" fmla="*/ 0 w 666"/>
                <a:gd name="T5" fmla="*/ 0 h 1554"/>
                <a:gd name="T6" fmla="*/ 222 w 666"/>
                <a:gd name="T7" fmla="*/ 0 h 1554"/>
                <a:gd name="T8" fmla="*/ 222 w 666"/>
                <a:gd name="T9" fmla="*/ 1332 h 1554"/>
                <a:gd name="T10" fmla="*/ 666 w 666"/>
                <a:gd name="T11" fmla="*/ 1332 h 1554"/>
                <a:gd name="T12" fmla="*/ 666 w 666"/>
                <a:gd name="T13" fmla="*/ 1554 h 1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66" h="1554">
                  <a:moveTo>
                    <a:pt x="666" y="1554"/>
                  </a:moveTo>
                  <a:lnTo>
                    <a:pt x="0" y="1554"/>
                  </a:lnTo>
                  <a:lnTo>
                    <a:pt x="0" y="0"/>
                  </a:lnTo>
                  <a:lnTo>
                    <a:pt x="222" y="0"/>
                  </a:lnTo>
                  <a:lnTo>
                    <a:pt x="222" y="1332"/>
                  </a:lnTo>
                  <a:lnTo>
                    <a:pt x="666" y="1332"/>
                  </a:lnTo>
                  <a:lnTo>
                    <a:pt x="666" y="15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58" name="Freeform 663">
              <a:extLst>
                <a:ext uri="{FF2B5EF4-FFF2-40B4-BE49-F238E27FC236}">
                  <a16:creationId xmlns:a16="http://schemas.microsoft.com/office/drawing/2014/main" id="{568B6F39-B010-4455-B54A-D9C516CF0C33}"/>
                </a:ext>
              </a:extLst>
            </p:cNvPr>
            <p:cNvSpPr>
              <a:spLocks/>
            </p:cNvSpPr>
            <p:nvPr/>
          </p:nvSpPr>
          <p:spPr bwMode="gray">
            <a:xfrm>
              <a:off x="-52265263" y="-7334250"/>
              <a:ext cx="2112962" cy="3875088"/>
            </a:xfrm>
            <a:custGeom>
              <a:avLst/>
              <a:gdLst>
                <a:gd name="T0" fmla="*/ 887 w 1331"/>
                <a:gd name="T1" fmla="*/ 2441 h 2441"/>
                <a:gd name="T2" fmla="*/ 0 w 1331"/>
                <a:gd name="T3" fmla="*/ 2441 h 2441"/>
                <a:gd name="T4" fmla="*/ 0 w 1331"/>
                <a:gd name="T5" fmla="*/ 0 h 2441"/>
                <a:gd name="T6" fmla="*/ 222 w 1331"/>
                <a:gd name="T7" fmla="*/ 0 h 2441"/>
                <a:gd name="T8" fmla="*/ 222 w 1331"/>
                <a:gd name="T9" fmla="*/ 2219 h 2441"/>
                <a:gd name="T10" fmla="*/ 665 w 1331"/>
                <a:gd name="T11" fmla="*/ 2219 h 2441"/>
                <a:gd name="T12" fmla="*/ 665 w 1331"/>
                <a:gd name="T13" fmla="*/ 1887 h 2441"/>
                <a:gd name="T14" fmla="*/ 1109 w 1331"/>
                <a:gd name="T15" fmla="*/ 1887 h 2441"/>
                <a:gd name="T16" fmla="*/ 1109 w 1331"/>
                <a:gd name="T17" fmla="*/ 1665 h 2441"/>
                <a:gd name="T18" fmla="*/ 665 w 1331"/>
                <a:gd name="T19" fmla="*/ 1665 h 2441"/>
                <a:gd name="T20" fmla="*/ 665 w 1331"/>
                <a:gd name="T21" fmla="*/ 1443 h 2441"/>
                <a:gd name="T22" fmla="*/ 1331 w 1331"/>
                <a:gd name="T23" fmla="*/ 1443 h 2441"/>
                <a:gd name="T24" fmla="*/ 1331 w 1331"/>
                <a:gd name="T25" fmla="*/ 2108 h 2441"/>
                <a:gd name="T26" fmla="*/ 887 w 1331"/>
                <a:gd name="T27" fmla="*/ 2108 h 2441"/>
                <a:gd name="T28" fmla="*/ 887 w 1331"/>
                <a:gd name="T29" fmla="*/ 2441 h 2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31" h="2441">
                  <a:moveTo>
                    <a:pt x="887" y="2441"/>
                  </a:moveTo>
                  <a:lnTo>
                    <a:pt x="0" y="2441"/>
                  </a:lnTo>
                  <a:lnTo>
                    <a:pt x="0" y="0"/>
                  </a:lnTo>
                  <a:lnTo>
                    <a:pt x="222" y="0"/>
                  </a:lnTo>
                  <a:lnTo>
                    <a:pt x="222" y="2219"/>
                  </a:lnTo>
                  <a:lnTo>
                    <a:pt x="665" y="2219"/>
                  </a:lnTo>
                  <a:lnTo>
                    <a:pt x="665" y="1887"/>
                  </a:lnTo>
                  <a:lnTo>
                    <a:pt x="1109" y="1887"/>
                  </a:lnTo>
                  <a:lnTo>
                    <a:pt x="1109" y="1665"/>
                  </a:lnTo>
                  <a:lnTo>
                    <a:pt x="665" y="1665"/>
                  </a:lnTo>
                  <a:lnTo>
                    <a:pt x="665" y="1443"/>
                  </a:lnTo>
                  <a:lnTo>
                    <a:pt x="1331" y="1443"/>
                  </a:lnTo>
                  <a:lnTo>
                    <a:pt x="1331" y="2108"/>
                  </a:lnTo>
                  <a:lnTo>
                    <a:pt x="887" y="2108"/>
                  </a:lnTo>
                  <a:lnTo>
                    <a:pt x="887" y="24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59" name="Freeform 664">
              <a:extLst>
                <a:ext uri="{FF2B5EF4-FFF2-40B4-BE49-F238E27FC236}">
                  <a16:creationId xmlns:a16="http://schemas.microsoft.com/office/drawing/2014/main" id="{235E9D84-773C-428E-B6EC-1EA8B38E4E86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-52441476" y="-11561763"/>
              <a:ext cx="1760537" cy="1762125"/>
            </a:xfrm>
            <a:custGeom>
              <a:avLst/>
              <a:gdLst>
                <a:gd name="T0" fmla="*/ 20 w 40"/>
                <a:gd name="T1" fmla="*/ 40 h 40"/>
                <a:gd name="T2" fmla="*/ 0 w 40"/>
                <a:gd name="T3" fmla="*/ 20 h 40"/>
                <a:gd name="T4" fmla="*/ 20 w 40"/>
                <a:gd name="T5" fmla="*/ 0 h 40"/>
                <a:gd name="T6" fmla="*/ 40 w 40"/>
                <a:gd name="T7" fmla="*/ 20 h 40"/>
                <a:gd name="T8" fmla="*/ 20 w 40"/>
                <a:gd name="T9" fmla="*/ 40 h 40"/>
                <a:gd name="T10" fmla="*/ 20 w 40"/>
                <a:gd name="T11" fmla="*/ 8 h 40"/>
                <a:gd name="T12" fmla="*/ 8 w 40"/>
                <a:gd name="T13" fmla="*/ 20 h 40"/>
                <a:gd name="T14" fmla="*/ 20 w 40"/>
                <a:gd name="T15" fmla="*/ 32 h 40"/>
                <a:gd name="T16" fmla="*/ 32 w 40"/>
                <a:gd name="T17" fmla="*/ 20 h 40"/>
                <a:gd name="T18" fmla="*/ 20 w 40"/>
                <a:gd name="T19" fmla="*/ 8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8"/>
                  </a:moveTo>
                  <a:cubicBezTo>
                    <a:pt x="13" y="8"/>
                    <a:pt x="8" y="13"/>
                    <a:pt x="8" y="20"/>
                  </a:cubicBezTo>
                  <a:cubicBezTo>
                    <a:pt x="8" y="27"/>
                    <a:pt x="13" y="32"/>
                    <a:pt x="20" y="32"/>
                  </a:cubicBezTo>
                  <a:cubicBezTo>
                    <a:pt x="27" y="32"/>
                    <a:pt x="32" y="27"/>
                    <a:pt x="32" y="20"/>
                  </a:cubicBezTo>
                  <a:cubicBezTo>
                    <a:pt x="32" y="13"/>
                    <a:pt x="27" y="8"/>
                    <a:pt x="20" y="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0" name="Freeform 665">
              <a:extLst>
                <a:ext uri="{FF2B5EF4-FFF2-40B4-BE49-F238E27FC236}">
                  <a16:creationId xmlns:a16="http://schemas.microsoft.com/office/drawing/2014/main" id="{03B434B3-EDF3-437C-8EFB-D65B056C0400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-53849588" y="-12266613"/>
              <a:ext cx="4576762" cy="4579938"/>
            </a:xfrm>
            <a:custGeom>
              <a:avLst/>
              <a:gdLst>
                <a:gd name="T0" fmla="*/ 52 w 104"/>
                <a:gd name="T1" fmla="*/ 104 h 104"/>
                <a:gd name="T2" fmla="*/ 0 w 104"/>
                <a:gd name="T3" fmla="*/ 52 h 104"/>
                <a:gd name="T4" fmla="*/ 52 w 104"/>
                <a:gd name="T5" fmla="*/ 0 h 104"/>
                <a:gd name="T6" fmla="*/ 104 w 104"/>
                <a:gd name="T7" fmla="*/ 52 h 104"/>
                <a:gd name="T8" fmla="*/ 52 w 104"/>
                <a:gd name="T9" fmla="*/ 104 h 104"/>
                <a:gd name="T10" fmla="*/ 52 w 104"/>
                <a:gd name="T11" fmla="*/ 8 h 104"/>
                <a:gd name="T12" fmla="*/ 8 w 104"/>
                <a:gd name="T13" fmla="*/ 52 h 104"/>
                <a:gd name="T14" fmla="*/ 52 w 104"/>
                <a:gd name="T15" fmla="*/ 96 h 104"/>
                <a:gd name="T16" fmla="*/ 96 w 104"/>
                <a:gd name="T17" fmla="*/ 52 h 104"/>
                <a:gd name="T18" fmla="*/ 52 w 104"/>
                <a:gd name="T19" fmla="*/ 8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4" h="104">
                  <a:moveTo>
                    <a:pt x="52" y="104"/>
                  </a:moveTo>
                  <a:cubicBezTo>
                    <a:pt x="23" y="104"/>
                    <a:pt x="0" y="81"/>
                    <a:pt x="0" y="52"/>
                  </a:cubicBezTo>
                  <a:cubicBezTo>
                    <a:pt x="0" y="23"/>
                    <a:pt x="23" y="0"/>
                    <a:pt x="52" y="0"/>
                  </a:cubicBezTo>
                  <a:cubicBezTo>
                    <a:pt x="81" y="0"/>
                    <a:pt x="104" y="23"/>
                    <a:pt x="104" y="52"/>
                  </a:cubicBezTo>
                  <a:cubicBezTo>
                    <a:pt x="104" y="81"/>
                    <a:pt x="81" y="104"/>
                    <a:pt x="52" y="104"/>
                  </a:cubicBezTo>
                  <a:close/>
                  <a:moveTo>
                    <a:pt x="52" y="8"/>
                  </a:moveTo>
                  <a:cubicBezTo>
                    <a:pt x="28" y="8"/>
                    <a:pt x="8" y="28"/>
                    <a:pt x="8" y="52"/>
                  </a:cubicBezTo>
                  <a:cubicBezTo>
                    <a:pt x="8" y="76"/>
                    <a:pt x="28" y="96"/>
                    <a:pt x="52" y="96"/>
                  </a:cubicBezTo>
                  <a:cubicBezTo>
                    <a:pt x="76" y="96"/>
                    <a:pt x="96" y="76"/>
                    <a:pt x="96" y="52"/>
                  </a:cubicBezTo>
                  <a:cubicBezTo>
                    <a:pt x="96" y="28"/>
                    <a:pt x="76" y="8"/>
                    <a:pt x="52" y="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1" name="Freeform 666">
              <a:extLst>
                <a:ext uri="{FF2B5EF4-FFF2-40B4-BE49-F238E27FC236}">
                  <a16:creationId xmlns:a16="http://schemas.microsoft.com/office/drawing/2014/main" id="{DBA1D657-423B-4347-9114-B90A57AFC99C}"/>
                </a:ext>
              </a:extLst>
            </p:cNvPr>
            <p:cNvSpPr>
              <a:spLocks/>
            </p:cNvSpPr>
            <p:nvPr/>
          </p:nvSpPr>
          <p:spPr bwMode="gray">
            <a:xfrm>
              <a:off x="-58778776" y="-10283825"/>
              <a:ext cx="4005262" cy="4359275"/>
            </a:xfrm>
            <a:custGeom>
              <a:avLst/>
              <a:gdLst>
                <a:gd name="T0" fmla="*/ 1109 w 2523"/>
                <a:gd name="T1" fmla="*/ 2746 h 2746"/>
                <a:gd name="T2" fmla="*/ 0 w 2523"/>
                <a:gd name="T3" fmla="*/ 2746 h 2746"/>
                <a:gd name="T4" fmla="*/ 0 w 2523"/>
                <a:gd name="T5" fmla="*/ 2025 h 2746"/>
                <a:gd name="T6" fmla="*/ 2024 w 2523"/>
                <a:gd name="T7" fmla="*/ 0 h 2746"/>
                <a:gd name="T8" fmla="*/ 2190 w 2523"/>
                <a:gd name="T9" fmla="*/ 166 h 2746"/>
                <a:gd name="T10" fmla="*/ 222 w 2523"/>
                <a:gd name="T11" fmla="*/ 2136 h 2746"/>
                <a:gd name="T12" fmla="*/ 222 w 2523"/>
                <a:gd name="T13" fmla="*/ 2524 h 2746"/>
                <a:gd name="T14" fmla="*/ 887 w 2523"/>
                <a:gd name="T15" fmla="*/ 2524 h 2746"/>
                <a:gd name="T16" fmla="*/ 887 w 2523"/>
                <a:gd name="T17" fmla="*/ 2191 h 2746"/>
                <a:gd name="T18" fmla="*/ 1331 w 2523"/>
                <a:gd name="T19" fmla="*/ 2191 h 2746"/>
                <a:gd name="T20" fmla="*/ 1331 w 2523"/>
                <a:gd name="T21" fmla="*/ 1747 h 2746"/>
                <a:gd name="T22" fmla="*/ 1774 w 2523"/>
                <a:gd name="T23" fmla="*/ 1747 h 2746"/>
                <a:gd name="T24" fmla="*/ 1774 w 2523"/>
                <a:gd name="T25" fmla="*/ 1359 h 2746"/>
                <a:gd name="T26" fmla="*/ 2356 w 2523"/>
                <a:gd name="T27" fmla="*/ 776 h 2746"/>
                <a:gd name="T28" fmla="*/ 2523 w 2523"/>
                <a:gd name="T29" fmla="*/ 943 h 2746"/>
                <a:gd name="T30" fmla="*/ 1996 w 2523"/>
                <a:gd name="T31" fmla="*/ 1470 h 2746"/>
                <a:gd name="T32" fmla="*/ 1996 w 2523"/>
                <a:gd name="T33" fmla="*/ 1969 h 2746"/>
                <a:gd name="T34" fmla="*/ 1553 w 2523"/>
                <a:gd name="T35" fmla="*/ 1969 h 2746"/>
                <a:gd name="T36" fmla="*/ 1553 w 2523"/>
                <a:gd name="T37" fmla="*/ 2413 h 2746"/>
                <a:gd name="T38" fmla="*/ 1109 w 2523"/>
                <a:gd name="T39" fmla="*/ 2413 h 2746"/>
                <a:gd name="T40" fmla="*/ 1109 w 2523"/>
                <a:gd name="T41" fmla="*/ 2746 h 2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23" h="2746">
                  <a:moveTo>
                    <a:pt x="1109" y="2746"/>
                  </a:moveTo>
                  <a:lnTo>
                    <a:pt x="0" y="2746"/>
                  </a:lnTo>
                  <a:lnTo>
                    <a:pt x="0" y="2025"/>
                  </a:lnTo>
                  <a:lnTo>
                    <a:pt x="2024" y="0"/>
                  </a:lnTo>
                  <a:lnTo>
                    <a:pt x="2190" y="166"/>
                  </a:lnTo>
                  <a:lnTo>
                    <a:pt x="222" y="2136"/>
                  </a:lnTo>
                  <a:lnTo>
                    <a:pt x="222" y="2524"/>
                  </a:lnTo>
                  <a:lnTo>
                    <a:pt x="887" y="2524"/>
                  </a:lnTo>
                  <a:lnTo>
                    <a:pt x="887" y="2191"/>
                  </a:lnTo>
                  <a:lnTo>
                    <a:pt x="1331" y="2191"/>
                  </a:lnTo>
                  <a:lnTo>
                    <a:pt x="1331" y="1747"/>
                  </a:lnTo>
                  <a:lnTo>
                    <a:pt x="1774" y="1747"/>
                  </a:lnTo>
                  <a:lnTo>
                    <a:pt x="1774" y="1359"/>
                  </a:lnTo>
                  <a:lnTo>
                    <a:pt x="2356" y="776"/>
                  </a:lnTo>
                  <a:lnTo>
                    <a:pt x="2523" y="943"/>
                  </a:lnTo>
                  <a:lnTo>
                    <a:pt x="1996" y="1470"/>
                  </a:lnTo>
                  <a:lnTo>
                    <a:pt x="1996" y="1969"/>
                  </a:lnTo>
                  <a:lnTo>
                    <a:pt x="1553" y="1969"/>
                  </a:lnTo>
                  <a:lnTo>
                    <a:pt x="1553" y="2413"/>
                  </a:lnTo>
                  <a:lnTo>
                    <a:pt x="1109" y="2413"/>
                  </a:lnTo>
                  <a:lnTo>
                    <a:pt x="1109" y="274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2" name="Freeform 667">
              <a:extLst>
                <a:ext uri="{FF2B5EF4-FFF2-40B4-BE49-F238E27FC236}">
                  <a16:creationId xmlns:a16="http://schemas.microsoft.com/office/drawing/2014/main" id="{F449666F-3FB7-4428-9AFA-92076CA04DC8}"/>
                </a:ext>
              </a:extLst>
            </p:cNvPr>
            <p:cNvSpPr>
              <a:spLocks/>
            </p:cNvSpPr>
            <p:nvPr/>
          </p:nvSpPr>
          <p:spPr bwMode="gray">
            <a:xfrm>
              <a:off x="-55786338" y="-13498513"/>
              <a:ext cx="4005262" cy="4446588"/>
            </a:xfrm>
            <a:custGeom>
              <a:avLst/>
              <a:gdLst>
                <a:gd name="T0" fmla="*/ 35 w 91"/>
                <a:gd name="T1" fmla="*/ 101 h 101"/>
                <a:gd name="T2" fmla="*/ 0 w 91"/>
                <a:gd name="T3" fmla="*/ 52 h 101"/>
                <a:gd name="T4" fmla="*/ 52 w 91"/>
                <a:gd name="T5" fmla="*/ 0 h 101"/>
                <a:gd name="T6" fmla="*/ 91 w 91"/>
                <a:gd name="T7" fmla="*/ 17 h 101"/>
                <a:gd name="T8" fmla="*/ 85 w 91"/>
                <a:gd name="T9" fmla="*/ 23 h 101"/>
                <a:gd name="T10" fmla="*/ 52 w 91"/>
                <a:gd name="T11" fmla="*/ 8 h 101"/>
                <a:gd name="T12" fmla="*/ 8 w 91"/>
                <a:gd name="T13" fmla="*/ 52 h 101"/>
                <a:gd name="T14" fmla="*/ 38 w 91"/>
                <a:gd name="T15" fmla="*/ 94 h 101"/>
                <a:gd name="T16" fmla="*/ 35 w 91"/>
                <a:gd name="T17" fmla="*/ 10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1" h="101">
                  <a:moveTo>
                    <a:pt x="35" y="101"/>
                  </a:moveTo>
                  <a:cubicBezTo>
                    <a:pt x="14" y="94"/>
                    <a:pt x="0" y="74"/>
                    <a:pt x="0" y="52"/>
                  </a:cubicBezTo>
                  <a:cubicBezTo>
                    <a:pt x="0" y="23"/>
                    <a:pt x="23" y="0"/>
                    <a:pt x="52" y="0"/>
                  </a:cubicBezTo>
                  <a:cubicBezTo>
                    <a:pt x="67" y="0"/>
                    <a:pt x="81" y="6"/>
                    <a:pt x="91" y="17"/>
                  </a:cubicBezTo>
                  <a:cubicBezTo>
                    <a:pt x="85" y="23"/>
                    <a:pt x="85" y="23"/>
                    <a:pt x="85" y="23"/>
                  </a:cubicBezTo>
                  <a:cubicBezTo>
                    <a:pt x="76" y="13"/>
                    <a:pt x="64" y="8"/>
                    <a:pt x="52" y="8"/>
                  </a:cubicBezTo>
                  <a:cubicBezTo>
                    <a:pt x="28" y="8"/>
                    <a:pt x="8" y="28"/>
                    <a:pt x="8" y="52"/>
                  </a:cubicBezTo>
                  <a:cubicBezTo>
                    <a:pt x="8" y="71"/>
                    <a:pt x="20" y="87"/>
                    <a:pt x="38" y="94"/>
                  </a:cubicBezTo>
                  <a:lnTo>
                    <a:pt x="35" y="10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3" name="Freeform 668">
              <a:extLst>
                <a:ext uri="{FF2B5EF4-FFF2-40B4-BE49-F238E27FC236}">
                  <a16:creationId xmlns:a16="http://schemas.microsoft.com/office/drawing/2014/main" id="{577984C8-BC7C-4C17-A980-CBEDF74C8CDC}"/>
                </a:ext>
              </a:extLst>
            </p:cNvPr>
            <p:cNvSpPr>
              <a:spLocks/>
            </p:cNvSpPr>
            <p:nvPr/>
          </p:nvSpPr>
          <p:spPr bwMode="gray">
            <a:xfrm>
              <a:off x="-55081488" y="-12793663"/>
              <a:ext cx="1584325" cy="1584325"/>
            </a:xfrm>
            <a:custGeom>
              <a:avLst/>
              <a:gdLst>
                <a:gd name="T0" fmla="*/ 8 w 36"/>
                <a:gd name="T1" fmla="*/ 36 h 36"/>
                <a:gd name="T2" fmla="*/ 0 w 36"/>
                <a:gd name="T3" fmla="*/ 36 h 36"/>
                <a:gd name="T4" fmla="*/ 36 w 36"/>
                <a:gd name="T5" fmla="*/ 0 h 36"/>
                <a:gd name="T6" fmla="*/ 36 w 36"/>
                <a:gd name="T7" fmla="*/ 8 h 36"/>
                <a:gd name="T8" fmla="*/ 8 w 36"/>
                <a:gd name="T9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6">
                  <a:moveTo>
                    <a:pt x="8" y="36"/>
                  </a:move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36" y="8"/>
                    <a:pt x="36" y="8"/>
                    <a:pt x="36" y="8"/>
                  </a:cubicBezTo>
                  <a:cubicBezTo>
                    <a:pt x="21" y="8"/>
                    <a:pt x="8" y="21"/>
                    <a:pt x="8" y="36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4" name="Freeform 669">
              <a:extLst>
                <a:ext uri="{FF2B5EF4-FFF2-40B4-BE49-F238E27FC236}">
                  <a16:creationId xmlns:a16="http://schemas.microsoft.com/office/drawing/2014/main" id="{8DE16947-999F-4C01-AA2F-9CD667CE572C}"/>
                </a:ext>
              </a:extLst>
            </p:cNvPr>
            <p:cNvSpPr>
              <a:spLocks/>
            </p:cNvSpPr>
            <p:nvPr/>
          </p:nvSpPr>
          <p:spPr bwMode="gray">
            <a:xfrm>
              <a:off x="-52044601" y="-14732000"/>
              <a:ext cx="4532312" cy="4932363"/>
            </a:xfrm>
            <a:custGeom>
              <a:avLst/>
              <a:gdLst>
                <a:gd name="T0" fmla="*/ 47 w 103"/>
                <a:gd name="T1" fmla="*/ 112 h 112"/>
                <a:gd name="T2" fmla="*/ 7 w 103"/>
                <a:gd name="T3" fmla="*/ 95 h 112"/>
                <a:gd name="T4" fmla="*/ 13 w 103"/>
                <a:gd name="T5" fmla="*/ 90 h 112"/>
                <a:gd name="T6" fmla="*/ 47 w 103"/>
                <a:gd name="T7" fmla="*/ 104 h 112"/>
                <a:gd name="T8" fmla="*/ 95 w 103"/>
                <a:gd name="T9" fmla="*/ 56 h 112"/>
                <a:gd name="T10" fmla="*/ 47 w 103"/>
                <a:gd name="T11" fmla="*/ 8 h 112"/>
                <a:gd name="T12" fmla="*/ 7 w 103"/>
                <a:gd name="T13" fmla="*/ 30 h 112"/>
                <a:gd name="T14" fmla="*/ 0 w 103"/>
                <a:gd name="T15" fmla="*/ 26 h 112"/>
                <a:gd name="T16" fmla="*/ 47 w 103"/>
                <a:gd name="T17" fmla="*/ 0 h 112"/>
                <a:gd name="T18" fmla="*/ 103 w 103"/>
                <a:gd name="T19" fmla="*/ 56 h 112"/>
                <a:gd name="T20" fmla="*/ 47 w 103"/>
                <a:gd name="T21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3" h="112">
                  <a:moveTo>
                    <a:pt x="47" y="112"/>
                  </a:moveTo>
                  <a:cubicBezTo>
                    <a:pt x="32" y="112"/>
                    <a:pt x="18" y="106"/>
                    <a:pt x="7" y="95"/>
                  </a:cubicBezTo>
                  <a:cubicBezTo>
                    <a:pt x="13" y="90"/>
                    <a:pt x="13" y="90"/>
                    <a:pt x="13" y="90"/>
                  </a:cubicBezTo>
                  <a:cubicBezTo>
                    <a:pt x="22" y="99"/>
                    <a:pt x="34" y="104"/>
                    <a:pt x="47" y="104"/>
                  </a:cubicBezTo>
                  <a:cubicBezTo>
                    <a:pt x="73" y="104"/>
                    <a:pt x="95" y="82"/>
                    <a:pt x="95" y="56"/>
                  </a:cubicBezTo>
                  <a:cubicBezTo>
                    <a:pt x="95" y="30"/>
                    <a:pt x="73" y="8"/>
                    <a:pt x="47" y="8"/>
                  </a:cubicBezTo>
                  <a:cubicBezTo>
                    <a:pt x="31" y="8"/>
                    <a:pt x="15" y="16"/>
                    <a:pt x="7" y="30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10" y="10"/>
                    <a:pt x="28" y="0"/>
                    <a:pt x="47" y="0"/>
                  </a:cubicBezTo>
                  <a:cubicBezTo>
                    <a:pt x="78" y="0"/>
                    <a:pt x="103" y="25"/>
                    <a:pt x="103" y="56"/>
                  </a:cubicBezTo>
                  <a:cubicBezTo>
                    <a:pt x="103" y="87"/>
                    <a:pt x="78" y="112"/>
                    <a:pt x="47" y="112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219140">
                <a:defRPr/>
              </a:pPr>
              <a:endParaRPr lang="en-US" sz="2400" dirty="0">
                <a:solidFill>
                  <a:srgbClr val="000000"/>
                </a:solidFill>
                <a:latin typeface="+mj-lt"/>
              </a:endParaRPr>
            </a:p>
          </p:txBody>
        </p:sp>
      </p:grpSp>
      <p:grpSp>
        <p:nvGrpSpPr>
          <p:cNvPr id="65" name="Gruppieren 11">
            <a:extLst>
              <a:ext uri="{FF2B5EF4-FFF2-40B4-BE49-F238E27FC236}">
                <a16:creationId xmlns:a16="http://schemas.microsoft.com/office/drawing/2014/main" id="{789DD042-71DE-4EAD-81D5-02F828AE0CE5}"/>
              </a:ext>
            </a:extLst>
          </p:cNvPr>
          <p:cNvGrpSpPr>
            <a:grpSpLocks noChangeAspect="1"/>
          </p:cNvGrpSpPr>
          <p:nvPr/>
        </p:nvGrpSpPr>
        <p:grpSpPr bwMode="gray">
          <a:xfrm>
            <a:off x="6477317" y="1293286"/>
            <a:ext cx="312873" cy="385233"/>
            <a:chOff x="13119946" y="2414924"/>
            <a:chExt cx="799938" cy="984959"/>
          </a:xfrm>
          <a:solidFill>
            <a:schemeClr val="accent5"/>
          </a:solidFill>
        </p:grpSpPr>
        <p:grpSp>
          <p:nvGrpSpPr>
            <p:cNvPr id="66" name="Gruppieren 149">
              <a:extLst>
                <a:ext uri="{FF2B5EF4-FFF2-40B4-BE49-F238E27FC236}">
                  <a16:creationId xmlns:a16="http://schemas.microsoft.com/office/drawing/2014/main" id="{43DAB897-557B-449F-8BA0-4C6FB65F0FE3}"/>
                </a:ext>
              </a:extLst>
            </p:cNvPr>
            <p:cNvGrpSpPr/>
            <p:nvPr/>
          </p:nvGrpSpPr>
          <p:grpSpPr bwMode="gray">
            <a:xfrm>
              <a:off x="13119946" y="2414924"/>
              <a:ext cx="799938" cy="984959"/>
              <a:chOff x="-17592675" y="8780462"/>
              <a:chExt cx="6472237" cy="7969251"/>
            </a:xfrm>
            <a:grpFill/>
          </p:grpSpPr>
          <p:sp>
            <p:nvSpPr>
              <p:cNvPr id="71" name="Freeform 10">
                <a:extLst>
                  <a:ext uri="{FF2B5EF4-FFF2-40B4-BE49-F238E27FC236}">
                    <a16:creationId xmlns:a16="http://schemas.microsoft.com/office/drawing/2014/main" id="{DEB659B8-EBBB-4E33-AF75-6A6F60302DC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-15975013" y="8780462"/>
                <a:ext cx="3236912" cy="498475"/>
              </a:xfrm>
              <a:custGeom>
                <a:avLst/>
                <a:gdLst>
                  <a:gd name="T0" fmla="*/ 104 w 104"/>
                  <a:gd name="T1" fmla="*/ 16 h 16"/>
                  <a:gd name="T2" fmla="*/ 96 w 104"/>
                  <a:gd name="T3" fmla="*/ 16 h 16"/>
                  <a:gd name="T4" fmla="*/ 96 w 104"/>
                  <a:gd name="T5" fmla="*/ 8 h 16"/>
                  <a:gd name="T6" fmla="*/ 8 w 104"/>
                  <a:gd name="T7" fmla="*/ 8 h 16"/>
                  <a:gd name="T8" fmla="*/ 8 w 104"/>
                  <a:gd name="T9" fmla="*/ 16 h 16"/>
                  <a:gd name="T10" fmla="*/ 0 w 104"/>
                  <a:gd name="T11" fmla="*/ 16 h 16"/>
                  <a:gd name="T12" fmla="*/ 0 w 104"/>
                  <a:gd name="T13" fmla="*/ 4 h 16"/>
                  <a:gd name="T14" fmla="*/ 4 w 104"/>
                  <a:gd name="T15" fmla="*/ 0 h 16"/>
                  <a:gd name="T16" fmla="*/ 100 w 104"/>
                  <a:gd name="T17" fmla="*/ 0 h 16"/>
                  <a:gd name="T18" fmla="*/ 104 w 104"/>
                  <a:gd name="T19" fmla="*/ 4 h 16"/>
                  <a:gd name="T20" fmla="*/ 104 w 104"/>
                  <a:gd name="T21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04" h="16">
                    <a:moveTo>
                      <a:pt x="104" y="16"/>
                    </a:moveTo>
                    <a:cubicBezTo>
                      <a:pt x="96" y="16"/>
                      <a:pt x="96" y="16"/>
                      <a:pt x="96" y="16"/>
                    </a:cubicBezTo>
                    <a:cubicBezTo>
                      <a:pt x="96" y="8"/>
                      <a:pt x="96" y="8"/>
                      <a:pt x="96" y="8"/>
                    </a:cubicBezTo>
                    <a:cubicBezTo>
                      <a:pt x="8" y="8"/>
                      <a:pt x="8" y="8"/>
                      <a:pt x="8" y="8"/>
                    </a:cubicBezTo>
                    <a:cubicBezTo>
                      <a:pt x="8" y="16"/>
                      <a:pt x="8" y="16"/>
                      <a:pt x="8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2" y="0"/>
                      <a:pt x="4" y="0"/>
                    </a:cubicBezTo>
                    <a:cubicBezTo>
                      <a:pt x="100" y="0"/>
                      <a:pt x="100" y="0"/>
                      <a:pt x="100" y="0"/>
                    </a:cubicBezTo>
                    <a:cubicBezTo>
                      <a:pt x="102" y="0"/>
                      <a:pt x="104" y="2"/>
                      <a:pt x="104" y="4"/>
                    </a:cubicBezTo>
                    <a:lnTo>
                      <a:pt x="104" y="1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219140">
                  <a:defRPr/>
                </a:pPr>
                <a:endParaRPr lang="en-US" sz="2400" dirty="0">
                  <a:solidFill>
                    <a:srgbClr val="000000"/>
                  </a:solidFill>
                  <a:latin typeface="+mj-lt"/>
                </a:endParaRPr>
              </a:p>
            </p:txBody>
          </p:sp>
          <p:sp>
            <p:nvSpPr>
              <p:cNvPr id="72" name="Freeform 11">
                <a:extLst>
                  <a:ext uri="{FF2B5EF4-FFF2-40B4-BE49-F238E27FC236}">
                    <a16:creationId xmlns:a16="http://schemas.microsoft.com/office/drawing/2014/main" id="{18692178-7C8A-44F5-A046-126566AC48D3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-16970375" y="10274300"/>
                <a:ext cx="5227637" cy="6475413"/>
              </a:xfrm>
              <a:custGeom>
                <a:avLst/>
                <a:gdLst>
                  <a:gd name="T0" fmla="*/ 144 w 168"/>
                  <a:gd name="T1" fmla="*/ 208 h 208"/>
                  <a:gd name="T2" fmla="*/ 24 w 168"/>
                  <a:gd name="T3" fmla="*/ 208 h 208"/>
                  <a:gd name="T4" fmla="*/ 0 w 168"/>
                  <a:gd name="T5" fmla="*/ 184 h 208"/>
                  <a:gd name="T6" fmla="*/ 0 w 168"/>
                  <a:gd name="T7" fmla="*/ 0 h 208"/>
                  <a:gd name="T8" fmla="*/ 168 w 168"/>
                  <a:gd name="T9" fmla="*/ 0 h 208"/>
                  <a:gd name="T10" fmla="*/ 168 w 168"/>
                  <a:gd name="T11" fmla="*/ 184 h 208"/>
                  <a:gd name="T12" fmla="*/ 144 w 168"/>
                  <a:gd name="T13" fmla="*/ 208 h 208"/>
                  <a:gd name="T14" fmla="*/ 8 w 168"/>
                  <a:gd name="T15" fmla="*/ 8 h 208"/>
                  <a:gd name="T16" fmla="*/ 8 w 168"/>
                  <a:gd name="T17" fmla="*/ 184 h 208"/>
                  <a:gd name="T18" fmla="*/ 24 w 168"/>
                  <a:gd name="T19" fmla="*/ 200 h 208"/>
                  <a:gd name="T20" fmla="*/ 144 w 168"/>
                  <a:gd name="T21" fmla="*/ 200 h 208"/>
                  <a:gd name="T22" fmla="*/ 160 w 168"/>
                  <a:gd name="T23" fmla="*/ 184 h 208"/>
                  <a:gd name="T24" fmla="*/ 160 w 168"/>
                  <a:gd name="T25" fmla="*/ 8 h 208"/>
                  <a:gd name="T26" fmla="*/ 8 w 168"/>
                  <a:gd name="T27" fmla="*/ 8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68" h="208">
                    <a:moveTo>
                      <a:pt x="144" y="208"/>
                    </a:moveTo>
                    <a:cubicBezTo>
                      <a:pt x="24" y="208"/>
                      <a:pt x="24" y="208"/>
                      <a:pt x="24" y="208"/>
                    </a:cubicBezTo>
                    <a:cubicBezTo>
                      <a:pt x="11" y="208"/>
                      <a:pt x="0" y="197"/>
                      <a:pt x="0" y="184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68" y="0"/>
                      <a:pt x="168" y="0"/>
                      <a:pt x="168" y="0"/>
                    </a:cubicBezTo>
                    <a:cubicBezTo>
                      <a:pt x="168" y="184"/>
                      <a:pt x="168" y="184"/>
                      <a:pt x="168" y="184"/>
                    </a:cubicBezTo>
                    <a:cubicBezTo>
                      <a:pt x="168" y="197"/>
                      <a:pt x="157" y="208"/>
                      <a:pt x="144" y="208"/>
                    </a:cubicBezTo>
                    <a:close/>
                    <a:moveTo>
                      <a:pt x="8" y="8"/>
                    </a:moveTo>
                    <a:cubicBezTo>
                      <a:pt x="8" y="184"/>
                      <a:pt x="8" y="184"/>
                      <a:pt x="8" y="184"/>
                    </a:cubicBezTo>
                    <a:cubicBezTo>
                      <a:pt x="8" y="193"/>
                      <a:pt x="15" y="200"/>
                      <a:pt x="24" y="200"/>
                    </a:cubicBezTo>
                    <a:cubicBezTo>
                      <a:pt x="144" y="200"/>
                      <a:pt x="144" y="200"/>
                      <a:pt x="144" y="200"/>
                    </a:cubicBezTo>
                    <a:cubicBezTo>
                      <a:pt x="153" y="200"/>
                      <a:pt x="160" y="193"/>
                      <a:pt x="160" y="184"/>
                    </a:cubicBezTo>
                    <a:cubicBezTo>
                      <a:pt x="160" y="8"/>
                      <a:pt x="160" y="8"/>
                      <a:pt x="160" y="8"/>
                    </a:cubicBezTo>
                    <a:lnTo>
                      <a:pt x="8" y="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219140">
                  <a:defRPr/>
                </a:pPr>
                <a:endParaRPr lang="en-US" sz="2400" dirty="0">
                  <a:solidFill>
                    <a:srgbClr val="000000"/>
                  </a:solidFill>
                  <a:latin typeface="+mj-lt"/>
                </a:endParaRPr>
              </a:p>
            </p:txBody>
          </p:sp>
          <p:sp>
            <p:nvSpPr>
              <p:cNvPr id="73" name="Freeform 12">
                <a:extLst>
                  <a:ext uri="{FF2B5EF4-FFF2-40B4-BE49-F238E27FC236}">
                    <a16:creationId xmlns:a16="http://schemas.microsoft.com/office/drawing/2014/main" id="{B0AB904A-4DBD-406F-B7EB-5DDC92E36F7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-17592675" y="9526587"/>
                <a:ext cx="6472237" cy="996950"/>
              </a:xfrm>
              <a:custGeom>
                <a:avLst/>
                <a:gdLst>
                  <a:gd name="T0" fmla="*/ 4077 w 4077"/>
                  <a:gd name="T1" fmla="*/ 628 h 628"/>
                  <a:gd name="T2" fmla="*/ 3763 w 4077"/>
                  <a:gd name="T3" fmla="*/ 628 h 628"/>
                  <a:gd name="T4" fmla="*/ 3763 w 4077"/>
                  <a:gd name="T5" fmla="*/ 471 h 628"/>
                  <a:gd name="T6" fmla="*/ 3920 w 4077"/>
                  <a:gd name="T7" fmla="*/ 471 h 628"/>
                  <a:gd name="T8" fmla="*/ 3920 w 4077"/>
                  <a:gd name="T9" fmla="*/ 157 h 628"/>
                  <a:gd name="T10" fmla="*/ 157 w 4077"/>
                  <a:gd name="T11" fmla="*/ 157 h 628"/>
                  <a:gd name="T12" fmla="*/ 157 w 4077"/>
                  <a:gd name="T13" fmla="*/ 471 h 628"/>
                  <a:gd name="T14" fmla="*/ 314 w 4077"/>
                  <a:gd name="T15" fmla="*/ 471 h 628"/>
                  <a:gd name="T16" fmla="*/ 314 w 4077"/>
                  <a:gd name="T17" fmla="*/ 628 h 628"/>
                  <a:gd name="T18" fmla="*/ 0 w 4077"/>
                  <a:gd name="T19" fmla="*/ 628 h 628"/>
                  <a:gd name="T20" fmla="*/ 0 w 4077"/>
                  <a:gd name="T21" fmla="*/ 0 h 628"/>
                  <a:gd name="T22" fmla="*/ 4077 w 4077"/>
                  <a:gd name="T23" fmla="*/ 0 h 628"/>
                  <a:gd name="T24" fmla="*/ 4077 w 4077"/>
                  <a:gd name="T25" fmla="*/ 628 h 6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077" h="628">
                    <a:moveTo>
                      <a:pt x="4077" y="628"/>
                    </a:moveTo>
                    <a:lnTo>
                      <a:pt x="3763" y="628"/>
                    </a:lnTo>
                    <a:lnTo>
                      <a:pt x="3763" y="471"/>
                    </a:lnTo>
                    <a:lnTo>
                      <a:pt x="3920" y="471"/>
                    </a:lnTo>
                    <a:lnTo>
                      <a:pt x="3920" y="157"/>
                    </a:lnTo>
                    <a:lnTo>
                      <a:pt x="157" y="157"/>
                    </a:lnTo>
                    <a:lnTo>
                      <a:pt x="157" y="471"/>
                    </a:lnTo>
                    <a:lnTo>
                      <a:pt x="314" y="471"/>
                    </a:lnTo>
                    <a:lnTo>
                      <a:pt x="314" y="628"/>
                    </a:lnTo>
                    <a:lnTo>
                      <a:pt x="0" y="628"/>
                    </a:lnTo>
                    <a:lnTo>
                      <a:pt x="0" y="0"/>
                    </a:lnTo>
                    <a:lnTo>
                      <a:pt x="4077" y="0"/>
                    </a:lnTo>
                    <a:lnTo>
                      <a:pt x="4077" y="62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219140">
                  <a:defRPr/>
                </a:pPr>
                <a:endParaRPr lang="en-US" sz="2400" dirty="0">
                  <a:solidFill>
                    <a:srgbClr val="000000"/>
                  </a:solidFill>
                  <a:latin typeface="+mj-lt"/>
                </a:endParaRPr>
              </a:p>
            </p:txBody>
          </p:sp>
        </p:grpSp>
        <p:grpSp>
          <p:nvGrpSpPr>
            <p:cNvPr id="67" name="Gruppieren 10">
              <a:extLst>
                <a:ext uri="{FF2B5EF4-FFF2-40B4-BE49-F238E27FC236}">
                  <a16:creationId xmlns:a16="http://schemas.microsoft.com/office/drawing/2014/main" id="{D2B11DD0-590B-43C7-8648-C68529B982D3}"/>
                </a:ext>
              </a:extLst>
            </p:cNvPr>
            <p:cNvGrpSpPr/>
            <p:nvPr/>
          </p:nvGrpSpPr>
          <p:grpSpPr bwMode="gray">
            <a:xfrm>
              <a:off x="13333653" y="2800693"/>
              <a:ext cx="372516" cy="387821"/>
              <a:chOff x="13632312" y="6655193"/>
              <a:chExt cx="372516" cy="387821"/>
            </a:xfrm>
            <a:grpFill/>
          </p:grpSpPr>
          <p:sp>
            <p:nvSpPr>
              <p:cNvPr id="68" name="Freeform 7">
                <a:extLst>
                  <a:ext uri="{FF2B5EF4-FFF2-40B4-BE49-F238E27FC236}">
                    <a16:creationId xmlns:a16="http://schemas.microsoft.com/office/drawing/2014/main" id="{FE8CCE3C-041D-4D81-BDB4-02F60BB7950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3728905" y="6655193"/>
                <a:ext cx="236209" cy="145200"/>
              </a:xfrm>
              <a:custGeom>
                <a:avLst/>
                <a:gdLst>
                  <a:gd name="T0" fmla="*/ 689 w 3084"/>
                  <a:gd name="T1" fmla="*/ 574 h 1899"/>
                  <a:gd name="T2" fmla="*/ 1209 w 3084"/>
                  <a:gd name="T3" fmla="*/ 273 h 1899"/>
                  <a:gd name="T4" fmla="*/ 1656 w 3084"/>
                  <a:gd name="T5" fmla="*/ 551 h 1899"/>
                  <a:gd name="T6" fmla="*/ 2260 w 3084"/>
                  <a:gd name="T7" fmla="*/ 1621 h 1899"/>
                  <a:gd name="T8" fmla="*/ 1512 w 3084"/>
                  <a:gd name="T9" fmla="*/ 1643 h 1899"/>
                  <a:gd name="T10" fmla="*/ 1387 w 3084"/>
                  <a:gd name="T11" fmla="*/ 1774 h 1899"/>
                  <a:gd name="T12" fmla="*/ 1515 w 3084"/>
                  <a:gd name="T13" fmla="*/ 1899 h 1899"/>
                  <a:gd name="T14" fmla="*/ 1519 w 3084"/>
                  <a:gd name="T15" fmla="*/ 1899 h 1899"/>
                  <a:gd name="T16" fmla="*/ 2485 w 3084"/>
                  <a:gd name="T17" fmla="*/ 1871 h 1899"/>
                  <a:gd name="T18" fmla="*/ 2593 w 3084"/>
                  <a:gd name="T19" fmla="*/ 1807 h 1899"/>
                  <a:gd name="T20" fmla="*/ 3049 w 3084"/>
                  <a:gd name="T21" fmla="*/ 1014 h 1899"/>
                  <a:gd name="T22" fmla="*/ 3002 w 3084"/>
                  <a:gd name="T23" fmla="*/ 839 h 1899"/>
                  <a:gd name="T24" fmla="*/ 2827 w 3084"/>
                  <a:gd name="T25" fmla="*/ 886 h 1899"/>
                  <a:gd name="T26" fmla="*/ 2480 w 3084"/>
                  <a:gd name="T27" fmla="*/ 1490 h 1899"/>
                  <a:gd name="T28" fmla="*/ 1879 w 3084"/>
                  <a:gd name="T29" fmla="*/ 425 h 1899"/>
                  <a:gd name="T30" fmla="*/ 1223 w 3084"/>
                  <a:gd name="T31" fmla="*/ 17 h 1899"/>
                  <a:gd name="T32" fmla="*/ 461 w 3084"/>
                  <a:gd name="T33" fmla="*/ 459 h 1899"/>
                  <a:gd name="T34" fmla="*/ 0 w 3084"/>
                  <a:gd name="T35" fmla="*/ 1374 h 1899"/>
                  <a:gd name="T36" fmla="*/ 229 w 3084"/>
                  <a:gd name="T37" fmla="*/ 1489 h 1899"/>
                  <a:gd name="T38" fmla="*/ 689 w 3084"/>
                  <a:gd name="T39" fmla="*/ 574 h 18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084" h="1899">
                    <a:moveTo>
                      <a:pt x="689" y="574"/>
                    </a:moveTo>
                    <a:cubicBezTo>
                      <a:pt x="787" y="379"/>
                      <a:pt x="991" y="261"/>
                      <a:pt x="1209" y="273"/>
                    </a:cubicBezTo>
                    <a:cubicBezTo>
                      <a:pt x="1396" y="283"/>
                      <a:pt x="1563" y="387"/>
                      <a:pt x="1656" y="551"/>
                    </a:cubicBezTo>
                    <a:cubicBezTo>
                      <a:pt x="2260" y="1621"/>
                      <a:pt x="2260" y="1621"/>
                      <a:pt x="2260" y="1621"/>
                    </a:cubicBezTo>
                    <a:cubicBezTo>
                      <a:pt x="1512" y="1643"/>
                      <a:pt x="1512" y="1643"/>
                      <a:pt x="1512" y="1643"/>
                    </a:cubicBezTo>
                    <a:cubicBezTo>
                      <a:pt x="1441" y="1645"/>
                      <a:pt x="1385" y="1703"/>
                      <a:pt x="1387" y="1774"/>
                    </a:cubicBezTo>
                    <a:cubicBezTo>
                      <a:pt x="1389" y="1844"/>
                      <a:pt x="1446" y="1899"/>
                      <a:pt x="1515" y="1899"/>
                    </a:cubicBezTo>
                    <a:cubicBezTo>
                      <a:pt x="1517" y="1899"/>
                      <a:pt x="1518" y="1899"/>
                      <a:pt x="1519" y="1899"/>
                    </a:cubicBezTo>
                    <a:cubicBezTo>
                      <a:pt x="2485" y="1871"/>
                      <a:pt x="2485" y="1871"/>
                      <a:pt x="2485" y="1871"/>
                    </a:cubicBezTo>
                    <a:cubicBezTo>
                      <a:pt x="2530" y="1870"/>
                      <a:pt x="2571" y="1846"/>
                      <a:pt x="2593" y="1807"/>
                    </a:cubicBezTo>
                    <a:cubicBezTo>
                      <a:pt x="3049" y="1014"/>
                      <a:pt x="3049" y="1014"/>
                      <a:pt x="3049" y="1014"/>
                    </a:cubicBezTo>
                    <a:cubicBezTo>
                      <a:pt x="3084" y="952"/>
                      <a:pt x="3063" y="874"/>
                      <a:pt x="3002" y="839"/>
                    </a:cubicBezTo>
                    <a:cubicBezTo>
                      <a:pt x="2941" y="804"/>
                      <a:pt x="2862" y="825"/>
                      <a:pt x="2827" y="886"/>
                    </a:cubicBezTo>
                    <a:cubicBezTo>
                      <a:pt x="2480" y="1490"/>
                      <a:pt x="2480" y="1490"/>
                      <a:pt x="2480" y="1490"/>
                    </a:cubicBezTo>
                    <a:cubicBezTo>
                      <a:pt x="1879" y="425"/>
                      <a:pt x="1879" y="425"/>
                      <a:pt x="1879" y="425"/>
                    </a:cubicBezTo>
                    <a:cubicBezTo>
                      <a:pt x="1743" y="185"/>
                      <a:pt x="1498" y="33"/>
                      <a:pt x="1223" y="17"/>
                    </a:cubicBezTo>
                    <a:cubicBezTo>
                      <a:pt x="902" y="0"/>
                      <a:pt x="604" y="173"/>
                      <a:pt x="461" y="459"/>
                    </a:cubicBezTo>
                    <a:cubicBezTo>
                      <a:pt x="0" y="1374"/>
                      <a:pt x="0" y="1374"/>
                      <a:pt x="0" y="1374"/>
                    </a:cubicBezTo>
                    <a:cubicBezTo>
                      <a:pt x="229" y="1489"/>
                      <a:pt x="229" y="1489"/>
                      <a:pt x="229" y="1489"/>
                    </a:cubicBezTo>
                    <a:lnTo>
                      <a:pt x="689" y="57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219140">
                  <a:defRPr/>
                </a:pPr>
                <a:endParaRPr lang="en-US" sz="2400" dirty="0">
                  <a:solidFill>
                    <a:srgbClr val="000000"/>
                  </a:solidFill>
                  <a:latin typeface="+mj-lt"/>
                </a:endParaRPr>
              </a:p>
            </p:txBody>
          </p:sp>
          <p:sp>
            <p:nvSpPr>
              <p:cNvPr id="69" name="Freeform 8">
                <a:extLst>
                  <a:ext uri="{FF2B5EF4-FFF2-40B4-BE49-F238E27FC236}">
                    <a16:creationId xmlns:a16="http://schemas.microsoft.com/office/drawing/2014/main" id="{EF08A9D7-36F2-458F-A42F-DD239D5C58F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3818053" y="6819629"/>
                <a:ext cx="186775" cy="223385"/>
              </a:xfrm>
              <a:custGeom>
                <a:avLst/>
                <a:gdLst>
                  <a:gd name="T0" fmla="*/ 1477 w 2440"/>
                  <a:gd name="T1" fmla="*/ 142 h 2923"/>
                  <a:gd name="T2" fmla="*/ 2046 w 2440"/>
                  <a:gd name="T3" fmla="*/ 994 h 2923"/>
                  <a:gd name="T4" fmla="*/ 2052 w 2440"/>
                  <a:gd name="T5" fmla="*/ 1594 h 2923"/>
                  <a:gd name="T6" fmla="*/ 1591 w 2440"/>
                  <a:gd name="T7" fmla="*/ 1846 h 2923"/>
                  <a:gd name="T8" fmla="*/ 1590 w 2440"/>
                  <a:gd name="T9" fmla="*/ 1846 h 2923"/>
                  <a:gd name="T10" fmla="*/ 366 w 2440"/>
                  <a:gd name="T11" fmla="*/ 1845 h 2923"/>
                  <a:gd name="T12" fmla="*/ 700 w 2440"/>
                  <a:gd name="T13" fmla="*/ 1213 h 2923"/>
                  <a:gd name="T14" fmla="*/ 647 w 2440"/>
                  <a:gd name="T15" fmla="*/ 1040 h 2923"/>
                  <a:gd name="T16" fmla="*/ 474 w 2440"/>
                  <a:gd name="T17" fmla="*/ 1093 h 2923"/>
                  <a:gd name="T18" fmla="*/ 21 w 2440"/>
                  <a:gd name="T19" fmla="*/ 1947 h 2923"/>
                  <a:gd name="T20" fmla="*/ 24 w 2440"/>
                  <a:gd name="T21" fmla="*/ 2072 h 2923"/>
                  <a:gd name="T22" fmla="*/ 490 w 2440"/>
                  <a:gd name="T23" fmla="*/ 2860 h 2923"/>
                  <a:gd name="T24" fmla="*/ 600 w 2440"/>
                  <a:gd name="T25" fmla="*/ 2923 h 2923"/>
                  <a:gd name="T26" fmla="*/ 665 w 2440"/>
                  <a:gd name="T27" fmla="*/ 2906 h 2923"/>
                  <a:gd name="T28" fmla="*/ 710 w 2440"/>
                  <a:gd name="T29" fmla="*/ 2730 h 2923"/>
                  <a:gd name="T30" fmla="*/ 338 w 2440"/>
                  <a:gd name="T31" fmla="*/ 2101 h 2923"/>
                  <a:gd name="T32" fmla="*/ 1590 w 2440"/>
                  <a:gd name="T33" fmla="*/ 2102 h 2923"/>
                  <a:gd name="T34" fmla="*/ 1591 w 2440"/>
                  <a:gd name="T35" fmla="*/ 2102 h 2923"/>
                  <a:gd name="T36" fmla="*/ 2268 w 2440"/>
                  <a:gd name="T37" fmla="*/ 1732 h 2923"/>
                  <a:gd name="T38" fmla="*/ 2259 w 2440"/>
                  <a:gd name="T39" fmla="*/ 852 h 2923"/>
                  <a:gd name="T40" fmla="*/ 1690 w 2440"/>
                  <a:gd name="T41" fmla="*/ 0 h 2923"/>
                  <a:gd name="T42" fmla="*/ 1477 w 2440"/>
                  <a:gd name="T43" fmla="*/ 142 h 29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440" h="2923">
                    <a:moveTo>
                      <a:pt x="1477" y="142"/>
                    </a:moveTo>
                    <a:cubicBezTo>
                      <a:pt x="2046" y="994"/>
                      <a:pt x="2046" y="994"/>
                      <a:pt x="2046" y="994"/>
                    </a:cubicBezTo>
                    <a:cubicBezTo>
                      <a:pt x="2167" y="1175"/>
                      <a:pt x="2170" y="1411"/>
                      <a:pt x="2052" y="1594"/>
                    </a:cubicBezTo>
                    <a:cubicBezTo>
                      <a:pt x="1951" y="1752"/>
                      <a:pt x="1778" y="1846"/>
                      <a:pt x="1591" y="1846"/>
                    </a:cubicBezTo>
                    <a:cubicBezTo>
                      <a:pt x="1591" y="1846"/>
                      <a:pt x="1590" y="1846"/>
                      <a:pt x="1590" y="1846"/>
                    </a:cubicBezTo>
                    <a:cubicBezTo>
                      <a:pt x="366" y="1845"/>
                      <a:pt x="366" y="1845"/>
                      <a:pt x="366" y="1845"/>
                    </a:cubicBezTo>
                    <a:cubicBezTo>
                      <a:pt x="700" y="1213"/>
                      <a:pt x="700" y="1213"/>
                      <a:pt x="700" y="1213"/>
                    </a:cubicBezTo>
                    <a:cubicBezTo>
                      <a:pt x="733" y="1150"/>
                      <a:pt x="709" y="1073"/>
                      <a:pt x="647" y="1040"/>
                    </a:cubicBezTo>
                    <a:cubicBezTo>
                      <a:pt x="584" y="1006"/>
                      <a:pt x="507" y="1031"/>
                      <a:pt x="474" y="1093"/>
                    </a:cubicBezTo>
                    <a:cubicBezTo>
                      <a:pt x="21" y="1947"/>
                      <a:pt x="21" y="1947"/>
                      <a:pt x="21" y="1947"/>
                    </a:cubicBezTo>
                    <a:cubicBezTo>
                      <a:pt x="0" y="1987"/>
                      <a:pt x="2" y="2034"/>
                      <a:pt x="24" y="2072"/>
                    </a:cubicBezTo>
                    <a:cubicBezTo>
                      <a:pt x="490" y="2860"/>
                      <a:pt x="490" y="2860"/>
                      <a:pt x="490" y="2860"/>
                    </a:cubicBezTo>
                    <a:cubicBezTo>
                      <a:pt x="514" y="2901"/>
                      <a:pt x="556" y="2923"/>
                      <a:pt x="600" y="2923"/>
                    </a:cubicBezTo>
                    <a:cubicBezTo>
                      <a:pt x="622" y="2923"/>
                      <a:pt x="645" y="2918"/>
                      <a:pt x="665" y="2906"/>
                    </a:cubicBezTo>
                    <a:cubicBezTo>
                      <a:pt x="726" y="2870"/>
                      <a:pt x="746" y="2791"/>
                      <a:pt x="710" y="2730"/>
                    </a:cubicBezTo>
                    <a:cubicBezTo>
                      <a:pt x="338" y="2101"/>
                      <a:pt x="338" y="2101"/>
                      <a:pt x="338" y="2101"/>
                    </a:cubicBezTo>
                    <a:cubicBezTo>
                      <a:pt x="1590" y="2102"/>
                      <a:pt x="1590" y="2102"/>
                      <a:pt x="1590" y="2102"/>
                    </a:cubicBezTo>
                    <a:cubicBezTo>
                      <a:pt x="1590" y="2102"/>
                      <a:pt x="1590" y="2102"/>
                      <a:pt x="1591" y="2102"/>
                    </a:cubicBezTo>
                    <a:cubicBezTo>
                      <a:pt x="1866" y="2102"/>
                      <a:pt x="2119" y="1964"/>
                      <a:pt x="2268" y="1732"/>
                    </a:cubicBezTo>
                    <a:cubicBezTo>
                      <a:pt x="2440" y="1463"/>
                      <a:pt x="2437" y="1117"/>
                      <a:pt x="2259" y="852"/>
                    </a:cubicBezTo>
                    <a:cubicBezTo>
                      <a:pt x="1690" y="0"/>
                      <a:pt x="1690" y="0"/>
                      <a:pt x="1690" y="0"/>
                    </a:cubicBezTo>
                    <a:lnTo>
                      <a:pt x="1477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219140">
                  <a:defRPr/>
                </a:pPr>
                <a:endParaRPr lang="en-US" sz="2400" dirty="0">
                  <a:solidFill>
                    <a:srgbClr val="000000"/>
                  </a:solidFill>
                  <a:latin typeface="+mj-lt"/>
                </a:endParaRPr>
              </a:p>
            </p:txBody>
          </p:sp>
          <p:sp>
            <p:nvSpPr>
              <p:cNvPr id="70" name="Freeform 9">
                <a:extLst>
                  <a:ext uri="{FF2B5EF4-FFF2-40B4-BE49-F238E27FC236}">
                    <a16:creationId xmlns:a16="http://schemas.microsoft.com/office/drawing/2014/main" id="{A5E2CFFE-6B24-4E99-9906-D23398D2478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3632312" y="6794395"/>
                <a:ext cx="156163" cy="193807"/>
              </a:xfrm>
              <a:custGeom>
                <a:avLst/>
                <a:gdLst>
                  <a:gd name="T0" fmla="*/ 132 w 2041"/>
                  <a:gd name="T1" fmla="*/ 278 h 2534"/>
                  <a:gd name="T2" fmla="*/ 864 w 2041"/>
                  <a:gd name="T3" fmla="*/ 263 h 2534"/>
                  <a:gd name="T4" fmla="*/ 258 w 2041"/>
                  <a:gd name="T5" fmla="*/ 1335 h 2534"/>
                  <a:gd name="T6" fmla="*/ 248 w 2041"/>
                  <a:gd name="T7" fmla="*/ 2107 h 2534"/>
                  <a:gd name="T8" fmla="*/ 958 w 2041"/>
                  <a:gd name="T9" fmla="*/ 2534 h 2534"/>
                  <a:gd name="T10" fmla="*/ 1020 w 2041"/>
                  <a:gd name="T11" fmla="*/ 2532 h 2534"/>
                  <a:gd name="T12" fmla="*/ 2041 w 2041"/>
                  <a:gd name="T13" fmla="*/ 2453 h 2534"/>
                  <a:gd name="T14" fmla="*/ 2021 w 2041"/>
                  <a:gd name="T15" fmla="*/ 2198 h 2534"/>
                  <a:gd name="T16" fmla="*/ 1000 w 2041"/>
                  <a:gd name="T17" fmla="*/ 2276 h 2534"/>
                  <a:gd name="T18" fmla="*/ 474 w 2041"/>
                  <a:gd name="T19" fmla="*/ 1987 h 2534"/>
                  <a:gd name="T20" fmla="*/ 481 w 2041"/>
                  <a:gd name="T21" fmla="*/ 1461 h 2534"/>
                  <a:gd name="T22" fmla="*/ 1073 w 2041"/>
                  <a:gd name="T23" fmla="*/ 413 h 2534"/>
                  <a:gd name="T24" fmla="*/ 1459 w 2041"/>
                  <a:gd name="T25" fmla="*/ 1013 h 2534"/>
                  <a:gd name="T26" fmla="*/ 1567 w 2041"/>
                  <a:gd name="T27" fmla="*/ 1072 h 2534"/>
                  <a:gd name="T28" fmla="*/ 1636 w 2041"/>
                  <a:gd name="T29" fmla="*/ 1052 h 2534"/>
                  <a:gd name="T30" fmla="*/ 1675 w 2041"/>
                  <a:gd name="T31" fmla="*/ 875 h 2534"/>
                  <a:gd name="T32" fmla="*/ 1152 w 2041"/>
                  <a:gd name="T33" fmla="*/ 61 h 2534"/>
                  <a:gd name="T34" fmla="*/ 1042 w 2041"/>
                  <a:gd name="T35" fmla="*/ 3 h 2534"/>
                  <a:gd name="T36" fmla="*/ 126 w 2041"/>
                  <a:gd name="T37" fmla="*/ 22 h 2534"/>
                  <a:gd name="T38" fmla="*/ 1 w 2041"/>
                  <a:gd name="T39" fmla="*/ 152 h 2534"/>
                  <a:gd name="T40" fmla="*/ 132 w 2041"/>
                  <a:gd name="T41" fmla="*/ 278 h 25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041" h="2534">
                    <a:moveTo>
                      <a:pt x="132" y="278"/>
                    </a:moveTo>
                    <a:cubicBezTo>
                      <a:pt x="864" y="263"/>
                      <a:pt x="864" y="263"/>
                      <a:pt x="864" y="263"/>
                    </a:cubicBezTo>
                    <a:cubicBezTo>
                      <a:pt x="258" y="1335"/>
                      <a:pt x="258" y="1335"/>
                      <a:pt x="258" y="1335"/>
                    </a:cubicBezTo>
                    <a:cubicBezTo>
                      <a:pt x="123" y="1575"/>
                      <a:pt x="119" y="1864"/>
                      <a:pt x="248" y="2107"/>
                    </a:cubicBezTo>
                    <a:cubicBezTo>
                      <a:pt x="388" y="2371"/>
                      <a:pt x="662" y="2534"/>
                      <a:pt x="958" y="2534"/>
                    </a:cubicBezTo>
                    <a:cubicBezTo>
                      <a:pt x="978" y="2534"/>
                      <a:pt x="999" y="2533"/>
                      <a:pt x="1020" y="2532"/>
                    </a:cubicBezTo>
                    <a:cubicBezTo>
                      <a:pt x="2041" y="2453"/>
                      <a:pt x="2041" y="2453"/>
                      <a:pt x="2041" y="2453"/>
                    </a:cubicBezTo>
                    <a:cubicBezTo>
                      <a:pt x="2021" y="2198"/>
                      <a:pt x="2021" y="2198"/>
                      <a:pt x="2021" y="2198"/>
                    </a:cubicBezTo>
                    <a:cubicBezTo>
                      <a:pt x="1000" y="2276"/>
                      <a:pt x="1000" y="2276"/>
                      <a:pt x="1000" y="2276"/>
                    </a:cubicBezTo>
                    <a:cubicBezTo>
                      <a:pt x="783" y="2293"/>
                      <a:pt x="576" y="2179"/>
                      <a:pt x="474" y="1987"/>
                    </a:cubicBezTo>
                    <a:cubicBezTo>
                      <a:pt x="386" y="1821"/>
                      <a:pt x="389" y="1625"/>
                      <a:pt x="481" y="1461"/>
                    </a:cubicBezTo>
                    <a:cubicBezTo>
                      <a:pt x="1073" y="413"/>
                      <a:pt x="1073" y="413"/>
                      <a:pt x="1073" y="413"/>
                    </a:cubicBezTo>
                    <a:cubicBezTo>
                      <a:pt x="1459" y="1013"/>
                      <a:pt x="1459" y="1013"/>
                      <a:pt x="1459" y="1013"/>
                    </a:cubicBezTo>
                    <a:cubicBezTo>
                      <a:pt x="1483" y="1051"/>
                      <a:pt x="1525" y="1072"/>
                      <a:pt x="1567" y="1072"/>
                    </a:cubicBezTo>
                    <a:cubicBezTo>
                      <a:pt x="1591" y="1072"/>
                      <a:pt x="1615" y="1065"/>
                      <a:pt x="1636" y="1052"/>
                    </a:cubicBezTo>
                    <a:cubicBezTo>
                      <a:pt x="1695" y="1013"/>
                      <a:pt x="1713" y="934"/>
                      <a:pt x="1675" y="875"/>
                    </a:cubicBezTo>
                    <a:cubicBezTo>
                      <a:pt x="1152" y="61"/>
                      <a:pt x="1152" y="61"/>
                      <a:pt x="1152" y="61"/>
                    </a:cubicBezTo>
                    <a:cubicBezTo>
                      <a:pt x="1128" y="24"/>
                      <a:pt x="1084" y="0"/>
                      <a:pt x="1042" y="3"/>
                    </a:cubicBezTo>
                    <a:cubicBezTo>
                      <a:pt x="126" y="22"/>
                      <a:pt x="126" y="22"/>
                      <a:pt x="126" y="22"/>
                    </a:cubicBezTo>
                    <a:cubicBezTo>
                      <a:pt x="56" y="23"/>
                      <a:pt x="0" y="82"/>
                      <a:pt x="1" y="152"/>
                    </a:cubicBezTo>
                    <a:cubicBezTo>
                      <a:pt x="3" y="223"/>
                      <a:pt x="60" y="277"/>
                      <a:pt x="132" y="27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219140">
                  <a:defRPr/>
                </a:pPr>
                <a:endParaRPr lang="en-US" sz="2400" dirty="0">
                  <a:solidFill>
                    <a:srgbClr val="000000"/>
                  </a:solidFill>
                  <a:latin typeface="+mj-lt"/>
                </a:endParaRPr>
              </a:p>
            </p:txBody>
          </p:sp>
        </p:grpSp>
      </p:grpSp>
      <p:sp>
        <p:nvSpPr>
          <p:cNvPr id="74" name="Textplatzhalter 21">
            <a:extLst>
              <a:ext uri="{FF2B5EF4-FFF2-40B4-BE49-F238E27FC236}">
                <a16:creationId xmlns:a16="http://schemas.microsoft.com/office/drawing/2014/main" id="{000221E0-5382-4C81-B618-04C7B8766BDA}"/>
              </a:ext>
            </a:extLst>
          </p:cNvPr>
          <p:cNvSpPr>
            <a:spLocks noGrp="1"/>
          </p:cNvSpPr>
          <p:nvPr>
            <p:custDataLst>
              <p:tags r:id="rId4"/>
            </p:custDataLst>
          </p:nvPr>
        </p:nvSpPr>
        <p:spPr bwMode="auto">
          <a:xfrm>
            <a:off x="2713038" y="1239838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75" name="Textplatzhalter 21">
            <a:extLst>
              <a:ext uri="{FF2B5EF4-FFF2-40B4-BE49-F238E27FC236}">
                <a16:creationId xmlns:a16="http://schemas.microsoft.com/office/drawing/2014/main" id="{6AEB78F7-BCAF-4FF0-B7C6-8ED6FE1125FC}"/>
              </a:ext>
            </a:extLst>
          </p:cNvPr>
          <p:cNvSpPr>
            <a:spLocks noGrp="1"/>
          </p:cNvSpPr>
          <p:nvPr>
            <p:custDataLst>
              <p:tags r:id="rId5"/>
            </p:custDataLst>
          </p:nvPr>
        </p:nvSpPr>
        <p:spPr bwMode="auto">
          <a:xfrm>
            <a:off x="2713038" y="1709738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76" name="Textplatzhalter 21">
            <a:extLst>
              <a:ext uri="{FF2B5EF4-FFF2-40B4-BE49-F238E27FC236}">
                <a16:creationId xmlns:a16="http://schemas.microsoft.com/office/drawing/2014/main" id="{1DD360D5-FEB8-45BB-BD6E-25871F4BAC55}"/>
              </a:ext>
            </a:extLst>
          </p:cNvPr>
          <p:cNvSpPr>
            <a:spLocks noGrp="1"/>
          </p:cNvSpPr>
          <p:nvPr>
            <p:custDataLst>
              <p:tags r:id="rId6"/>
            </p:custDataLst>
          </p:nvPr>
        </p:nvSpPr>
        <p:spPr bwMode="auto">
          <a:xfrm>
            <a:off x="2713038" y="2179638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77" name="Textplatzhalter 21">
            <a:extLst>
              <a:ext uri="{FF2B5EF4-FFF2-40B4-BE49-F238E27FC236}">
                <a16:creationId xmlns:a16="http://schemas.microsoft.com/office/drawing/2014/main" id="{5E1DB23D-F47C-4137-A9A0-517F3DC39E0B}"/>
              </a:ext>
            </a:extLst>
          </p:cNvPr>
          <p:cNvSpPr>
            <a:spLocks noGrp="1"/>
          </p:cNvSpPr>
          <p:nvPr>
            <p:custDataLst>
              <p:tags r:id="rId7"/>
            </p:custDataLst>
          </p:nvPr>
        </p:nvSpPr>
        <p:spPr bwMode="auto">
          <a:xfrm>
            <a:off x="5516563" y="1250950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78" name="Textplatzhalter 21">
            <a:extLst>
              <a:ext uri="{FF2B5EF4-FFF2-40B4-BE49-F238E27FC236}">
                <a16:creationId xmlns:a16="http://schemas.microsoft.com/office/drawing/2014/main" id="{F24AA91C-832D-4F28-8129-E4CD3AC351DF}"/>
              </a:ext>
            </a:extLst>
          </p:cNvPr>
          <p:cNvSpPr>
            <a:spLocks noGrp="1"/>
          </p:cNvSpPr>
          <p:nvPr>
            <p:custDataLst>
              <p:tags r:id="rId8"/>
            </p:custDataLst>
          </p:nvPr>
        </p:nvSpPr>
        <p:spPr bwMode="auto">
          <a:xfrm>
            <a:off x="5516563" y="1560513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79" name="Textplatzhalter 21">
            <a:extLst>
              <a:ext uri="{FF2B5EF4-FFF2-40B4-BE49-F238E27FC236}">
                <a16:creationId xmlns:a16="http://schemas.microsoft.com/office/drawing/2014/main" id="{94D66AB9-9979-4D42-A6FE-922F3738551E}"/>
              </a:ext>
            </a:extLst>
          </p:cNvPr>
          <p:cNvSpPr>
            <a:spLocks noGrp="1"/>
          </p:cNvSpPr>
          <p:nvPr>
            <p:custDataLst>
              <p:tags r:id="rId9"/>
            </p:custDataLst>
          </p:nvPr>
        </p:nvSpPr>
        <p:spPr bwMode="auto">
          <a:xfrm>
            <a:off x="5516563" y="1870075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AF3F81D-D0F4-40FA-98B2-27AEBCD2569B}"/>
              </a:ext>
            </a:extLst>
          </p:cNvPr>
          <p:cNvSpPr txBox="1"/>
          <p:nvPr/>
        </p:nvSpPr>
        <p:spPr bwMode="gray">
          <a:xfrm>
            <a:off x="431800" y="827619"/>
            <a:ext cx="8897837" cy="277284"/>
          </a:xfrm>
          <a:prstGeom prst="roundRect">
            <a:avLst/>
          </a:prstGeom>
          <a:solidFill>
            <a:srgbClr val="006EB6"/>
          </a:solidFill>
        </p:spPr>
        <p:txBody>
          <a:bodyPr wrap="square" lIns="48000" tIns="48000" rIns="48000" bIns="48000" rtlCol="0">
            <a:noAutofit/>
          </a:bodyPr>
          <a:lstStyle/>
          <a:p>
            <a:pPr defTabSz="1219140">
              <a:defRPr/>
            </a:pPr>
            <a:r>
              <a:rPr lang="en-US" sz="1067" b="1" dirty="0">
                <a:solidFill>
                  <a:schemeClr val="bg1"/>
                </a:solidFill>
                <a:latin typeface="+mj-lt"/>
              </a:rPr>
              <a:t>1) Please mark which business model you are exploring and require funding for</a:t>
            </a:r>
          </a:p>
        </p:txBody>
      </p:sp>
      <p:sp>
        <p:nvSpPr>
          <p:cNvPr id="81" name="Textplatzhalter 21">
            <a:extLst>
              <a:ext uri="{FF2B5EF4-FFF2-40B4-BE49-F238E27FC236}">
                <a16:creationId xmlns:a16="http://schemas.microsoft.com/office/drawing/2014/main" id="{EF3886DE-5AFA-42CE-B8DB-BA953B0B293E}"/>
              </a:ext>
            </a:extLst>
          </p:cNvPr>
          <p:cNvSpPr>
            <a:spLocks noGrp="1"/>
          </p:cNvSpPr>
          <p:nvPr>
            <p:custDataLst>
              <p:tags r:id="rId10"/>
            </p:custDataLst>
          </p:nvPr>
        </p:nvSpPr>
        <p:spPr bwMode="auto">
          <a:xfrm>
            <a:off x="2989263" y="3321050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0FEA6CFE-43DF-4711-A2CA-7769134AC6B1}"/>
              </a:ext>
            </a:extLst>
          </p:cNvPr>
          <p:cNvSpPr txBox="1"/>
          <p:nvPr/>
        </p:nvSpPr>
        <p:spPr bwMode="gray">
          <a:xfrm>
            <a:off x="674347" y="3278719"/>
            <a:ext cx="2304060" cy="241300"/>
          </a:xfrm>
          <a:prstGeom prst="rect">
            <a:avLst/>
          </a:prstGeom>
          <a:noFill/>
        </p:spPr>
        <p:txBody>
          <a:bodyPr wrap="square" lIns="48000" tIns="48000" rIns="48000" bIns="48000" rtlCol="0">
            <a:noAutofit/>
          </a:bodyPr>
          <a:lstStyle/>
          <a:p>
            <a:pPr defTabSz="1219140">
              <a:defRPr/>
            </a:pPr>
            <a:r>
              <a:rPr lang="en-US" sz="1067" dirty="0">
                <a:solidFill>
                  <a:srgbClr val="000000"/>
                </a:solidFill>
                <a:latin typeface="+mj-lt"/>
              </a:rPr>
              <a:t>Fixed investments/ equipment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7C605D0-F096-4D56-B310-FB9B09EFA5D1}"/>
              </a:ext>
            </a:extLst>
          </p:cNvPr>
          <p:cNvSpPr txBox="1"/>
          <p:nvPr/>
        </p:nvSpPr>
        <p:spPr bwMode="gray">
          <a:xfrm>
            <a:off x="674347" y="3547533"/>
            <a:ext cx="2304060" cy="239184"/>
          </a:xfrm>
          <a:prstGeom prst="rect">
            <a:avLst/>
          </a:prstGeom>
          <a:noFill/>
        </p:spPr>
        <p:txBody>
          <a:bodyPr wrap="square" lIns="48000" tIns="48000" rIns="48000" bIns="48000" rtlCol="0">
            <a:noAutofit/>
          </a:bodyPr>
          <a:lstStyle/>
          <a:p>
            <a:pPr defTabSz="1219140">
              <a:defRPr/>
            </a:pPr>
            <a:r>
              <a:rPr lang="en-US" sz="1067" dirty="0">
                <a:solidFill>
                  <a:srgbClr val="000000"/>
                </a:solidFill>
                <a:latin typeface="+mj-lt"/>
              </a:rPr>
              <a:t>Inventory and working capital</a:t>
            </a:r>
          </a:p>
        </p:txBody>
      </p:sp>
      <p:sp>
        <p:nvSpPr>
          <p:cNvPr id="84" name="Textplatzhalter 21">
            <a:extLst>
              <a:ext uri="{FF2B5EF4-FFF2-40B4-BE49-F238E27FC236}">
                <a16:creationId xmlns:a16="http://schemas.microsoft.com/office/drawing/2014/main" id="{B8393E58-475F-4EE5-9EC0-1EAADBD86961}"/>
              </a:ext>
            </a:extLst>
          </p:cNvPr>
          <p:cNvSpPr>
            <a:spLocks noGrp="1"/>
          </p:cNvSpPr>
          <p:nvPr>
            <p:custDataLst>
              <p:tags r:id="rId11"/>
            </p:custDataLst>
          </p:nvPr>
        </p:nvSpPr>
        <p:spPr bwMode="auto">
          <a:xfrm>
            <a:off x="2989263" y="3840163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85" name="Textplatzhalter 21">
            <a:extLst>
              <a:ext uri="{FF2B5EF4-FFF2-40B4-BE49-F238E27FC236}">
                <a16:creationId xmlns:a16="http://schemas.microsoft.com/office/drawing/2014/main" id="{CAF7A9B6-9092-4EA1-8582-12BC036502CF}"/>
              </a:ext>
            </a:extLst>
          </p:cNvPr>
          <p:cNvSpPr>
            <a:spLocks noGrp="1"/>
          </p:cNvSpPr>
          <p:nvPr>
            <p:custDataLst>
              <p:tags r:id="rId12"/>
            </p:custDataLst>
          </p:nvPr>
        </p:nvSpPr>
        <p:spPr bwMode="auto">
          <a:xfrm>
            <a:off x="2989263" y="4100513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3835ADEB-0A2C-4AE7-9A3B-7B2AEA5EE0AC}"/>
              </a:ext>
            </a:extLst>
          </p:cNvPr>
          <p:cNvSpPr txBox="1"/>
          <p:nvPr/>
        </p:nvSpPr>
        <p:spPr bwMode="gray">
          <a:xfrm>
            <a:off x="431800" y="4722286"/>
            <a:ext cx="8897837" cy="277284"/>
          </a:xfrm>
          <a:prstGeom prst="roundRect">
            <a:avLst/>
          </a:prstGeom>
          <a:solidFill>
            <a:srgbClr val="006EB6"/>
          </a:solidFill>
        </p:spPr>
        <p:txBody>
          <a:bodyPr wrap="square" lIns="48000" tIns="48000" rIns="48000" bIns="48000" rtlCol="0">
            <a:noAutofit/>
          </a:bodyPr>
          <a:lstStyle/>
          <a:p>
            <a:pPr defTabSz="1219140">
              <a:defRPr/>
            </a:pPr>
            <a:r>
              <a:rPr lang="en-US" sz="1067" b="1" dirty="0">
                <a:solidFill>
                  <a:schemeClr val="bg1"/>
                </a:solidFill>
                <a:latin typeface="+mj-lt"/>
              </a:rPr>
              <a:t>3) Which funding instrument would be appropriate for your cause?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327F8E4E-4B73-48BB-B111-3DB3927C5309}"/>
              </a:ext>
            </a:extLst>
          </p:cNvPr>
          <p:cNvSpPr txBox="1"/>
          <p:nvPr/>
        </p:nvSpPr>
        <p:spPr bwMode="gray">
          <a:xfrm>
            <a:off x="431800" y="5640919"/>
            <a:ext cx="8897837" cy="277284"/>
          </a:xfrm>
          <a:prstGeom prst="roundRect">
            <a:avLst/>
          </a:prstGeom>
          <a:solidFill>
            <a:srgbClr val="006EB6"/>
          </a:solidFill>
        </p:spPr>
        <p:txBody>
          <a:bodyPr wrap="square" lIns="48000" tIns="48000" rIns="48000" bIns="48000" rtlCol="0">
            <a:noAutofit/>
          </a:bodyPr>
          <a:lstStyle/>
          <a:p>
            <a:pPr defTabSz="1219140">
              <a:defRPr/>
            </a:pPr>
            <a:r>
              <a:rPr lang="en-US" sz="1067" b="1" dirty="0">
                <a:solidFill>
                  <a:schemeClr val="bg1"/>
                </a:solidFill>
                <a:latin typeface="+mj-lt"/>
              </a:rPr>
              <a:t>4) Which funding partner would you approach?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95E1628-A08B-4144-9EBF-3D2DB19529BA}"/>
              </a:ext>
            </a:extLst>
          </p:cNvPr>
          <p:cNvSpPr txBox="1"/>
          <p:nvPr/>
        </p:nvSpPr>
        <p:spPr bwMode="gray">
          <a:xfrm>
            <a:off x="3572883" y="3278719"/>
            <a:ext cx="1920000" cy="241300"/>
          </a:xfrm>
          <a:prstGeom prst="rect">
            <a:avLst/>
          </a:prstGeom>
          <a:noFill/>
        </p:spPr>
        <p:txBody>
          <a:bodyPr wrap="square" lIns="48000" tIns="48000" rIns="48000" bIns="48000" rtlCol="0">
            <a:noAutofit/>
          </a:bodyPr>
          <a:lstStyle/>
          <a:p>
            <a:pPr defTabSz="1219140">
              <a:defRPr/>
            </a:pPr>
            <a:r>
              <a:rPr lang="en-US" sz="1067" dirty="0">
                <a:solidFill>
                  <a:srgbClr val="000000"/>
                </a:solidFill>
                <a:latin typeface="+mj-lt"/>
              </a:rPr>
              <a:t>No additional investment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DAC8DD5-1731-4D2F-9F23-A46A708F1B9F}"/>
              </a:ext>
            </a:extLst>
          </p:cNvPr>
          <p:cNvSpPr txBox="1"/>
          <p:nvPr/>
        </p:nvSpPr>
        <p:spPr bwMode="gray">
          <a:xfrm>
            <a:off x="3572883" y="3547533"/>
            <a:ext cx="1920000" cy="239184"/>
          </a:xfrm>
          <a:prstGeom prst="rect">
            <a:avLst/>
          </a:prstGeom>
          <a:noFill/>
        </p:spPr>
        <p:txBody>
          <a:bodyPr wrap="square" lIns="48000" tIns="48000" rIns="48000" bIns="48000" rtlCol="0">
            <a:noAutofit/>
          </a:bodyPr>
          <a:lstStyle/>
          <a:p>
            <a:pPr defTabSz="1219140">
              <a:defRPr/>
            </a:pPr>
            <a:r>
              <a:rPr lang="en-US" sz="1067" dirty="0">
                <a:solidFill>
                  <a:srgbClr val="000000"/>
                </a:solidFill>
                <a:latin typeface="+mj-lt"/>
              </a:rPr>
              <a:t>&lt; €50.000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7DFDF471-36C5-41BA-BB7C-BEF11AF78BC2}"/>
              </a:ext>
            </a:extLst>
          </p:cNvPr>
          <p:cNvSpPr txBox="1"/>
          <p:nvPr/>
        </p:nvSpPr>
        <p:spPr bwMode="gray">
          <a:xfrm>
            <a:off x="3572883" y="3816351"/>
            <a:ext cx="1920000" cy="239184"/>
          </a:xfrm>
          <a:prstGeom prst="rect">
            <a:avLst/>
          </a:prstGeom>
          <a:noFill/>
        </p:spPr>
        <p:txBody>
          <a:bodyPr wrap="square" lIns="48000" tIns="48000" rIns="48000" bIns="48000" rtlCol="0">
            <a:noAutofit/>
          </a:bodyPr>
          <a:lstStyle/>
          <a:p>
            <a:pPr defTabSz="1219140">
              <a:defRPr/>
            </a:pPr>
            <a:r>
              <a:rPr lang="en-US" sz="1067" dirty="0">
                <a:solidFill>
                  <a:srgbClr val="000000"/>
                </a:solidFill>
                <a:latin typeface="+mj-lt"/>
              </a:rPr>
              <a:t>€50.000 – 99.999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F12F0C0F-0F25-4F54-B135-E1731F9BAF6E}"/>
              </a:ext>
            </a:extLst>
          </p:cNvPr>
          <p:cNvSpPr txBox="1"/>
          <p:nvPr/>
        </p:nvSpPr>
        <p:spPr bwMode="gray">
          <a:xfrm>
            <a:off x="3572883" y="4085167"/>
            <a:ext cx="1920000" cy="239184"/>
          </a:xfrm>
          <a:prstGeom prst="rect">
            <a:avLst/>
          </a:prstGeom>
          <a:noFill/>
        </p:spPr>
        <p:txBody>
          <a:bodyPr wrap="square" lIns="48000" tIns="48000" rIns="48000" bIns="48000" rtlCol="0">
            <a:noAutofit/>
          </a:bodyPr>
          <a:lstStyle/>
          <a:p>
            <a:pPr defTabSz="1219140">
              <a:defRPr/>
            </a:pPr>
            <a:r>
              <a:rPr lang="en-US" sz="1067" dirty="0">
                <a:solidFill>
                  <a:srgbClr val="000000"/>
                </a:solidFill>
                <a:latin typeface="+mj-lt"/>
              </a:rPr>
              <a:t>€100.000 – 249.999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62A76450-0BBF-4440-A3F4-D90657FDE7A6}"/>
              </a:ext>
            </a:extLst>
          </p:cNvPr>
          <p:cNvSpPr txBox="1"/>
          <p:nvPr/>
        </p:nvSpPr>
        <p:spPr bwMode="gray">
          <a:xfrm>
            <a:off x="3572883" y="4334933"/>
            <a:ext cx="1920000" cy="239184"/>
          </a:xfrm>
          <a:prstGeom prst="rect">
            <a:avLst/>
          </a:prstGeom>
          <a:noFill/>
        </p:spPr>
        <p:txBody>
          <a:bodyPr wrap="square" lIns="48000" tIns="48000" rIns="48000" bIns="48000" rtlCol="0">
            <a:noAutofit/>
          </a:bodyPr>
          <a:lstStyle/>
          <a:p>
            <a:pPr defTabSz="1219140">
              <a:defRPr/>
            </a:pPr>
            <a:r>
              <a:rPr lang="en-US" sz="1067" dirty="0">
                <a:solidFill>
                  <a:srgbClr val="000000"/>
                </a:solidFill>
                <a:latin typeface="+mj-lt"/>
              </a:rPr>
              <a:t>€250.000 – 499.999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B116FD9-8D45-4199-82CC-BA795EB3E708}"/>
              </a:ext>
            </a:extLst>
          </p:cNvPr>
          <p:cNvSpPr txBox="1"/>
          <p:nvPr/>
        </p:nvSpPr>
        <p:spPr bwMode="gray">
          <a:xfrm>
            <a:off x="5717117" y="3278719"/>
            <a:ext cx="1920000" cy="241300"/>
          </a:xfrm>
          <a:prstGeom prst="rect">
            <a:avLst/>
          </a:prstGeom>
          <a:noFill/>
        </p:spPr>
        <p:txBody>
          <a:bodyPr wrap="square" lIns="48000" tIns="48000" rIns="48000" bIns="48000" rtlCol="0">
            <a:noAutofit/>
          </a:bodyPr>
          <a:lstStyle/>
          <a:p>
            <a:pPr defTabSz="1219140">
              <a:defRPr/>
            </a:pPr>
            <a:r>
              <a:rPr lang="en-US" sz="1067" dirty="0">
                <a:solidFill>
                  <a:srgbClr val="000000"/>
                </a:solidFill>
                <a:latin typeface="+mj-lt"/>
              </a:rPr>
              <a:t>€500.000 – 999.999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BF15ABAC-938E-4A7F-9878-DEFE09963BF3}"/>
              </a:ext>
            </a:extLst>
          </p:cNvPr>
          <p:cNvSpPr txBox="1"/>
          <p:nvPr/>
        </p:nvSpPr>
        <p:spPr bwMode="gray">
          <a:xfrm>
            <a:off x="5717117" y="3547533"/>
            <a:ext cx="1920000" cy="239184"/>
          </a:xfrm>
          <a:prstGeom prst="rect">
            <a:avLst/>
          </a:prstGeom>
          <a:noFill/>
        </p:spPr>
        <p:txBody>
          <a:bodyPr wrap="square" lIns="48000" tIns="48000" rIns="48000" bIns="48000" rtlCol="0">
            <a:noAutofit/>
          </a:bodyPr>
          <a:lstStyle/>
          <a:p>
            <a:pPr defTabSz="1219140">
              <a:defRPr/>
            </a:pPr>
            <a:r>
              <a:rPr lang="en-US" sz="1067" dirty="0">
                <a:solidFill>
                  <a:srgbClr val="000000"/>
                </a:solidFill>
                <a:latin typeface="+mj-lt"/>
              </a:rPr>
              <a:t>&gt;€1.000.000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4D39F63-6245-4A8F-9E80-1EE2127BE4D8}"/>
              </a:ext>
            </a:extLst>
          </p:cNvPr>
          <p:cNvSpPr txBox="1"/>
          <p:nvPr/>
        </p:nvSpPr>
        <p:spPr bwMode="gray">
          <a:xfrm>
            <a:off x="7699092" y="2798233"/>
            <a:ext cx="1648635" cy="366184"/>
          </a:xfrm>
          <a:prstGeom prst="roundRect">
            <a:avLst/>
          </a:prstGeom>
          <a:noFill/>
        </p:spPr>
        <p:txBody>
          <a:bodyPr wrap="square" lIns="48000" tIns="48000" rIns="0" bIns="48000" rtlCol="0">
            <a:noAutofit/>
          </a:bodyPr>
          <a:lstStyle/>
          <a:p>
            <a:pPr defTabSz="1219140">
              <a:defRPr/>
            </a:pPr>
            <a:r>
              <a:rPr lang="en-US" sz="1067" dirty="0">
                <a:solidFill>
                  <a:srgbClr val="000000"/>
                </a:solidFill>
                <a:latin typeface="+mj-lt"/>
              </a:rPr>
              <a:t>What share would need to be financed externally?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DD797CF-CDF0-43A4-A1FD-636A3CCD2CA9}"/>
              </a:ext>
            </a:extLst>
          </p:cNvPr>
          <p:cNvSpPr txBox="1"/>
          <p:nvPr/>
        </p:nvSpPr>
        <p:spPr bwMode="gray">
          <a:xfrm>
            <a:off x="3519421" y="2798235"/>
            <a:ext cx="3887219" cy="427567"/>
          </a:xfrm>
          <a:prstGeom prst="roundRect">
            <a:avLst/>
          </a:prstGeom>
          <a:noFill/>
        </p:spPr>
        <p:txBody>
          <a:bodyPr wrap="square" lIns="48000" tIns="48000" rIns="0" bIns="48000" rtlCol="0">
            <a:noAutofit/>
          </a:bodyPr>
          <a:lstStyle/>
          <a:p>
            <a:pPr defTabSz="1219140">
              <a:defRPr/>
            </a:pPr>
            <a:r>
              <a:rPr lang="en-US" sz="1067" b="1" dirty="0">
                <a:solidFill>
                  <a:srgbClr val="000000"/>
                </a:solidFill>
                <a:latin typeface="+mj-lt"/>
              </a:rPr>
              <a:t>What amount of money you need?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C3AC24B9-928D-43DA-8269-1A6CAAEE91AF}"/>
              </a:ext>
            </a:extLst>
          </p:cNvPr>
          <p:cNvSpPr txBox="1"/>
          <p:nvPr/>
        </p:nvSpPr>
        <p:spPr bwMode="gray">
          <a:xfrm>
            <a:off x="664728" y="2798233"/>
            <a:ext cx="2463489" cy="416984"/>
          </a:xfrm>
          <a:prstGeom prst="roundRect">
            <a:avLst/>
          </a:prstGeom>
          <a:noFill/>
        </p:spPr>
        <p:txBody>
          <a:bodyPr wrap="square" lIns="48000" tIns="48000" rIns="0" bIns="48000" rtlCol="0">
            <a:noAutofit/>
          </a:bodyPr>
          <a:lstStyle/>
          <a:p>
            <a:pPr defTabSz="1219140">
              <a:defRPr/>
            </a:pPr>
            <a:r>
              <a:rPr lang="en-US" sz="1067" b="1" dirty="0">
                <a:solidFill>
                  <a:srgbClr val="000000"/>
                </a:solidFill>
                <a:latin typeface="+mj-lt"/>
              </a:rPr>
              <a:t>What type of investments will be required? 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EECCF6A9-71D8-4121-9A02-D682B00CC121}"/>
              </a:ext>
            </a:extLst>
          </p:cNvPr>
          <p:cNvSpPr txBox="1"/>
          <p:nvPr/>
        </p:nvSpPr>
        <p:spPr bwMode="gray">
          <a:xfrm>
            <a:off x="7475261" y="2789092"/>
            <a:ext cx="240000" cy="385233"/>
          </a:xfrm>
          <a:prstGeom prst="roundRect">
            <a:avLst/>
          </a:prstGeom>
          <a:solidFill>
            <a:srgbClr val="006EB6"/>
          </a:solidFill>
        </p:spPr>
        <p:txBody>
          <a:bodyPr wrap="square" lIns="48000" tIns="48000" rIns="0" bIns="48000" rtlCol="0" anchor="ctr">
            <a:noAutofit/>
          </a:bodyPr>
          <a:lstStyle/>
          <a:p>
            <a:pPr defTabSz="1219140">
              <a:defRPr/>
            </a:pPr>
            <a:r>
              <a:rPr lang="en-US" sz="1067" b="1" dirty="0">
                <a:solidFill>
                  <a:schemeClr val="bg1"/>
                </a:solidFill>
                <a:latin typeface="+mj-lt"/>
              </a:rPr>
              <a:t>C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D4437787-496E-4983-816F-8CACC9C7CDF7}"/>
              </a:ext>
            </a:extLst>
          </p:cNvPr>
          <p:cNvSpPr txBox="1"/>
          <p:nvPr/>
        </p:nvSpPr>
        <p:spPr bwMode="gray">
          <a:xfrm>
            <a:off x="3292248" y="2789092"/>
            <a:ext cx="240000" cy="385233"/>
          </a:xfrm>
          <a:prstGeom prst="roundRect">
            <a:avLst/>
          </a:prstGeom>
          <a:solidFill>
            <a:srgbClr val="006EB6"/>
          </a:solidFill>
        </p:spPr>
        <p:txBody>
          <a:bodyPr wrap="square" lIns="48000" tIns="48000" rIns="0" bIns="48000" rtlCol="0" anchor="ctr">
            <a:noAutofit/>
          </a:bodyPr>
          <a:lstStyle/>
          <a:p>
            <a:pPr defTabSz="1219140">
              <a:defRPr/>
            </a:pPr>
            <a:r>
              <a:rPr lang="en-US" sz="1067" b="1" dirty="0">
                <a:solidFill>
                  <a:schemeClr val="bg1"/>
                </a:solidFill>
                <a:latin typeface="+mj-lt"/>
              </a:rPr>
              <a:t>B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9D6098AB-2019-4BE0-88A0-547B6F78A4B5}"/>
              </a:ext>
            </a:extLst>
          </p:cNvPr>
          <p:cNvSpPr txBox="1"/>
          <p:nvPr/>
        </p:nvSpPr>
        <p:spPr bwMode="gray">
          <a:xfrm>
            <a:off x="440896" y="2789092"/>
            <a:ext cx="240000" cy="385233"/>
          </a:xfrm>
          <a:prstGeom prst="roundRect">
            <a:avLst/>
          </a:prstGeom>
          <a:solidFill>
            <a:srgbClr val="006EB6"/>
          </a:solidFill>
        </p:spPr>
        <p:txBody>
          <a:bodyPr wrap="square" lIns="48000" tIns="48000" rIns="0" bIns="48000" rtlCol="0" anchor="ctr">
            <a:noAutofit/>
          </a:bodyPr>
          <a:lstStyle/>
          <a:p>
            <a:pPr defTabSz="1219140">
              <a:defRPr/>
            </a:pPr>
            <a:r>
              <a:rPr lang="en-US" sz="1067" b="1" dirty="0">
                <a:solidFill>
                  <a:schemeClr val="bg1"/>
                </a:solidFill>
                <a:latin typeface="+mj-lt"/>
              </a:rPr>
              <a:t>A</a:t>
            </a:r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83705090-CD16-47D1-9242-D9917932ECEA}"/>
              </a:ext>
            </a:extLst>
          </p:cNvPr>
          <p:cNvCxnSpPr/>
          <p:nvPr/>
        </p:nvCxnSpPr>
        <p:spPr bwMode="gray">
          <a:xfrm>
            <a:off x="3412248" y="3202519"/>
            <a:ext cx="0" cy="1297517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15E730C8-43CB-4934-8BC5-34BD2281C812}"/>
              </a:ext>
            </a:extLst>
          </p:cNvPr>
          <p:cNvCxnSpPr/>
          <p:nvPr/>
        </p:nvCxnSpPr>
        <p:spPr bwMode="gray">
          <a:xfrm>
            <a:off x="7601511" y="3202519"/>
            <a:ext cx="0" cy="1297517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04FF5296-ADB4-4B8B-9321-8CC517E51528}"/>
              </a:ext>
            </a:extLst>
          </p:cNvPr>
          <p:cNvCxnSpPr/>
          <p:nvPr/>
        </p:nvCxnSpPr>
        <p:spPr bwMode="gray">
          <a:xfrm>
            <a:off x="8082907" y="3814233"/>
            <a:ext cx="720000" cy="0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TextBox 103">
            <a:extLst>
              <a:ext uri="{FF2B5EF4-FFF2-40B4-BE49-F238E27FC236}">
                <a16:creationId xmlns:a16="http://schemas.microsoft.com/office/drawing/2014/main" id="{8B975741-8CE6-44E7-AA35-6A69F19BEEC9}"/>
              </a:ext>
            </a:extLst>
          </p:cNvPr>
          <p:cNvSpPr txBox="1"/>
          <p:nvPr/>
        </p:nvSpPr>
        <p:spPr bwMode="gray">
          <a:xfrm>
            <a:off x="8798451" y="3583519"/>
            <a:ext cx="503231" cy="332317"/>
          </a:xfrm>
          <a:prstGeom prst="rect">
            <a:avLst/>
          </a:prstGeom>
          <a:noFill/>
        </p:spPr>
        <p:txBody>
          <a:bodyPr wrap="square" lIns="48000" tIns="48000" rIns="48000" bIns="48000" rtlCol="0">
            <a:noAutofit/>
          </a:bodyPr>
          <a:lstStyle/>
          <a:p>
            <a:pPr defTabSz="1219140">
              <a:defRPr/>
            </a:pPr>
            <a:r>
              <a:rPr lang="en-US" sz="1067" dirty="0">
                <a:solidFill>
                  <a:srgbClr val="000000"/>
                </a:solidFill>
                <a:latin typeface="+mj-lt"/>
              </a:rPr>
              <a:t>%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ADA713AE-50B6-416C-A720-9598EE4C9F34}"/>
              </a:ext>
            </a:extLst>
          </p:cNvPr>
          <p:cNvSpPr txBox="1"/>
          <p:nvPr/>
        </p:nvSpPr>
        <p:spPr bwMode="gray">
          <a:xfrm>
            <a:off x="674347" y="3816351"/>
            <a:ext cx="2458260" cy="239184"/>
          </a:xfrm>
          <a:prstGeom prst="rect">
            <a:avLst/>
          </a:prstGeom>
          <a:noFill/>
        </p:spPr>
        <p:txBody>
          <a:bodyPr wrap="square" lIns="48000" tIns="48000" rIns="48000" bIns="48000" rtlCol="0">
            <a:noAutofit/>
          </a:bodyPr>
          <a:lstStyle/>
          <a:p>
            <a:pPr defTabSz="1219140">
              <a:defRPr/>
            </a:pPr>
            <a:r>
              <a:rPr lang="en-US" sz="1067" dirty="0">
                <a:solidFill>
                  <a:srgbClr val="000000"/>
                </a:solidFill>
                <a:latin typeface="+mj-lt"/>
              </a:rPr>
              <a:t>Hiring and training of employees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19148E1B-BC51-4773-A1D6-23CEC4E490A5}"/>
              </a:ext>
            </a:extLst>
          </p:cNvPr>
          <p:cNvSpPr txBox="1"/>
          <p:nvPr/>
        </p:nvSpPr>
        <p:spPr bwMode="gray">
          <a:xfrm>
            <a:off x="674347" y="4085167"/>
            <a:ext cx="2458260" cy="239184"/>
          </a:xfrm>
          <a:prstGeom prst="rect">
            <a:avLst/>
          </a:prstGeom>
          <a:noFill/>
        </p:spPr>
        <p:txBody>
          <a:bodyPr wrap="square" lIns="48000" tIns="48000" rIns="48000" bIns="48000" rtlCol="0">
            <a:noAutofit/>
          </a:bodyPr>
          <a:lstStyle/>
          <a:p>
            <a:pPr defTabSz="1219140">
              <a:defRPr/>
            </a:pPr>
            <a:r>
              <a:rPr lang="en-US" sz="1067" dirty="0">
                <a:solidFill>
                  <a:srgbClr val="000000"/>
                </a:solidFill>
                <a:latin typeface="+mj-lt"/>
              </a:rPr>
              <a:t>Research and development</a:t>
            </a:r>
          </a:p>
        </p:txBody>
      </p:sp>
      <p:sp>
        <p:nvSpPr>
          <p:cNvPr id="107" name="Textplatzhalter 21">
            <a:extLst>
              <a:ext uri="{FF2B5EF4-FFF2-40B4-BE49-F238E27FC236}">
                <a16:creationId xmlns:a16="http://schemas.microsoft.com/office/drawing/2014/main" id="{27E3C59E-2216-4041-B7BE-F288289291D3}"/>
              </a:ext>
            </a:extLst>
          </p:cNvPr>
          <p:cNvSpPr>
            <a:spLocks noGrp="1"/>
          </p:cNvSpPr>
          <p:nvPr>
            <p:custDataLst>
              <p:tags r:id="rId13"/>
            </p:custDataLst>
          </p:nvPr>
        </p:nvSpPr>
        <p:spPr bwMode="auto">
          <a:xfrm>
            <a:off x="2989263" y="3581400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108" name="Textplatzhalter 21">
            <a:extLst>
              <a:ext uri="{FF2B5EF4-FFF2-40B4-BE49-F238E27FC236}">
                <a16:creationId xmlns:a16="http://schemas.microsoft.com/office/drawing/2014/main" id="{F09BCB7B-6066-4320-97CB-0DD621B31B94}"/>
              </a:ext>
            </a:extLst>
          </p:cNvPr>
          <p:cNvSpPr>
            <a:spLocks noGrp="1"/>
          </p:cNvSpPr>
          <p:nvPr>
            <p:custDataLst>
              <p:tags r:id="rId14"/>
            </p:custDataLst>
          </p:nvPr>
        </p:nvSpPr>
        <p:spPr bwMode="auto">
          <a:xfrm>
            <a:off x="5421313" y="3321050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109" name="Textplatzhalter 21">
            <a:extLst>
              <a:ext uri="{FF2B5EF4-FFF2-40B4-BE49-F238E27FC236}">
                <a16:creationId xmlns:a16="http://schemas.microsoft.com/office/drawing/2014/main" id="{AA1DD300-C215-4E0B-B2AE-8F10DE99ABCE}"/>
              </a:ext>
            </a:extLst>
          </p:cNvPr>
          <p:cNvSpPr>
            <a:spLocks noGrp="1"/>
          </p:cNvSpPr>
          <p:nvPr>
            <p:custDataLst>
              <p:tags r:id="rId15"/>
            </p:custDataLst>
          </p:nvPr>
        </p:nvSpPr>
        <p:spPr bwMode="auto">
          <a:xfrm>
            <a:off x="5421313" y="3840163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110" name="Textplatzhalter 21">
            <a:extLst>
              <a:ext uri="{FF2B5EF4-FFF2-40B4-BE49-F238E27FC236}">
                <a16:creationId xmlns:a16="http://schemas.microsoft.com/office/drawing/2014/main" id="{0321C39F-759D-4242-8407-A56D939DB153}"/>
              </a:ext>
            </a:extLst>
          </p:cNvPr>
          <p:cNvSpPr>
            <a:spLocks noGrp="1"/>
          </p:cNvSpPr>
          <p:nvPr>
            <p:custDataLst>
              <p:tags r:id="rId16"/>
            </p:custDataLst>
          </p:nvPr>
        </p:nvSpPr>
        <p:spPr bwMode="auto">
          <a:xfrm>
            <a:off x="5421313" y="4100513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111" name="Textplatzhalter 21">
            <a:extLst>
              <a:ext uri="{FF2B5EF4-FFF2-40B4-BE49-F238E27FC236}">
                <a16:creationId xmlns:a16="http://schemas.microsoft.com/office/drawing/2014/main" id="{1A28CE5A-9FB6-41B2-AAAD-7C6C3CB20540}"/>
              </a:ext>
            </a:extLst>
          </p:cNvPr>
          <p:cNvSpPr>
            <a:spLocks noGrp="1"/>
          </p:cNvSpPr>
          <p:nvPr>
            <p:custDataLst>
              <p:tags r:id="rId17"/>
            </p:custDataLst>
          </p:nvPr>
        </p:nvSpPr>
        <p:spPr bwMode="auto">
          <a:xfrm>
            <a:off x="5421313" y="3581400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112" name="Textplatzhalter 21">
            <a:extLst>
              <a:ext uri="{FF2B5EF4-FFF2-40B4-BE49-F238E27FC236}">
                <a16:creationId xmlns:a16="http://schemas.microsoft.com/office/drawing/2014/main" id="{B46DAFCE-DBB6-429E-899A-C0BAB87DA47A}"/>
              </a:ext>
            </a:extLst>
          </p:cNvPr>
          <p:cNvSpPr>
            <a:spLocks noGrp="1"/>
          </p:cNvSpPr>
          <p:nvPr>
            <p:custDataLst>
              <p:tags r:id="rId18"/>
            </p:custDataLst>
          </p:nvPr>
        </p:nvSpPr>
        <p:spPr bwMode="auto">
          <a:xfrm>
            <a:off x="7275513" y="3321050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113" name="Textplatzhalter 21">
            <a:extLst>
              <a:ext uri="{FF2B5EF4-FFF2-40B4-BE49-F238E27FC236}">
                <a16:creationId xmlns:a16="http://schemas.microsoft.com/office/drawing/2014/main" id="{C2987243-A432-4D6D-8735-A494C5EDF947}"/>
              </a:ext>
            </a:extLst>
          </p:cNvPr>
          <p:cNvSpPr>
            <a:spLocks noGrp="1"/>
          </p:cNvSpPr>
          <p:nvPr>
            <p:custDataLst>
              <p:tags r:id="rId19"/>
            </p:custDataLst>
          </p:nvPr>
        </p:nvSpPr>
        <p:spPr bwMode="auto">
          <a:xfrm>
            <a:off x="5421313" y="4357688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114" name="Textplatzhalter 21">
            <a:extLst>
              <a:ext uri="{FF2B5EF4-FFF2-40B4-BE49-F238E27FC236}">
                <a16:creationId xmlns:a16="http://schemas.microsoft.com/office/drawing/2014/main" id="{1A8C3ACD-6138-4F8C-9D7A-172B2EDBFDA6}"/>
              </a:ext>
            </a:extLst>
          </p:cNvPr>
          <p:cNvSpPr>
            <a:spLocks noGrp="1"/>
          </p:cNvSpPr>
          <p:nvPr>
            <p:custDataLst>
              <p:tags r:id="rId20"/>
            </p:custDataLst>
          </p:nvPr>
        </p:nvSpPr>
        <p:spPr bwMode="auto">
          <a:xfrm>
            <a:off x="7275513" y="3581400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32F9EB97-FC0E-465C-BE35-FD7A254FF910}"/>
              </a:ext>
            </a:extLst>
          </p:cNvPr>
          <p:cNvSpPr txBox="1"/>
          <p:nvPr/>
        </p:nvSpPr>
        <p:spPr bwMode="gray">
          <a:xfrm>
            <a:off x="674347" y="4356102"/>
            <a:ext cx="2458260" cy="241300"/>
          </a:xfrm>
          <a:prstGeom prst="rect">
            <a:avLst/>
          </a:prstGeom>
          <a:noFill/>
        </p:spPr>
        <p:txBody>
          <a:bodyPr wrap="square" lIns="48000" tIns="48000" rIns="48000" bIns="48000" rtlCol="0">
            <a:noAutofit/>
          </a:bodyPr>
          <a:lstStyle/>
          <a:p>
            <a:pPr defTabSz="1219140">
              <a:defRPr/>
            </a:pPr>
            <a:r>
              <a:rPr lang="en-US" sz="1067" dirty="0">
                <a:solidFill>
                  <a:srgbClr val="000000"/>
                </a:solidFill>
                <a:latin typeface="+mj-lt"/>
              </a:rPr>
              <a:t>Other: </a:t>
            </a:r>
          </a:p>
        </p:txBody>
      </p:sp>
      <p:sp>
        <p:nvSpPr>
          <p:cNvPr id="116" name="Textplatzhalter 21">
            <a:extLst>
              <a:ext uri="{FF2B5EF4-FFF2-40B4-BE49-F238E27FC236}">
                <a16:creationId xmlns:a16="http://schemas.microsoft.com/office/drawing/2014/main" id="{5D11C953-F3A8-4ED2-B955-1F5610322616}"/>
              </a:ext>
            </a:extLst>
          </p:cNvPr>
          <p:cNvSpPr>
            <a:spLocks noGrp="1"/>
          </p:cNvSpPr>
          <p:nvPr>
            <p:custDataLst>
              <p:tags r:id="rId21"/>
            </p:custDataLst>
          </p:nvPr>
        </p:nvSpPr>
        <p:spPr bwMode="auto">
          <a:xfrm>
            <a:off x="2989263" y="4357688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D81A4A23-2ABD-48A8-8429-31030493D33E}"/>
              </a:ext>
            </a:extLst>
          </p:cNvPr>
          <p:cNvCxnSpPr/>
          <p:nvPr/>
        </p:nvCxnSpPr>
        <p:spPr bwMode="gray">
          <a:xfrm>
            <a:off x="1203796" y="4574117"/>
            <a:ext cx="1776000" cy="0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E90FA237-7950-46DE-B61E-C0C8507CC849}"/>
              </a:ext>
            </a:extLst>
          </p:cNvPr>
          <p:cNvSpPr txBox="1"/>
          <p:nvPr/>
        </p:nvSpPr>
        <p:spPr bwMode="gray">
          <a:xfrm>
            <a:off x="440896" y="2595035"/>
            <a:ext cx="8897837" cy="241300"/>
          </a:xfrm>
          <a:prstGeom prst="roundRect">
            <a:avLst/>
          </a:prstGeom>
          <a:solidFill>
            <a:srgbClr val="006EB6"/>
          </a:solidFill>
        </p:spPr>
        <p:txBody>
          <a:bodyPr wrap="square" lIns="48000" tIns="48000" rIns="48000" bIns="48000" rtlCol="0">
            <a:noAutofit/>
          </a:bodyPr>
          <a:lstStyle/>
          <a:p>
            <a:pPr defTabSz="1219140">
              <a:defRPr/>
            </a:pPr>
            <a:r>
              <a:rPr lang="en-US" sz="1067" b="1" dirty="0">
                <a:solidFill>
                  <a:schemeClr val="bg1"/>
                </a:solidFill>
                <a:latin typeface="+mj-lt"/>
              </a:rPr>
              <a:t>2) Based on the business case calculations you did, what are the funding requirements? </a:t>
            </a:r>
          </a:p>
        </p:txBody>
      </p:sp>
      <p:sp>
        <p:nvSpPr>
          <p:cNvPr id="119" name="Rectangle: Rounded Corners 131">
            <a:extLst>
              <a:ext uri="{FF2B5EF4-FFF2-40B4-BE49-F238E27FC236}">
                <a16:creationId xmlns:a16="http://schemas.microsoft.com/office/drawing/2014/main" id="{38611953-D9F0-4B08-AA3C-B01C6FF7D6B5}"/>
              </a:ext>
            </a:extLst>
          </p:cNvPr>
          <p:cNvSpPr/>
          <p:nvPr/>
        </p:nvSpPr>
        <p:spPr bwMode="gray">
          <a:xfrm>
            <a:off x="3776133" y="1513417"/>
            <a:ext cx="1656000" cy="239184"/>
          </a:xfrm>
          <a:prstGeom prst="rect">
            <a:avLst/>
          </a:prstGeom>
          <a:solidFill>
            <a:schemeClr val="accent6"/>
          </a:solidFill>
          <a:ln w="12700" cap="flat" cmpd="sng" algn="ctr">
            <a:solidFill>
              <a:schemeClr val="accent6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40">
              <a:spcAft>
                <a:spcPts val="800"/>
              </a:spcAft>
              <a:defRPr/>
            </a:pPr>
            <a:r>
              <a:rPr lang="en-US" sz="1067" b="1" kern="0" dirty="0">
                <a:latin typeface="+mj-lt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rPr>
              <a:t>Upgrade</a:t>
            </a:r>
          </a:p>
        </p:txBody>
      </p:sp>
      <p:sp>
        <p:nvSpPr>
          <p:cNvPr id="120" name="Rectangle: Rounded Corners 131">
            <a:extLst>
              <a:ext uri="{FF2B5EF4-FFF2-40B4-BE49-F238E27FC236}">
                <a16:creationId xmlns:a16="http://schemas.microsoft.com/office/drawing/2014/main" id="{7E476D68-FE8F-4CD3-B765-21075E03CCD3}"/>
              </a:ext>
            </a:extLst>
          </p:cNvPr>
          <p:cNvSpPr/>
          <p:nvPr/>
        </p:nvSpPr>
        <p:spPr bwMode="gray">
          <a:xfrm>
            <a:off x="6898217" y="2139951"/>
            <a:ext cx="1656000" cy="239184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accent3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40">
              <a:spcAft>
                <a:spcPts val="800"/>
              </a:spcAft>
              <a:defRPr/>
            </a:pPr>
            <a:r>
              <a:rPr lang="en-US" sz="1067" b="1" kern="0" dirty="0">
                <a:latin typeface="+mj-lt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rPr>
              <a:t>Performance as a Service</a:t>
            </a:r>
          </a:p>
        </p:txBody>
      </p:sp>
      <p:sp>
        <p:nvSpPr>
          <p:cNvPr id="121" name="Textplatzhalter 21">
            <a:extLst>
              <a:ext uri="{FF2B5EF4-FFF2-40B4-BE49-F238E27FC236}">
                <a16:creationId xmlns:a16="http://schemas.microsoft.com/office/drawing/2014/main" id="{6D8B2460-E342-4CB9-8470-F523621FF1DD}"/>
              </a:ext>
            </a:extLst>
          </p:cNvPr>
          <p:cNvSpPr>
            <a:spLocks noGrp="1"/>
          </p:cNvSpPr>
          <p:nvPr>
            <p:custDataLst>
              <p:tags r:id="rId22"/>
            </p:custDataLst>
          </p:nvPr>
        </p:nvSpPr>
        <p:spPr bwMode="auto">
          <a:xfrm>
            <a:off x="5516563" y="2179638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122" name="Textplatzhalter 21">
            <a:extLst>
              <a:ext uri="{FF2B5EF4-FFF2-40B4-BE49-F238E27FC236}">
                <a16:creationId xmlns:a16="http://schemas.microsoft.com/office/drawing/2014/main" id="{EE123DFB-7573-454D-A4C4-4B657DFDE431}"/>
              </a:ext>
            </a:extLst>
          </p:cNvPr>
          <p:cNvSpPr>
            <a:spLocks noGrp="1"/>
          </p:cNvSpPr>
          <p:nvPr>
            <p:custDataLst>
              <p:tags r:id="rId23"/>
            </p:custDataLst>
          </p:nvPr>
        </p:nvSpPr>
        <p:spPr bwMode="auto">
          <a:xfrm>
            <a:off x="8658225" y="1249363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123" name="Textplatzhalter 21">
            <a:extLst>
              <a:ext uri="{FF2B5EF4-FFF2-40B4-BE49-F238E27FC236}">
                <a16:creationId xmlns:a16="http://schemas.microsoft.com/office/drawing/2014/main" id="{3DF72983-1753-4C13-923E-37028E1CDEE3}"/>
              </a:ext>
            </a:extLst>
          </p:cNvPr>
          <p:cNvSpPr>
            <a:spLocks noGrp="1"/>
          </p:cNvSpPr>
          <p:nvPr>
            <p:custDataLst>
              <p:tags r:id="rId24"/>
            </p:custDataLst>
          </p:nvPr>
        </p:nvSpPr>
        <p:spPr bwMode="auto">
          <a:xfrm>
            <a:off x="8658225" y="1560513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124" name="Textplatzhalter 21">
            <a:extLst>
              <a:ext uri="{FF2B5EF4-FFF2-40B4-BE49-F238E27FC236}">
                <a16:creationId xmlns:a16="http://schemas.microsoft.com/office/drawing/2014/main" id="{736BCE33-7BFB-45BE-B49D-D50A0A21A6EE}"/>
              </a:ext>
            </a:extLst>
          </p:cNvPr>
          <p:cNvSpPr>
            <a:spLocks noGrp="1"/>
          </p:cNvSpPr>
          <p:nvPr>
            <p:custDataLst>
              <p:tags r:id="rId25"/>
            </p:custDataLst>
          </p:nvPr>
        </p:nvSpPr>
        <p:spPr bwMode="auto">
          <a:xfrm>
            <a:off x="8658225" y="1870075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125" name="Textplatzhalter 21">
            <a:extLst>
              <a:ext uri="{FF2B5EF4-FFF2-40B4-BE49-F238E27FC236}">
                <a16:creationId xmlns:a16="http://schemas.microsoft.com/office/drawing/2014/main" id="{92537563-E799-4D0F-83FA-7361473C58A9}"/>
              </a:ext>
            </a:extLst>
          </p:cNvPr>
          <p:cNvSpPr>
            <a:spLocks noGrp="1"/>
          </p:cNvSpPr>
          <p:nvPr>
            <p:custDataLst>
              <p:tags r:id="rId26"/>
            </p:custDataLst>
          </p:nvPr>
        </p:nvSpPr>
        <p:spPr bwMode="auto">
          <a:xfrm>
            <a:off x="8658225" y="2179638"/>
            <a:ext cx="160338" cy="160338"/>
          </a:xfrm>
          <a:prstGeom prst="rect">
            <a:avLst/>
          </a:prstGeom>
          <a:noFill/>
          <a:ln w="9525">
            <a:solidFill>
              <a:srgbClr val="80808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18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4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36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2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54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720000" indent="-18000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GB" sz="1100" b="0" i="0" kern="1200" noProof="0" dirty="0" smtClean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2114550" indent="-285750" algn="ctr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0957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1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4DA1C9E8-BB51-444C-97E5-C1D735CC82E8}"/>
              </a:ext>
            </a:extLst>
          </p:cNvPr>
          <p:cNvSpPr txBox="1"/>
          <p:nvPr/>
        </p:nvSpPr>
        <p:spPr bwMode="gray">
          <a:xfrm>
            <a:off x="431800" y="5005833"/>
            <a:ext cx="8897837" cy="355420"/>
          </a:xfrm>
          <a:prstGeom prst="rect">
            <a:avLst/>
          </a:prstGeom>
          <a:noFill/>
          <a:ln>
            <a:noFill/>
          </a:ln>
        </p:spPr>
        <p:txBody>
          <a:bodyPr wrap="square" lIns="48000" tIns="48000" rIns="48000" bIns="48000" rtlCol="0">
            <a:noAutofit/>
          </a:bodyPr>
          <a:lstStyle/>
          <a:p>
            <a:pPr defTabSz="1219140">
              <a:defRPr/>
            </a:pPr>
            <a:r>
              <a:rPr lang="en-US" sz="1067" dirty="0">
                <a:latin typeface="+mj-lt"/>
              </a:rPr>
              <a:t>…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E560008F-4F58-4350-A21B-725095B1D507}"/>
              </a:ext>
            </a:extLst>
          </p:cNvPr>
          <p:cNvSpPr txBox="1"/>
          <p:nvPr/>
        </p:nvSpPr>
        <p:spPr bwMode="gray">
          <a:xfrm>
            <a:off x="431800" y="5924466"/>
            <a:ext cx="8897837" cy="355420"/>
          </a:xfrm>
          <a:prstGeom prst="rect">
            <a:avLst/>
          </a:prstGeom>
          <a:noFill/>
          <a:ln>
            <a:noFill/>
          </a:ln>
        </p:spPr>
        <p:txBody>
          <a:bodyPr wrap="square" lIns="48000" tIns="48000" rIns="48000" bIns="48000" rtlCol="0">
            <a:noAutofit/>
          </a:bodyPr>
          <a:lstStyle/>
          <a:p>
            <a:pPr defTabSz="1219140">
              <a:defRPr/>
            </a:pPr>
            <a:r>
              <a:rPr lang="en-US" sz="1067" dirty="0">
                <a:latin typeface="+mj-lt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0074906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zGtFVUzSGKsWFG6AVbPF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zGtFVUzSGKsWFG6AVbPF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0LezcDxSpSytytlLwqYN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0LezcDxSpSytytlLwqYN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8P4fM01_nz2JRYB1CWACQ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oHHjs2tNF6f1O3_ZkLUdg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VruytzGyxlbkXP2MaEw.g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Yb0mSD2bHRu5g7uLtXXPw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wMSv8XsAsVW1.fdg1Znm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FeBd4mw6b6H55etKhvds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WAhqgz72_RD90tCcMKOng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FOuFhnfYUq7EiB.MpqANA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re1G3uu6eaOjNhCz1KVF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d0wGsg8y3nljU8CeZTiE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rrdR9yFtRptfyvnJHTJcQ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AsenPfJ1wZny9io7KssN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5OmbSZoa1d7bIQooWgxPQ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KLHo_iqZxWM49ECuw0rPw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.vb2Op7x.lRQYQvsY9FDA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CmS.m17D7psya3objvTIA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aKArReytE2cNjoHee6G3Q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QG7hmODH__KKAh06VNMsA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quCFIVJi_vv9ePjNuhn1g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Xet1ThBg80IpPPuoV5sV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rJFmhvzxIJ8N2d1wV5tww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x3WbRPcjMNLEzzChhyR4Q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vbkApwlYJbA1HqR4vrmhA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RBnauUXoeekmRfDcIZfRQ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E68oD4bxDEY5MvVr_nFv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b2GsNT5HAJYG3TsiML66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FgXGnmsQfelp0xRdS7j9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FgXGnmsQfelp0xRdS7j9A"/>
</p:tagLst>
</file>

<file path=ppt/theme/theme1.xml><?xml version="1.0" encoding="utf-8"?>
<a:theme xmlns:a="http://schemas.openxmlformats.org/drawingml/2006/main" name="Nordic Innovation">
  <a:themeElements>
    <a:clrScheme name="Nordic Innovation">
      <a:dk1>
        <a:srgbClr val="000000"/>
      </a:dk1>
      <a:lt1>
        <a:sysClr val="window" lastClr="FFFFFF"/>
      </a:lt1>
      <a:dk2>
        <a:srgbClr val="BCBDE2"/>
      </a:dk2>
      <a:lt2>
        <a:srgbClr val="FFF0BE"/>
      </a:lt2>
      <a:accent1>
        <a:srgbClr val="385988"/>
      </a:accent1>
      <a:accent2>
        <a:srgbClr val="006EB6"/>
      </a:accent2>
      <a:accent3>
        <a:srgbClr val="ADCFF1"/>
      </a:accent3>
      <a:accent4>
        <a:srgbClr val="F42941"/>
      </a:accent4>
      <a:accent5>
        <a:srgbClr val="FBA9B3"/>
      </a:accent5>
      <a:accent6>
        <a:srgbClr val="FDCF41"/>
      </a:accent6>
      <a:hlink>
        <a:srgbClr val="006EB6"/>
      </a:hlink>
      <a:folHlink>
        <a:srgbClr val="ADCFF1"/>
      </a:folHlink>
    </a:clrScheme>
    <a:fontScheme name="Nordic Innovation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solidFill>
            <a:schemeClr val="accent2"/>
          </a:solidFill>
        </a:ln>
      </a:spPr>
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2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200" dirty="0" err="1">
            <a:solidFill>
              <a:srgbClr val="006EB6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ordic Innovation" id="{4E27DE22-8D69-4343-B4FD-A90AC9F04A63}" vid="{07F6E0CA-B6D7-461E-A572-7274CDF9FA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717AC7686615489B051784519862E6" ma:contentTypeVersion="9" ma:contentTypeDescription="Create a new document." ma:contentTypeScope="" ma:versionID="ed08ae27f0103113c31f643f1f13326d">
  <xsd:schema xmlns:xsd="http://www.w3.org/2001/XMLSchema" xmlns:xs="http://www.w3.org/2001/XMLSchema" xmlns:p="http://schemas.microsoft.com/office/2006/metadata/properties" xmlns:ns2="12368bc2-16db-41cd-8818-744de8f657e6" targetNamespace="http://schemas.microsoft.com/office/2006/metadata/properties" ma:root="true" ma:fieldsID="3d57010fd09968d1d6e2a91061c18147" ns2:_="">
    <xsd:import namespace="12368bc2-16db-41cd-8818-744de8f657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368bc2-16db-41cd-8818-744de8f657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0B516AD-A784-409F-9CA7-217E1A00AC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368bc2-16db-41cd-8818-744de8f657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25DEFB5-E73B-450A-B47C-097C639B37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0236A0E-9AD9-4590-BB07-786A6EB7CDD6}">
  <ds:schemaRefs>
    <ds:schemaRef ds:uri="http://www.w3.org/XML/1998/namespace"/>
    <ds:schemaRef ds:uri="http://purl.org/dc/dcmitype/"/>
    <ds:schemaRef ds:uri="http://purl.org/dc/terms/"/>
    <ds:schemaRef ds:uri="http://schemas.microsoft.com/office/2006/metadata/properties"/>
    <ds:schemaRef ds:uri="http://purl.org/dc/elements/1.1/"/>
    <ds:schemaRef ds:uri="12368bc2-16db-41cd-8818-744de8f657e6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Nordic Innovation</Template>
  <TotalTime>43</TotalTime>
  <Words>391</Words>
  <Application>Microsoft Office PowerPoint</Application>
  <PresentationFormat>Widescreen</PresentationFormat>
  <Paragraphs>97</Paragraphs>
  <Slides>5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Corbel</vt:lpstr>
      <vt:lpstr>Georgia</vt:lpstr>
      <vt:lpstr>Graphik Semibold</vt:lpstr>
      <vt:lpstr>Symbol</vt:lpstr>
      <vt:lpstr>Verdana</vt:lpstr>
      <vt:lpstr>Nordic Innovation</vt:lpstr>
      <vt:lpstr>think-cell Slide</vt:lpstr>
      <vt:lpstr>PowerPoint Presentation</vt:lpstr>
      <vt:lpstr>Funding requirement analysis – introduction</vt:lpstr>
      <vt:lpstr>Funding requirement analysis – example </vt:lpstr>
      <vt:lpstr>PowerPoint Presentation</vt:lpstr>
      <vt:lpstr>Template: Finance requirements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Håkansson, Martin</dc:creator>
  <cp:lastModifiedBy>Haugland, Silje</cp:lastModifiedBy>
  <cp:revision>3</cp:revision>
  <dcterms:created xsi:type="dcterms:W3CDTF">2019-09-24T09:56:01Z</dcterms:created>
  <dcterms:modified xsi:type="dcterms:W3CDTF">2020-10-23T11:56:35Z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0x010100EA717AC7686615489B051784519862E6</vt:lpwstr>
  </property>
</Properties>
</file>