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media/image11.bin" ContentType="image/png"/>
  <Override PartName="/ppt/media/image12.bin" ContentType="image/png"/>
  <Override PartName="/ppt/media/image13.bin" ContentType="image/png"/>
  <Override PartName="/ppt/media/image14.bin" ContentType="image/png"/>
  <Override PartName="/ppt/media/image15.bin" ContentType="image/png"/>
  <Override PartName="/ppt/media/image16.bin" ContentType="image/png"/>
  <Override PartName="/ppt/media/image17.bin" ContentType="image/png"/>
  <Override PartName="/ppt/media/image18.bin" ContentType="image/png"/>
  <Override PartName="/ppt/media/image19.bin" ContentType="image/png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3.xml" ContentType="application/vnd.openxmlformats-officedocument.presentationml.notesSlide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1244" r:id="rId5"/>
    <p:sldId id="324" r:id="rId6"/>
    <p:sldId id="1245" r:id="rId7"/>
    <p:sldId id="1246" r:id="rId8"/>
    <p:sldId id="1877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A8"/>
    <a:srgbClr val="2A4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69190-4479-4B1C-8005-4A0D052B35AF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303C5-3DF0-43FE-8E9A-888B88ED1C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9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88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11691-A7AC-48E7-919A-A4FFD3DC0957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30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11691-A7AC-48E7-919A-A4FFD3DC095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577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40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bin"/><Relationship Id="rId3" Type="http://schemas.openxmlformats.org/officeDocument/2006/relationships/image" Target="../media/image12.bin"/><Relationship Id="rId7" Type="http://schemas.openxmlformats.org/officeDocument/2006/relationships/image" Target="../media/image16.bin"/><Relationship Id="rId2" Type="http://schemas.openxmlformats.org/officeDocument/2006/relationships/image" Target="../media/image1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bin"/><Relationship Id="rId5" Type="http://schemas.openxmlformats.org/officeDocument/2006/relationships/image" Target="../media/image14.bin"/><Relationship Id="rId10" Type="http://schemas.openxmlformats.org/officeDocument/2006/relationships/image" Target="../media/image19.bin"/><Relationship Id="rId4" Type="http://schemas.openxmlformats.org/officeDocument/2006/relationships/image" Target="../media/image13.bin"/><Relationship Id="rId9" Type="http://schemas.openxmlformats.org/officeDocument/2006/relationships/image" Target="../media/image18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EBEB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834" y="675392"/>
            <a:ext cx="5467917" cy="4766558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0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b="1" i="1" baseline="0">
                <a:solidFill>
                  <a:srgbClr val="ADCFF1"/>
                </a:solidFill>
              </a:defRPr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>
                <a:solidFill>
                  <a:srgbClr val="ADCFF1"/>
                </a:solidFill>
              </a:defRPr>
            </a:lvl2pPr>
          </a:lstStyle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6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rgbClr val="AECE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6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3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Char char="​"/>
              <a:defRPr sz="4000" b="1" i="1"/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/>
            </a:lvl2pPr>
          </a:lstStyle>
          <a:p>
            <a:pPr lvl="0"/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0427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, teks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376126"/>
            <a:ext cx="2676479" cy="205776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/>
            </a:lvl1pPr>
            <a:lvl2pPr marL="288000" indent="-288000">
              <a:lnSpc>
                <a:spcPct val="95000"/>
              </a:lnSpc>
              <a:buFont typeface="Corbel" panose="020B0503020204020204" pitchFamily="34" charset="0"/>
              <a:buChar char="—"/>
              <a:defRPr sz="1800"/>
            </a:lvl2pPr>
            <a:lvl3pPr marL="540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3pPr>
            <a:lvl4pPr marL="792000" indent="-252000">
              <a:lnSpc>
                <a:spcPct val="95000"/>
              </a:lnSpc>
              <a:buFont typeface="Arial" panose="020B0604020202020204" pitchFamily="34" charset="0"/>
              <a:buChar char="‒"/>
              <a:defRPr sz="1800"/>
            </a:lvl4pPr>
            <a:lvl5pPr marL="1044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5pPr>
            <a:lvl6pPr>
              <a:lnSpc>
                <a:spcPct val="95000"/>
              </a:lnSpc>
              <a:defRPr sz="1800"/>
            </a:lvl6pPr>
            <a:lvl7pPr>
              <a:lnSpc>
                <a:spcPct val="95000"/>
              </a:lnSpc>
              <a:defRPr sz="1800"/>
            </a:lvl7pPr>
            <a:lvl8pPr>
              <a:lnSpc>
                <a:spcPct val="95000"/>
              </a:lnSpc>
              <a:defRPr sz="1800"/>
            </a:lvl8pPr>
            <a:lvl9pPr>
              <a:lnSpc>
                <a:spcPct val="95000"/>
              </a:lnSpc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Click to add chart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7" y="4433887"/>
            <a:ext cx="2700337" cy="1575135"/>
          </a:xfrm>
        </p:spPr>
        <p:txBody>
          <a:bodyPr anchor="b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3394074" y="1409699"/>
            <a:ext cx="8099424" cy="45504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59258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97531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, light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5900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278565" cy="1285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</p:spTree>
    <p:extLst>
      <p:ext uri="{BB962C8B-B14F-4D97-AF65-F5344CB8AC3E}">
        <p14:creationId xmlns:p14="http://schemas.microsoft.com/office/powerpoint/2010/main" val="3337908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920240"/>
            <a:ext cx="4698964" cy="4029710"/>
          </a:xfrm>
        </p:spPr>
        <p:txBody>
          <a:bodyPr/>
          <a:lstStyle>
            <a:lvl1pPr>
              <a:lnSpc>
                <a:spcPct val="95000"/>
              </a:lnSpc>
              <a:defRPr sz="2200">
                <a:solidFill>
                  <a:srgbClr val="ADCFF1"/>
                </a:solidFill>
              </a:defRPr>
            </a:lvl1pPr>
            <a:lvl2pPr>
              <a:lnSpc>
                <a:spcPct val="95000"/>
              </a:lnSpc>
              <a:defRPr sz="2200">
                <a:solidFill>
                  <a:srgbClr val="ADCFF1"/>
                </a:solidFill>
              </a:defRPr>
            </a:lvl2pPr>
            <a:lvl3pPr>
              <a:lnSpc>
                <a:spcPct val="95000"/>
              </a:lnSpc>
              <a:defRPr sz="2200">
                <a:solidFill>
                  <a:srgbClr val="ADCFF1"/>
                </a:solidFill>
              </a:defRPr>
            </a:lvl3pPr>
            <a:lvl4pPr>
              <a:lnSpc>
                <a:spcPct val="95000"/>
              </a:lnSpc>
              <a:defRPr sz="2200">
                <a:solidFill>
                  <a:srgbClr val="ADCFF1"/>
                </a:solidFill>
              </a:defRPr>
            </a:lvl4pPr>
            <a:lvl5pPr>
              <a:lnSpc>
                <a:spcPct val="95000"/>
              </a:lnSpc>
              <a:defRPr sz="2200">
                <a:solidFill>
                  <a:srgbClr val="ADCFF1"/>
                </a:solidFill>
              </a:defRPr>
            </a:lvl5pPr>
            <a:lvl6pPr>
              <a:lnSpc>
                <a:spcPct val="95000"/>
              </a:lnSpc>
              <a:defRPr sz="1800">
                <a:solidFill>
                  <a:srgbClr val="ADCFF1"/>
                </a:solidFill>
              </a:defRPr>
            </a:lvl6pPr>
            <a:lvl7pPr>
              <a:lnSpc>
                <a:spcPct val="95000"/>
              </a:lnSpc>
              <a:defRPr sz="1800">
                <a:solidFill>
                  <a:srgbClr val="ADCFF1"/>
                </a:solidFill>
              </a:defRPr>
            </a:lvl7pPr>
            <a:lvl8pPr>
              <a:lnSpc>
                <a:spcPct val="95000"/>
              </a:lnSpc>
              <a:defRPr sz="1800">
                <a:solidFill>
                  <a:srgbClr val="ADCFF1"/>
                </a:solidFill>
              </a:defRPr>
            </a:lvl8pPr>
            <a:lvl9pPr>
              <a:lnSpc>
                <a:spcPct val="95000"/>
              </a:lnSpc>
              <a:defRPr sz="1800">
                <a:solidFill>
                  <a:srgbClr val="ADCFF1"/>
                </a:solidFill>
              </a:defRPr>
            </a:lvl9pPr>
          </a:lstStyle>
          <a:p>
            <a:pPr lvl="0"/>
            <a:r>
              <a:rPr lang="en-GB"/>
              <a:t>Click to add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4736133" cy="1285875"/>
          </a:xfrm>
        </p:spPr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8"/>
            <a:ext cx="325438" cy="328613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754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779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7795777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7740144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794750" y="0"/>
            <a:ext cx="3394463" cy="68580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5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0" y="3425824"/>
            <a:ext cx="6094413" cy="3432175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3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4765150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  <a:noFill/>
        </p:spPr>
        <p:txBody>
          <a:bodyPr/>
          <a:lstStyle>
            <a:lvl1pPr>
              <a:defRPr sz="1350">
                <a:solidFill>
                  <a:srgbClr val="ADCFF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7E00E6-5245-4B46-820B-A568617713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CDEBB8-58BA-4C19-89CF-63436C9923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colorTemperature colorTemp="2417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482" y="6347673"/>
            <a:ext cx="588899" cy="108350"/>
          </a:xfrm>
          <a:prstGeom prst="rect">
            <a:avLst/>
          </a:prstGeom>
          <a:noFill/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3FDAA5EB-9E34-47A4-9912-EFBC92C50BC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681" y="6241785"/>
            <a:ext cx="811160" cy="21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21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1" y="3425823"/>
            <a:ext cx="2699950" cy="34344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794751" y="3425823"/>
            <a:ext cx="3394462" cy="3434400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8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092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89601" cy="6858000"/>
          </a:xfrm>
          <a:solidFill>
            <a:schemeClr val="bg1">
              <a:lumMod val="85000"/>
            </a:schemeClr>
          </a:solidFill>
        </p:spPr>
        <p:txBody>
          <a:bodyPr tIns="972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437845" cy="134633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0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siness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USR_Name"/>
          <p:cNvSpPr>
            <a:spLocks noGrp="1"/>
          </p:cNvSpPr>
          <p:nvPr>
            <p:ph type="body" sz="quarter" idx="13" hasCustomPrompt="1"/>
          </p:nvPr>
        </p:nvSpPr>
        <p:spPr>
          <a:xfrm>
            <a:off x="3394074" y="1915152"/>
            <a:ext cx="8099423" cy="601488"/>
          </a:xfrm>
        </p:spPr>
        <p:txBody>
          <a:bodyPr anchor="b" anchorCtr="0"/>
          <a:lstStyle>
            <a:lvl1pPr marL="0" indent="0">
              <a:buFontTx/>
              <a:buNone/>
              <a:defRPr sz="2800" b="1"/>
            </a:lvl1pPr>
          </a:lstStyle>
          <a:p>
            <a:pPr lvl="0"/>
            <a:r>
              <a:rPr lang="en-GB"/>
              <a:t>Frigg Harlung-Jensen</a:t>
            </a:r>
          </a:p>
        </p:txBody>
      </p:sp>
      <p:sp>
        <p:nvSpPr>
          <p:cNvPr id="14" name="USR_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3394075" y="2630186"/>
            <a:ext cx="8099421" cy="4457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en-GB"/>
              <a:t>Communication Adviser</a:t>
            </a:r>
          </a:p>
        </p:txBody>
      </p:sp>
      <p:sp>
        <p:nvSpPr>
          <p:cNvPr id="16" name="USR_Email"/>
          <p:cNvSpPr>
            <a:spLocks noGrp="1"/>
          </p:cNvSpPr>
          <p:nvPr>
            <p:ph type="body" sz="quarter" idx="15" hasCustomPrompt="1"/>
          </p:nvPr>
        </p:nvSpPr>
        <p:spPr>
          <a:xfrm>
            <a:off x="3394074" y="3166672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f.harlung-jensen@nordicinnovation.org</a:t>
            </a:r>
          </a:p>
        </p:txBody>
      </p:sp>
      <p:sp>
        <p:nvSpPr>
          <p:cNvPr id="17" name="USR_DirectPhone"/>
          <p:cNvSpPr>
            <a:spLocks noGrp="1"/>
          </p:cNvSpPr>
          <p:nvPr>
            <p:ph type="body" sz="quarter" idx="16" hasCustomPrompt="1"/>
          </p:nvPr>
        </p:nvSpPr>
        <p:spPr>
          <a:xfrm>
            <a:off x="3394074" y="3607704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Click to add phone number</a:t>
            </a:r>
          </a:p>
        </p:txBody>
      </p:sp>
      <p:sp>
        <p:nvSpPr>
          <p:cNvPr id="20" name="OFF_companyname"/>
          <p:cNvSpPr>
            <a:spLocks noGrp="1"/>
          </p:cNvSpPr>
          <p:nvPr>
            <p:ph type="body" sz="quarter" idx="18" hasCustomPrompt="1"/>
          </p:nvPr>
        </p:nvSpPr>
        <p:spPr>
          <a:xfrm>
            <a:off x="3394078" y="4426564"/>
            <a:ext cx="8099422" cy="330367"/>
          </a:xfrm>
        </p:spPr>
        <p:txBody>
          <a:bodyPr anchor="b" anchorCtr="0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GB"/>
              <a:t>Nordic Innovation</a:t>
            </a:r>
          </a:p>
        </p:txBody>
      </p:sp>
      <p:sp>
        <p:nvSpPr>
          <p:cNvPr id="19" name="USR_Address"/>
          <p:cNvSpPr>
            <a:spLocks noGrp="1"/>
          </p:cNvSpPr>
          <p:nvPr>
            <p:ph type="body" sz="quarter" idx="17" hasCustomPrompt="1"/>
          </p:nvPr>
        </p:nvSpPr>
        <p:spPr>
          <a:xfrm>
            <a:off x="3394074" y="4757888"/>
            <a:ext cx="8099422" cy="330367"/>
          </a:xfrm>
        </p:spPr>
        <p:txBody>
          <a:bodyPr anchor="t" anchorCtr="0"/>
          <a:lstStyle>
            <a:lvl1pPr marL="0" indent="0">
              <a:buNone/>
              <a:defRPr sz="1800"/>
            </a:lvl1pPr>
          </a:lstStyle>
          <a:p>
            <a:pPr lvl="0"/>
            <a:r>
              <a:rPr lang="en-GB"/>
              <a:t>Click to add address</a:t>
            </a:r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04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2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tIns="792000" anchor="ctr" anchorCtr="0"/>
          <a:lstStyle>
            <a:lvl1pPr marL="0" indent="0" algn="ctr">
              <a:buNone/>
              <a:tabLst>
                <a:tab pos="1700213" algn="l"/>
              </a:tabLst>
              <a:defRPr sz="2200" baseline="0">
                <a:solidFill>
                  <a:srgbClr val="ADCFF1"/>
                </a:solidFill>
              </a:defRPr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LAN_Thanks"/>
          <p:cNvSpPr>
            <a:spLocks noGrp="1"/>
          </p:cNvSpPr>
          <p:nvPr>
            <p:ph type="title" hasCustomPrompt="1"/>
          </p:nvPr>
        </p:nvSpPr>
        <p:spPr>
          <a:xfrm>
            <a:off x="3326400" y="1639401"/>
            <a:ext cx="8167098" cy="1490661"/>
          </a:xfrm>
        </p:spPr>
        <p:txBody>
          <a:bodyPr anchor="t" anchorCtr="0"/>
          <a:lstStyle>
            <a:lvl1pPr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Thanks.</a:t>
            </a:r>
          </a:p>
        </p:txBody>
      </p:sp>
      <p:sp>
        <p:nvSpPr>
          <p:cNvPr id="8" name="Date Placeholder 7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9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84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8715836E-1E31-4EEB-9A21-BAE7B48BBD6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533925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5" imgW="475" imgH="476" progId="TCLayout.ActiveDocument.1">
                  <p:embed/>
                </p:oleObj>
              </mc:Choice>
              <mc:Fallback>
                <p:oleObj name="think-cell Slide" r:id="rId5" imgW="475" imgH="47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8715836E-1E31-4EEB-9A21-BAE7B48BB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74FED3EF-0854-48BF-AFDD-7C0E61068AC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37721" y="6964656"/>
            <a:ext cx="2355779" cy="176724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928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6778716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56762" y="1174643"/>
            <a:ext cx="10843690" cy="262467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200" cap="none" spc="-2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656567" y="332076"/>
            <a:ext cx="10836931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878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3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370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62751142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5017" y="1769805"/>
            <a:ext cx="11498552" cy="4269659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 marL="10584" indent="0">
              <a:tabLst/>
              <a:defRPr lang="en-US" dirty="0" smtClean="0"/>
            </a:lvl2pPr>
            <a:lvl3pPr marL="205312" indent="-205312">
              <a:tabLst/>
              <a:defRPr lang="en-US" b="0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5017" y="1174643"/>
            <a:ext cx="11498552" cy="262467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defRPr sz="2133" cap="none" spc="-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345018" y="332076"/>
            <a:ext cx="11491383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796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92369748"/>
              </p:ext>
            </p:extLst>
          </p:nvPr>
        </p:nvGraphicFramePr>
        <p:xfrm>
          <a:off x="2119" y="2119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9" y="2119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48604" y="6495752"/>
            <a:ext cx="211596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+mj-lt"/>
              </a:rPr>
              <a:pPr algn="r"/>
              <a:t>‹#›</a:t>
            </a:fld>
            <a:endParaRPr lang="en-GB" sz="1333" b="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1D4F315-8A72-41C9-AC14-A1C5A5AD47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800" y="1509186"/>
            <a:ext cx="11328400" cy="4743693"/>
          </a:xfrm>
          <a:prstGeom prst="rect">
            <a:avLst/>
          </a:prstGeom>
        </p:spPr>
        <p:txBody>
          <a:bodyPr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  <a:lvl2pPr marL="474121" indent="-234945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2pPr>
            <a:lvl3pPr marL="713300" indent="-234945" algn="l" defTabSz="715415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3pPr>
            <a:lvl4pPr marL="958827" indent="-234945" algn="l">
              <a:lnSpc>
                <a:spcPct val="90000"/>
              </a:lnSpc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4pPr>
            <a:lvl5pPr marL="143996" indent="-380990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GB" noProof="0"/>
              <a:t>Muokkaa tekstin perustyylejä napsauttamalla</a:t>
            </a:r>
          </a:p>
          <a:p>
            <a:pPr lvl="1"/>
            <a:r>
              <a:rPr lang="en-GB" noProof="0"/>
              <a:t>toinen taso</a:t>
            </a:r>
          </a:p>
          <a:p>
            <a:pPr lvl="2"/>
            <a:r>
              <a:rPr lang="en-GB" noProof="0"/>
              <a:t>kolmas taso</a:t>
            </a:r>
          </a:p>
          <a:p>
            <a:pPr lvl="3"/>
            <a:r>
              <a:rPr lang="en-GB" noProof="0"/>
              <a:t>neljäs taso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3833973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663759" y="375883"/>
            <a:ext cx="10931524" cy="614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User guide – delete</a:t>
            </a:r>
            <a:r>
              <a:rPr lang="en-GB" sz="2800" baseline="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 before use</a:t>
            </a:r>
            <a:endParaRPr lang="en-GB" sz="2800" dirty="0">
              <a:solidFill>
                <a:schemeClr val="accent2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AutoShape 4"/>
          <p:cNvSpPr>
            <a:spLocks/>
          </p:cNvSpPr>
          <p:nvPr/>
        </p:nvSpPr>
        <p:spPr bwMode="gray">
          <a:xfrm>
            <a:off x="7456919" y="3114505"/>
            <a:ext cx="2160000" cy="113877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view drawing 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tab, set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tick mark next to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Alt + F9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quick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viewing of guides</a:t>
            </a:r>
            <a:endParaRPr lang="en-GB" dirty="0"/>
          </a:p>
        </p:txBody>
      </p:sp>
      <p:sp>
        <p:nvSpPr>
          <p:cNvPr id="15" name="Text Box 48"/>
          <p:cNvSpPr txBox="1">
            <a:spLocks noChangeArrowheads="1"/>
          </p:cNvSpPr>
          <p:nvPr/>
        </p:nvSpPr>
        <p:spPr bwMode="auto">
          <a:xfrm>
            <a:off x="7456919" y="1409700"/>
            <a:ext cx="2160000" cy="158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 slide number, </a:t>
            </a:r>
            <a:b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date and footer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Do this at the very end, so you get </a:t>
            </a:r>
            <a:b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all the corrections with you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Clickon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Header and Footer </a:t>
            </a:r>
            <a:b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(write the desired text)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to All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or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only used on one slide</a:t>
            </a:r>
            <a:endParaRPr lang="en-GB" dirty="0"/>
          </a:p>
        </p:txBody>
      </p:sp>
      <p:sp>
        <p:nvSpPr>
          <p:cNvPr id="18" name="AutoShape 4"/>
          <p:cNvSpPr>
            <a:spLocks/>
          </p:cNvSpPr>
          <p:nvPr/>
        </p:nvSpPr>
        <p:spPr bwMode="gray">
          <a:xfrm>
            <a:off x="4359622" y="1409700"/>
            <a:ext cx="2160000" cy="78483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picture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 slides with picture placeholder,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pictureplaceholder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dirty="0"/>
              <a:t>insert picture via </a:t>
            </a:r>
            <a:r>
              <a:rPr lang="en-GB" sz="900" b="1" dirty="0"/>
              <a:t>Add Images</a:t>
            </a:r>
            <a:r>
              <a:rPr lang="en-GB" sz="900" dirty="0"/>
              <a:t>-button </a:t>
            </a:r>
            <a:br>
              <a:rPr lang="en-GB" sz="900" dirty="0"/>
            </a:br>
            <a:r>
              <a:rPr lang="en-GB" sz="900" dirty="0"/>
              <a:t>in the </a:t>
            </a:r>
            <a:r>
              <a:rPr lang="en-GB" sz="900" b="1" dirty="0"/>
              <a:t>Nordic Innovation-</a:t>
            </a:r>
            <a:r>
              <a:rPr lang="en-GB" sz="900" baseline="0" dirty="0"/>
              <a:t>TAB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359622" y="2220228"/>
            <a:ext cx="2160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picture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dirty="0"/>
              <a:t>Nordic Innovation</a:t>
            </a:r>
            <a:r>
              <a:rPr lang="en-GB" sz="900" b="0" baseline="0" dirty="0">
                <a:latin typeface="+mn-lt"/>
              </a:rPr>
              <a:t>-TAB </a:t>
            </a:r>
            <a:br>
              <a:rPr lang="en-GB" sz="900" b="0" baseline="0" dirty="0">
                <a:latin typeface="+mn-lt"/>
              </a:rPr>
            </a:br>
            <a:r>
              <a:rPr lang="en-GB" sz="900" b="0" baseline="0" dirty="0">
                <a:latin typeface="+mn-lt"/>
              </a:rPr>
              <a:t>and 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Images Tools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drop down </a:t>
            </a:r>
            <a:b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button, choose </a:t>
            </a: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Crop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change</a:t>
            </a: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size</a:t>
            </a: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</a:t>
            </a:r>
            <a:b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or </a:t>
            </a:r>
            <a:r>
              <a:rPr lang="en-GB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focus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 the picture</a:t>
            </a:r>
            <a:endParaRPr lang="en-GB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you want to scale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key down while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dragging the corners of the </a:t>
            </a:r>
            <a:r>
              <a:rPr lang="en-GB" altLang="da-DK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picture</a:t>
            </a:r>
            <a:endParaRPr lang="en-GB" dirty="0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If you delete the picture and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a new one, the picture may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lie in front of the text or graphic</a:t>
            </a: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this happens, select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right-click and 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Send to Back</a:t>
            </a:r>
            <a:endParaRPr lang="en-GB" dirty="0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693739" y="3277385"/>
            <a:ext cx="2160000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layouts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New Slide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insert new slide</a:t>
            </a:r>
            <a:endParaRPr lang="en-GB" dirty="0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change an appropriate layout from the 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drop down</a:t>
            </a: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menu 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/>
        </p:nvSpPr>
        <p:spPr bwMode="gray">
          <a:xfrm>
            <a:off x="706058" y="4709084"/>
            <a:ext cx="216000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slide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reset</a:t>
            </a:r>
            <a:b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position, size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 formatting of the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slide placeholders to their default settings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693740" y="1409700"/>
            <a:ext cx="2486866" cy="160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text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styles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Delete bullet if you want regular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text. Click ENTER and then Bullet-button for correct bullet.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-key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jump through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levels.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then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switch from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one level to the next level</a:t>
            </a:r>
            <a:endParaRPr lang="en-GB" dirty="0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SHIFT-TAB</a:t>
            </a:r>
            <a:endParaRPr lang="en-GB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Alternatively,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Increase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Decrease 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list level can be used</a:t>
            </a: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522" y="5109345"/>
            <a:ext cx="492452" cy="20041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544" y="3538594"/>
            <a:ext cx="324764" cy="578237"/>
          </a:xfrm>
          <a:prstGeom prst="rect">
            <a:avLst/>
          </a:prstGeom>
        </p:spPr>
      </p:pic>
      <p:pic>
        <p:nvPicPr>
          <p:cNvPr id="16" name="Billede 15"/>
          <p:cNvPicPr>
            <a:picLocks noChangeAspect="1"/>
          </p:cNvPicPr>
          <p:nvPr/>
        </p:nvPicPr>
        <p:blipFill rotWithShape="1">
          <a:blip r:embed="rId4"/>
          <a:srcRect l="36944" r="2272" b="69429"/>
          <a:stretch/>
        </p:blipFill>
        <p:spPr>
          <a:xfrm>
            <a:off x="3034534" y="4208198"/>
            <a:ext cx="593368" cy="192211"/>
          </a:xfrm>
          <a:prstGeom prst="rect">
            <a:avLst/>
          </a:prstGeom>
        </p:spPr>
      </p:pic>
      <p:pic>
        <p:nvPicPr>
          <p:cNvPr id="28" name="Billed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5150" y="2651636"/>
            <a:ext cx="549328" cy="285228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4130" y="3299068"/>
            <a:ext cx="359695" cy="3353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3346" y="1652716"/>
            <a:ext cx="297872" cy="1833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4130" y="1609684"/>
            <a:ext cx="379911" cy="5194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4130" y="2375882"/>
            <a:ext cx="397317" cy="588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/>
          <a:srcRect t="37299" r="32484" b="50317"/>
          <a:stretch/>
        </p:blipFill>
        <p:spPr>
          <a:xfrm>
            <a:off x="6284541" y="3015268"/>
            <a:ext cx="605090" cy="13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9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65481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96389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327600" y="332076"/>
            <a:ext cx="10026000" cy="776139"/>
          </a:xfrm>
        </p:spPr>
        <p:txBody>
          <a:bodyPr/>
          <a:lstStyle>
            <a:lvl1pPr>
              <a:lnSpc>
                <a:spcPct val="80000"/>
              </a:lnSpc>
              <a:defRPr baseline="0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6550" y="1762125"/>
            <a:ext cx="10035051" cy="4295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800"/>
              </a:spcBef>
              <a:defRPr baseline="0"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5E2A-87B0-4228-8A34-109D76EF191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04DA6-8E1B-411C-92D3-46592DBDA3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2F61C189-E88E-47C6-9590-4DDA84807E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4964" y="1030425"/>
            <a:ext cx="10027707" cy="453183"/>
          </a:xfrm>
          <a:prstGeom prst="rect">
            <a:avLst/>
          </a:prstGeom>
        </p:spPr>
        <p:txBody>
          <a:bodyPr wrap="square" tIns="144000">
            <a:spAutoFit/>
          </a:bodyPr>
          <a:lstStyle>
            <a:lvl1pPr marL="0" marR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 b="0">
                <a:solidFill>
                  <a:schemeClr val="tx1"/>
                </a:solidFill>
                <a:latin typeface="Graphik Semibold" panose="020B0703030202060203" pitchFamily="34" charset="0"/>
              </a:defRPr>
            </a:lvl1pPr>
          </a:lstStyle>
          <a:p>
            <a:pPr marL="0" marR="0" lvl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/>
              <a:t>Insert subtitle here at 20pt, align to the baseline of the title</a:t>
            </a:r>
          </a:p>
        </p:txBody>
      </p:sp>
    </p:spTree>
    <p:extLst>
      <p:ext uri="{BB962C8B-B14F-4D97-AF65-F5344CB8AC3E}">
        <p14:creationId xmlns:p14="http://schemas.microsoft.com/office/powerpoint/2010/main" val="4869235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48604" y="6495753"/>
            <a:ext cx="211596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+mj-lt"/>
              </a:rPr>
              <a:pPr algn="r"/>
              <a:t>‹#›</a:t>
            </a:fld>
            <a:endParaRPr lang="en-GB" sz="1333" b="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569" y="391030"/>
            <a:ext cx="10836932" cy="875317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3164724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dark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chemeClr val="bg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295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9"/>
            <a:ext cx="10836932" cy="101867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rgbClr val="ADCFF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1361060"/>
            <a:ext cx="10799762" cy="4588890"/>
          </a:xfrm>
        </p:spPr>
        <p:txBody>
          <a:bodyPr/>
          <a:lstStyle>
            <a:lvl1pPr marL="594000" indent="-594000">
              <a:spcBef>
                <a:spcPts val="300"/>
              </a:spcBef>
              <a:defRPr sz="2800"/>
            </a:lvl1pPr>
            <a:lvl2pPr marL="846000">
              <a:defRPr sz="2200"/>
            </a:lvl2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2711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096496"/>
            <a:ext cx="10799760" cy="3842369"/>
          </a:xfrm>
        </p:spPr>
        <p:txBody>
          <a:bodyPr/>
          <a:lstStyle>
            <a:lvl1pPr marL="0" indent="0">
              <a:lnSpc>
                <a:spcPct val="98000"/>
              </a:lnSpc>
              <a:buFont typeface="Arial" panose="020B0604020202020204" pitchFamily="34" charset="0"/>
              <a:buChar char="​"/>
              <a:defRPr sz="2800"/>
            </a:lvl1pPr>
            <a:lvl2pPr marL="468000" indent="-468000">
              <a:lnSpc>
                <a:spcPct val="98000"/>
              </a:lnSpc>
              <a:buFont typeface="Arial" panose="020B0604020202020204" pitchFamily="34" charset="0"/>
              <a:buChar char="―"/>
              <a:defRPr sz="2800"/>
            </a:lvl2pPr>
            <a:lvl3pPr marL="720000" indent="-252000">
              <a:lnSpc>
                <a:spcPct val="98000"/>
              </a:lnSpc>
              <a:buFont typeface="Symbol" panose="05050102010706020507" pitchFamily="18" charset="2"/>
              <a:buChar char=""/>
              <a:defRPr sz="2800"/>
            </a:lvl3pPr>
            <a:lvl4pPr marL="972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4pPr>
            <a:lvl5pPr marL="1224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5pPr>
            <a:lvl6pPr marL="1476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6pPr>
            <a:lvl7pPr marL="1728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7pPr>
            <a:lvl8pPr marL="1980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8pPr>
            <a:lvl9pPr marL="2232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9pPr>
          </a:lstStyle>
          <a:p>
            <a:pPr lvl="0"/>
            <a:r>
              <a:rPr lang="en-GB"/>
              <a:t>Click to add intro text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93738" y="2162340"/>
            <a:ext cx="10799761" cy="378761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GB"/>
              <a:t>Click to add text or content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99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094800" y="3427200"/>
            <a:ext cx="2701151" cy="3425825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8794750" y="3427200"/>
            <a:ext cx="3397250" cy="3425825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</p:spTree>
    <p:extLst>
      <p:ext uri="{BB962C8B-B14F-4D97-AF65-F5344CB8AC3E}">
        <p14:creationId xmlns:p14="http://schemas.microsoft.com/office/powerpoint/2010/main" val="236325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24501" y="676800"/>
            <a:ext cx="8168999" cy="4772629"/>
          </a:xfrm>
        </p:spPr>
        <p:txBody>
          <a:bodyPr/>
          <a:lstStyle>
            <a:lvl1pPr>
              <a:lnSpc>
                <a:spcPct val="83000"/>
              </a:lnSpc>
              <a:defRPr sz="7800" b="1" baseline="0">
                <a:solidFill>
                  <a:srgbClr val="ADCFF1"/>
                </a:solidFill>
              </a:defRPr>
            </a:lvl1pPr>
          </a:lstStyle>
          <a:p>
            <a:r>
              <a:rPr lang="en-GB"/>
              <a:t>Use bold for highlighted text,</a:t>
            </a:r>
            <a:br>
              <a:rPr lang="en-GB"/>
            </a:br>
            <a:r>
              <a:rPr lang="en-GB"/>
              <a:t>other text regular, max four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844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png"/><Relationship Id="rId21" Type="http://schemas.openxmlformats.org/officeDocument/2006/relationships/slideLayout" Target="../slideLayouts/slideLayout21.xml"/><Relationship Id="rId34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38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oleObject" Target="../embeddings/oleObject1.bin"/><Relationship Id="rId40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2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ABA549-6FCF-4B0E-B9A1-98D3DB53644C}"/>
              </a:ext>
            </a:extLst>
          </p:cNvPr>
          <p:cNvGraphicFramePr>
            <a:graphicFrameLocks noChangeAspect="1"/>
          </p:cNvGraphicFramePr>
          <p:nvPr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38641026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37" imgW="416" imgH="416" progId="TCLayout.ActiveDocument.1">
                  <p:embed/>
                </p:oleObj>
              </mc:Choice>
              <mc:Fallback>
                <p:oleObj name="think-cell Slide" r:id="rId37" imgW="416" imgH="416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ABA549-6FCF-4B0E-B9A1-98D3DB5364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C052F7F8-AD7D-4DCA-AE3B-AB0DE06655D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4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6568" y="391028"/>
            <a:ext cx="10836932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2162340"/>
            <a:ext cx="10799761" cy="37876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37720" y="6321576"/>
            <a:ext cx="2355779" cy="17672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">
                <a:noFill/>
              </a:defRPr>
            </a:lvl1pPr>
          </a:lstStyle>
          <a:p>
            <a:fld id="{4CA723B2-B9DF-4C8D-80BA-219C7900EF6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LD_Footer"/>
          <p:cNvSpPr>
            <a:spLocks noGrp="1"/>
          </p:cNvSpPr>
          <p:nvPr>
            <p:ph type="ftr" sz="quarter" idx="3"/>
          </p:nvPr>
        </p:nvSpPr>
        <p:spPr>
          <a:xfrm>
            <a:off x="3395663" y="6356350"/>
            <a:ext cx="5400675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50">
                <a:solidFill>
                  <a:srgbClr val="006EB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96337" y="6356350"/>
            <a:ext cx="2697161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50">
                <a:solidFill>
                  <a:srgbClr val="006EB6"/>
                </a:solidFill>
              </a:defRPr>
            </a:lvl1pPr>
          </a:lstStyle>
          <a:p>
            <a:fld id="{A6B7F8BD-CEDB-4F02-968F-D5AB50F62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469CA0-A547-443D-8C66-BFDBADDE5ABF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068" y="6390296"/>
            <a:ext cx="621240" cy="114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05DF8D1-923D-4D41-9078-72B7F541378E}"/>
              </a:ext>
            </a:extLst>
          </p:cNvPr>
          <p:cNvPicPr/>
          <p:nvPr/>
        </p:nvPicPr>
        <p:blipFill rotWithShape="1">
          <a:blip r:embed="rId4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2692" b="-2"/>
          <a:stretch/>
        </p:blipFill>
        <p:spPr>
          <a:xfrm>
            <a:off x="2052619" y="6352561"/>
            <a:ext cx="561994" cy="16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7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txStyles>
    <p:titleStyle>
      <a:lvl1pPr algn="l" defTabSz="914400" rtl="0" eaLnBrk="1" latinLnBrk="0" hangingPunct="1">
        <a:lnSpc>
          <a:spcPct val="87000"/>
        </a:lnSpc>
        <a:spcBef>
          <a:spcPct val="0"/>
        </a:spcBef>
        <a:buNone/>
        <a:defRPr sz="4800" b="1" kern="1200">
          <a:solidFill>
            <a:srgbClr val="006EB6"/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―"/>
        <a:defRPr sz="2200" kern="1200">
          <a:solidFill>
            <a:srgbClr val="006EB6"/>
          </a:solidFill>
          <a:latin typeface="+mn-lt"/>
          <a:ea typeface="+mn-ea"/>
          <a:cs typeface="+mn-cs"/>
        </a:defRPr>
      </a:lvl1pPr>
      <a:lvl2pPr marL="720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"/>
        <a:defRPr sz="2200" kern="1200">
          <a:solidFill>
            <a:srgbClr val="006EB6"/>
          </a:solidFill>
          <a:latin typeface="+mn-lt"/>
          <a:ea typeface="+mn-ea"/>
          <a:cs typeface="+mn-cs"/>
        </a:defRPr>
      </a:lvl2pPr>
      <a:lvl3pPr marL="97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3pPr>
      <a:lvl4pPr marL="1224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4pPr>
      <a:lvl5pPr marL="1476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 baseline="0">
          <a:solidFill>
            <a:srgbClr val="006EB6"/>
          </a:solidFill>
          <a:latin typeface="+mn-lt"/>
          <a:ea typeface="+mn-ea"/>
          <a:cs typeface="+mn-cs"/>
        </a:defRPr>
      </a:lvl5pPr>
      <a:lvl6pPr marL="1728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6pPr>
      <a:lvl7pPr marL="1980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7pPr>
      <a:lvl8pPr marL="2232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8pPr>
      <a:lvl9pPr marL="2484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7">
          <p15:clr>
            <a:srgbClr val="F26B43"/>
          </p15:clr>
        </p15:guide>
        <p15:guide id="2" pos="2138">
          <p15:clr>
            <a:srgbClr val="F26B43"/>
          </p15:clr>
        </p15:guide>
        <p15:guide id="3" orient="horz" pos="253">
          <p15:clr>
            <a:srgbClr val="F26B43"/>
          </p15:clr>
        </p15:guide>
        <p15:guide id="4" orient="horz" pos="888">
          <p15:clr>
            <a:srgbClr val="F26B43"/>
          </p15:clr>
        </p15:guide>
        <p15:guide id="5" pos="3839">
          <p15:clr>
            <a:srgbClr val="F26B43"/>
          </p15:clr>
        </p15:guide>
        <p15:guide id="6" pos="5540">
          <p15:clr>
            <a:srgbClr val="F26B43"/>
          </p15:clr>
        </p15:guide>
        <p15:guide id="7" orient="horz" pos="1523">
          <p15:clr>
            <a:srgbClr val="F26B43"/>
          </p15:clr>
        </p15:guide>
        <p15:guide id="8" orient="horz" pos="2158">
          <p15:clr>
            <a:srgbClr val="F26B43"/>
          </p15:clr>
        </p15:guide>
        <p15:guide id="9" pos="7240">
          <p15:clr>
            <a:srgbClr val="F26B43"/>
          </p15:clr>
        </p15:guide>
        <p15:guide id="10" orient="horz" pos="2793">
          <p15:clr>
            <a:srgbClr val="F26B43"/>
          </p15:clr>
        </p15:guide>
        <p15:guide id="11" orient="horz" pos="3428">
          <p15:clr>
            <a:srgbClr val="F26B43"/>
          </p15:clr>
        </p15:guide>
        <p15:guide id="13" orient="horz" pos="4063">
          <p15:clr>
            <a:srgbClr val="F26B43"/>
          </p15:clr>
        </p15:guide>
        <p15:guide id="14" orient="horz" pos="37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tags" Target="../tags/tag16.xml"/><Relationship Id="rId7" Type="http://schemas.openxmlformats.org/officeDocument/2006/relationships/image" Target="../media/image21.emf"/><Relationship Id="rId2" Type="http://schemas.openxmlformats.org/officeDocument/2006/relationships/tags" Target="../tags/tag1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24.png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tags" Target="../tags/tag18.xml"/><Relationship Id="rId7" Type="http://schemas.openxmlformats.org/officeDocument/2006/relationships/image" Target="../media/image21.emf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11.bin"/><Relationship Id="rId4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1</a:t>
            </a:fld>
            <a:endParaRPr lang="en-GB" dirty="0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  <a:t>Ecosystem partner identification</a:t>
            </a: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Introduction </a:t>
            </a: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AA396B75-7A91-4A37-A108-24913D765C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4887" y="3190875"/>
            <a:ext cx="958478" cy="1097235"/>
            <a:chOff x="1398" y="2998"/>
            <a:chExt cx="373" cy="427"/>
          </a:xfrm>
          <a:solidFill>
            <a:srgbClr val="ADCFF1"/>
          </a:solidFill>
        </p:grpSpPr>
        <p:sp>
          <p:nvSpPr>
            <p:cNvPr id="23" name="Freeform 129">
              <a:extLst>
                <a:ext uri="{FF2B5EF4-FFF2-40B4-BE49-F238E27FC236}">
                  <a16:creationId xmlns:a16="http://schemas.microsoft.com/office/drawing/2014/main" id="{58D04843-8CD5-45D5-9CC2-282572352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1" y="3052"/>
              <a:ext cx="266" cy="266"/>
            </a:xfrm>
            <a:custGeom>
              <a:avLst/>
              <a:gdLst>
                <a:gd name="T0" fmla="*/ 90 w 180"/>
                <a:gd name="T1" fmla="*/ 180 h 180"/>
                <a:gd name="T2" fmla="*/ 0 w 180"/>
                <a:gd name="T3" fmla="*/ 90 h 180"/>
                <a:gd name="T4" fmla="*/ 90 w 180"/>
                <a:gd name="T5" fmla="*/ 0 h 180"/>
                <a:gd name="T6" fmla="*/ 180 w 180"/>
                <a:gd name="T7" fmla="*/ 90 h 180"/>
                <a:gd name="T8" fmla="*/ 90 w 180"/>
                <a:gd name="T9" fmla="*/ 180 h 180"/>
                <a:gd name="T10" fmla="*/ 90 w 180"/>
                <a:gd name="T11" fmla="*/ 12 h 180"/>
                <a:gd name="T12" fmla="*/ 12 w 180"/>
                <a:gd name="T13" fmla="*/ 90 h 180"/>
                <a:gd name="T14" fmla="*/ 90 w 180"/>
                <a:gd name="T15" fmla="*/ 168 h 180"/>
                <a:gd name="T16" fmla="*/ 168 w 180"/>
                <a:gd name="T17" fmla="*/ 90 h 180"/>
                <a:gd name="T18" fmla="*/ 90 w 180"/>
                <a:gd name="T19" fmla="*/ 1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180">
                  <a:moveTo>
                    <a:pt x="90" y="180"/>
                  </a:moveTo>
                  <a:cubicBezTo>
                    <a:pt x="40" y="180"/>
                    <a:pt x="0" y="139"/>
                    <a:pt x="0" y="90"/>
                  </a:cubicBezTo>
                  <a:cubicBezTo>
                    <a:pt x="0" y="40"/>
                    <a:pt x="40" y="0"/>
                    <a:pt x="90" y="0"/>
                  </a:cubicBezTo>
                  <a:cubicBezTo>
                    <a:pt x="139" y="0"/>
                    <a:pt x="180" y="40"/>
                    <a:pt x="180" y="90"/>
                  </a:cubicBezTo>
                  <a:cubicBezTo>
                    <a:pt x="180" y="139"/>
                    <a:pt x="139" y="180"/>
                    <a:pt x="90" y="180"/>
                  </a:cubicBezTo>
                  <a:close/>
                  <a:moveTo>
                    <a:pt x="90" y="12"/>
                  </a:moveTo>
                  <a:cubicBezTo>
                    <a:pt x="47" y="12"/>
                    <a:pt x="12" y="47"/>
                    <a:pt x="12" y="90"/>
                  </a:cubicBezTo>
                  <a:cubicBezTo>
                    <a:pt x="12" y="133"/>
                    <a:pt x="47" y="168"/>
                    <a:pt x="90" y="168"/>
                  </a:cubicBezTo>
                  <a:cubicBezTo>
                    <a:pt x="133" y="168"/>
                    <a:pt x="168" y="133"/>
                    <a:pt x="168" y="90"/>
                  </a:cubicBezTo>
                  <a:cubicBezTo>
                    <a:pt x="168" y="47"/>
                    <a:pt x="133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E4C62287-0811-42E8-9D07-2F42A7964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300"/>
              <a:ext cx="124" cy="54"/>
            </a:xfrm>
            <a:custGeom>
              <a:avLst/>
              <a:gdLst>
                <a:gd name="T0" fmla="*/ 78 w 84"/>
                <a:gd name="T1" fmla="*/ 36 h 36"/>
                <a:gd name="T2" fmla="*/ 6 w 84"/>
                <a:gd name="T3" fmla="*/ 36 h 36"/>
                <a:gd name="T4" fmla="*/ 0 w 84"/>
                <a:gd name="T5" fmla="*/ 30 h 36"/>
                <a:gd name="T6" fmla="*/ 0 w 84"/>
                <a:gd name="T7" fmla="*/ 0 h 36"/>
                <a:gd name="T8" fmla="*/ 12 w 84"/>
                <a:gd name="T9" fmla="*/ 0 h 36"/>
                <a:gd name="T10" fmla="*/ 12 w 84"/>
                <a:gd name="T11" fmla="*/ 24 h 36"/>
                <a:gd name="T12" fmla="*/ 72 w 84"/>
                <a:gd name="T13" fmla="*/ 24 h 36"/>
                <a:gd name="T14" fmla="*/ 72 w 84"/>
                <a:gd name="T15" fmla="*/ 0 h 36"/>
                <a:gd name="T16" fmla="*/ 84 w 84"/>
                <a:gd name="T17" fmla="*/ 0 h 36"/>
                <a:gd name="T18" fmla="*/ 84 w 84"/>
                <a:gd name="T19" fmla="*/ 30 h 36"/>
                <a:gd name="T20" fmla="*/ 78 w 84"/>
                <a:gd name="T2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36">
                  <a:moveTo>
                    <a:pt x="78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84" y="33"/>
                    <a:pt x="81" y="36"/>
                    <a:pt x="7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Freeform 131">
              <a:extLst>
                <a:ext uri="{FF2B5EF4-FFF2-40B4-BE49-F238E27FC236}">
                  <a16:creationId xmlns:a16="http://schemas.microsoft.com/office/drawing/2014/main" id="{B47D8715-D8A3-4270-BCC1-9402658535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0" y="3336"/>
              <a:ext cx="88" cy="53"/>
            </a:xfrm>
            <a:custGeom>
              <a:avLst/>
              <a:gdLst>
                <a:gd name="T0" fmla="*/ 54 w 60"/>
                <a:gd name="T1" fmla="*/ 36 h 36"/>
                <a:gd name="T2" fmla="*/ 6 w 60"/>
                <a:gd name="T3" fmla="*/ 36 h 36"/>
                <a:gd name="T4" fmla="*/ 0 w 60"/>
                <a:gd name="T5" fmla="*/ 30 h 36"/>
                <a:gd name="T6" fmla="*/ 0 w 60"/>
                <a:gd name="T7" fmla="*/ 6 h 36"/>
                <a:gd name="T8" fmla="*/ 6 w 60"/>
                <a:gd name="T9" fmla="*/ 0 h 36"/>
                <a:gd name="T10" fmla="*/ 54 w 60"/>
                <a:gd name="T11" fmla="*/ 0 h 36"/>
                <a:gd name="T12" fmla="*/ 60 w 60"/>
                <a:gd name="T13" fmla="*/ 6 h 36"/>
                <a:gd name="T14" fmla="*/ 60 w 60"/>
                <a:gd name="T15" fmla="*/ 30 h 36"/>
                <a:gd name="T16" fmla="*/ 54 w 60"/>
                <a:gd name="T17" fmla="*/ 36 h 36"/>
                <a:gd name="T18" fmla="*/ 12 w 60"/>
                <a:gd name="T19" fmla="*/ 24 h 36"/>
                <a:gd name="T20" fmla="*/ 48 w 60"/>
                <a:gd name="T21" fmla="*/ 24 h 36"/>
                <a:gd name="T22" fmla="*/ 48 w 60"/>
                <a:gd name="T23" fmla="*/ 12 h 36"/>
                <a:gd name="T24" fmla="*/ 12 w 60"/>
                <a:gd name="T25" fmla="*/ 12 h 36"/>
                <a:gd name="T26" fmla="*/ 12 w 60"/>
                <a:gd name="T27" fmla="*/ 2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3"/>
                    <a:pt x="57" y="36"/>
                    <a:pt x="54" y="36"/>
                  </a:cubicBezTo>
                  <a:close/>
                  <a:moveTo>
                    <a:pt x="1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132">
              <a:extLst>
                <a:ext uri="{FF2B5EF4-FFF2-40B4-BE49-F238E27FC236}">
                  <a16:creationId xmlns:a16="http://schemas.microsoft.com/office/drawing/2014/main" id="{46D25D26-A2B0-4370-B904-2A80405F9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3371"/>
              <a:ext cx="18" cy="54"/>
            </a:xfrm>
            <a:custGeom>
              <a:avLst/>
              <a:gdLst>
                <a:gd name="T0" fmla="*/ 6 w 12"/>
                <a:gd name="T1" fmla="*/ 36 h 36"/>
                <a:gd name="T2" fmla="*/ 0 w 12"/>
                <a:gd name="T3" fmla="*/ 30 h 36"/>
                <a:gd name="T4" fmla="*/ 0 w 12"/>
                <a:gd name="T5" fmla="*/ 6 h 36"/>
                <a:gd name="T6" fmla="*/ 6 w 12"/>
                <a:gd name="T7" fmla="*/ 0 h 36"/>
                <a:gd name="T8" fmla="*/ 12 w 12"/>
                <a:gd name="T9" fmla="*/ 6 h 36"/>
                <a:gd name="T10" fmla="*/ 12 w 12"/>
                <a:gd name="T11" fmla="*/ 30 h 36"/>
                <a:gd name="T12" fmla="*/ 6 w 12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6">
                  <a:moveTo>
                    <a:pt x="6" y="36"/>
                  </a:move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12" y="33"/>
                    <a:pt x="9" y="36"/>
                    <a:pt x="6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133">
              <a:extLst>
                <a:ext uri="{FF2B5EF4-FFF2-40B4-BE49-F238E27FC236}">
                  <a16:creationId xmlns:a16="http://schemas.microsoft.com/office/drawing/2014/main" id="{6019CE0E-8EF3-409F-ADE7-3A77678CB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998"/>
              <a:ext cx="18" cy="3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Freeform 134">
              <a:extLst>
                <a:ext uri="{FF2B5EF4-FFF2-40B4-BE49-F238E27FC236}">
                  <a16:creationId xmlns:a16="http://schemas.microsoft.com/office/drawing/2014/main" id="{FDF8EDCF-9166-4874-A149-B55E2A903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049"/>
              <a:ext cx="33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20 h 21"/>
                <a:gd name="T4" fmla="*/ 3 w 22"/>
                <a:gd name="T5" fmla="*/ 11 h 21"/>
                <a:gd name="T6" fmla="*/ 11 w 22"/>
                <a:gd name="T7" fmla="*/ 3 h 21"/>
                <a:gd name="T8" fmla="*/ 20 w 22"/>
                <a:gd name="T9" fmla="*/ 3 h 21"/>
                <a:gd name="T10" fmla="*/ 20 w 22"/>
                <a:gd name="T11" fmla="*/ 11 h 21"/>
                <a:gd name="T12" fmla="*/ 11 w 22"/>
                <a:gd name="T13" fmla="*/ 20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1"/>
                    <a:pt x="3" y="20"/>
                  </a:cubicBezTo>
                  <a:cubicBezTo>
                    <a:pt x="0" y="17"/>
                    <a:pt x="0" y="14"/>
                    <a:pt x="3" y="11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4" y="0"/>
                    <a:pt x="17" y="0"/>
                    <a:pt x="20" y="3"/>
                  </a:cubicBezTo>
                  <a:cubicBezTo>
                    <a:pt x="22" y="5"/>
                    <a:pt x="22" y="9"/>
                    <a:pt x="20" y="1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1"/>
                    <a:pt x="9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9EBBE11F-7509-4531-8167-8D3879FFB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176"/>
              <a:ext cx="36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id="{87009B8B-3753-49ED-B027-36398D10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288"/>
              <a:ext cx="33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19 h 21"/>
                <a:gd name="T4" fmla="*/ 3 w 22"/>
                <a:gd name="T5" fmla="*/ 10 h 21"/>
                <a:gd name="T6" fmla="*/ 3 w 22"/>
                <a:gd name="T7" fmla="*/ 2 h 21"/>
                <a:gd name="T8" fmla="*/ 11 w 22"/>
                <a:gd name="T9" fmla="*/ 2 h 21"/>
                <a:gd name="T10" fmla="*/ 20 w 22"/>
                <a:gd name="T11" fmla="*/ 10 h 21"/>
                <a:gd name="T12" fmla="*/ 20 w 22"/>
                <a:gd name="T13" fmla="*/ 19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0"/>
                    <a:pt x="11" y="19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2" y="13"/>
                    <a:pt x="22" y="17"/>
                    <a:pt x="20" y="19"/>
                  </a:cubicBezTo>
                  <a:cubicBezTo>
                    <a:pt x="19" y="20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Freeform 137">
              <a:extLst>
                <a:ext uri="{FF2B5EF4-FFF2-40B4-BE49-F238E27FC236}">
                  <a16:creationId xmlns:a16="http://schemas.microsoft.com/office/drawing/2014/main" id="{C36718B8-F88D-49EB-93A7-AF285237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049"/>
              <a:ext cx="32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20 h 21"/>
                <a:gd name="T4" fmla="*/ 3 w 22"/>
                <a:gd name="T5" fmla="*/ 11 h 21"/>
                <a:gd name="T6" fmla="*/ 3 w 22"/>
                <a:gd name="T7" fmla="*/ 3 h 21"/>
                <a:gd name="T8" fmla="*/ 11 w 22"/>
                <a:gd name="T9" fmla="*/ 3 h 21"/>
                <a:gd name="T10" fmla="*/ 20 w 22"/>
                <a:gd name="T11" fmla="*/ 11 h 21"/>
                <a:gd name="T12" fmla="*/ 20 w 22"/>
                <a:gd name="T13" fmla="*/ 20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1"/>
                    <a:pt x="11" y="2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3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2" y="14"/>
                    <a:pt x="22" y="17"/>
                    <a:pt x="20" y="20"/>
                  </a:cubicBezTo>
                  <a:cubicBezTo>
                    <a:pt x="18" y="21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2" name="Freeform 138">
              <a:extLst>
                <a:ext uri="{FF2B5EF4-FFF2-40B4-BE49-F238E27FC236}">
                  <a16:creationId xmlns:a16="http://schemas.microsoft.com/office/drawing/2014/main" id="{A343C695-A6C1-4583-B9D9-F5F318E1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" y="3176"/>
              <a:ext cx="35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Freeform 139">
              <a:extLst>
                <a:ext uri="{FF2B5EF4-FFF2-40B4-BE49-F238E27FC236}">
                  <a16:creationId xmlns:a16="http://schemas.microsoft.com/office/drawing/2014/main" id="{D847A2A0-7A30-4E16-B775-AB5AD8404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288"/>
              <a:ext cx="32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19 h 21"/>
                <a:gd name="T4" fmla="*/ 3 w 22"/>
                <a:gd name="T5" fmla="*/ 10 h 21"/>
                <a:gd name="T6" fmla="*/ 11 w 22"/>
                <a:gd name="T7" fmla="*/ 2 h 21"/>
                <a:gd name="T8" fmla="*/ 20 w 22"/>
                <a:gd name="T9" fmla="*/ 2 h 21"/>
                <a:gd name="T10" fmla="*/ 20 w 22"/>
                <a:gd name="T11" fmla="*/ 10 h 21"/>
                <a:gd name="T12" fmla="*/ 11 w 22"/>
                <a:gd name="T13" fmla="*/ 19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0"/>
                    <a:pt x="3" y="19"/>
                  </a:cubicBezTo>
                  <a:cubicBezTo>
                    <a:pt x="0" y="17"/>
                    <a:pt x="0" y="13"/>
                    <a:pt x="3" y="1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7" y="0"/>
                    <a:pt x="20" y="2"/>
                  </a:cubicBezTo>
                  <a:cubicBezTo>
                    <a:pt x="22" y="4"/>
                    <a:pt x="22" y="8"/>
                    <a:pt x="20" y="10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20"/>
                    <a:pt x="8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Freeform 140">
              <a:extLst>
                <a:ext uri="{FF2B5EF4-FFF2-40B4-BE49-F238E27FC236}">
                  <a16:creationId xmlns:a16="http://schemas.microsoft.com/office/drawing/2014/main" id="{16ED6BBD-B4A0-4C9C-8B7D-538A68851F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4" y="3176"/>
              <a:ext cx="160" cy="133"/>
            </a:xfrm>
            <a:custGeom>
              <a:avLst/>
              <a:gdLst>
                <a:gd name="T0" fmla="*/ 60 w 108"/>
                <a:gd name="T1" fmla="*/ 90 h 90"/>
                <a:gd name="T2" fmla="*/ 58 w 108"/>
                <a:gd name="T3" fmla="*/ 90 h 90"/>
                <a:gd name="T4" fmla="*/ 54 w 108"/>
                <a:gd name="T5" fmla="*/ 84 h 90"/>
                <a:gd name="T6" fmla="*/ 49 w 108"/>
                <a:gd name="T7" fmla="*/ 90 h 90"/>
                <a:gd name="T8" fmla="*/ 42 w 108"/>
                <a:gd name="T9" fmla="*/ 85 h 90"/>
                <a:gd name="T10" fmla="*/ 30 w 108"/>
                <a:gd name="T11" fmla="*/ 36 h 90"/>
                <a:gd name="T12" fmla="*/ 18 w 108"/>
                <a:gd name="T13" fmla="*/ 36 h 90"/>
                <a:gd name="T14" fmla="*/ 0 w 108"/>
                <a:gd name="T15" fmla="*/ 18 h 90"/>
                <a:gd name="T16" fmla="*/ 18 w 108"/>
                <a:gd name="T17" fmla="*/ 0 h 90"/>
                <a:gd name="T18" fmla="*/ 38 w 108"/>
                <a:gd name="T19" fmla="*/ 16 h 90"/>
                <a:gd name="T20" fmla="*/ 40 w 108"/>
                <a:gd name="T21" fmla="*/ 24 h 90"/>
                <a:gd name="T22" fmla="*/ 67 w 108"/>
                <a:gd name="T23" fmla="*/ 24 h 90"/>
                <a:gd name="T24" fmla="*/ 69 w 108"/>
                <a:gd name="T25" fmla="*/ 16 h 90"/>
                <a:gd name="T26" fmla="*/ 90 w 108"/>
                <a:gd name="T27" fmla="*/ 0 h 90"/>
                <a:gd name="T28" fmla="*/ 108 w 108"/>
                <a:gd name="T29" fmla="*/ 18 h 90"/>
                <a:gd name="T30" fmla="*/ 90 w 108"/>
                <a:gd name="T31" fmla="*/ 36 h 90"/>
                <a:gd name="T32" fmla="*/ 77 w 108"/>
                <a:gd name="T33" fmla="*/ 36 h 90"/>
                <a:gd name="T34" fmla="*/ 65 w 108"/>
                <a:gd name="T35" fmla="*/ 85 h 90"/>
                <a:gd name="T36" fmla="*/ 60 w 108"/>
                <a:gd name="T37" fmla="*/ 90 h 90"/>
                <a:gd name="T38" fmla="*/ 43 w 108"/>
                <a:gd name="T39" fmla="*/ 36 h 90"/>
                <a:gd name="T40" fmla="*/ 53 w 108"/>
                <a:gd name="T41" fmla="*/ 82 h 90"/>
                <a:gd name="T42" fmla="*/ 54 w 108"/>
                <a:gd name="T43" fmla="*/ 84 h 90"/>
                <a:gd name="T44" fmla="*/ 54 w 108"/>
                <a:gd name="T45" fmla="*/ 82 h 90"/>
                <a:gd name="T46" fmla="*/ 65 w 108"/>
                <a:gd name="T47" fmla="*/ 36 h 90"/>
                <a:gd name="T48" fmla="*/ 43 w 108"/>
                <a:gd name="T49" fmla="*/ 36 h 90"/>
                <a:gd name="T50" fmla="*/ 80 w 108"/>
                <a:gd name="T51" fmla="*/ 24 h 90"/>
                <a:gd name="T52" fmla="*/ 90 w 108"/>
                <a:gd name="T53" fmla="*/ 24 h 90"/>
                <a:gd name="T54" fmla="*/ 96 w 108"/>
                <a:gd name="T55" fmla="*/ 18 h 90"/>
                <a:gd name="T56" fmla="*/ 90 w 108"/>
                <a:gd name="T57" fmla="*/ 12 h 90"/>
                <a:gd name="T58" fmla="*/ 81 w 108"/>
                <a:gd name="T59" fmla="*/ 19 h 90"/>
                <a:gd name="T60" fmla="*/ 80 w 108"/>
                <a:gd name="T61" fmla="*/ 24 h 90"/>
                <a:gd name="T62" fmla="*/ 18 w 108"/>
                <a:gd name="T63" fmla="*/ 12 h 90"/>
                <a:gd name="T64" fmla="*/ 12 w 108"/>
                <a:gd name="T65" fmla="*/ 18 h 90"/>
                <a:gd name="T66" fmla="*/ 18 w 108"/>
                <a:gd name="T67" fmla="*/ 24 h 90"/>
                <a:gd name="T68" fmla="*/ 28 w 108"/>
                <a:gd name="T69" fmla="*/ 24 h 90"/>
                <a:gd name="T70" fmla="*/ 26 w 108"/>
                <a:gd name="T71" fmla="*/ 19 h 90"/>
                <a:gd name="T72" fmla="*/ 18 w 108"/>
                <a:gd name="T73" fmla="*/ 1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8" h="90">
                  <a:moveTo>
                    <a:pt x="60" y="90"/>
                  </a:moveTo>
                  <a:cubicBezTo>
                    <a:pt x="59" y="90"/>
                    <a:pt x="59" y="90"/>
                    <a:pt x="58" y="90"/>
                  </a:cubicBezTo>
                  <a:cubicBezTo>
                    <a:pt x="56" y="89"/>
                    <a:pt x="54" y="87"/>
                    <a:pt x="54" y="84"/>
                  </a:cubicBezTo>
                  <a:cubicBezTo>
                    <a:pt x="54" y="87"/>
                    <a:pt x="52" y="89"/>
                    <a:pt x="49" y="90"/>
                  </a:cubicBezTo>
                  <a:cubicBezTo>
                    <a:pt x="46" y="90"/>
                    <a:pt x="43" y="88"/>
                    <a:pt x="42" y="85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7"/>
                    <a:pt x="38" y="1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71" y="7"/>
                    <a:pt x="80" y="0"/>
                    <a:pt x="90" y="0"/>
                  </a:cubicBezTo>
                  <a:cubicBezTo>
                    <a:pt x="100" y="0"/>
                    <a:pt x="108" y="8"/>
                    <a:pt x="108" y="18"/>
                  </a:cubicBezTo>
                  <a:cubicBezTo>
                    <a:pt x="108" y="28"/>
                    <a:pt x="100" y="36"/>
                    <a:pt x="90" y="36"/>
                  </a:cubicBezTo>
                  <a:cubicBezTo>
                    <a:pt x="77" y="36"/>
                    <a:pt x="77" y="36"/>
                    <a:pt x="77" y="36"/>
                  </a:cubicBezTo>
                  <a:cubicBezTo>
                    <a:pt x="65" y="85"/>
                    <a:pt x="65" y="85"/>
                    <a:pt x="65" y="85"/>
                  </a:cubicBezTo>
                  <a:cubicBezTo>
                    <a:pt x="65" y="88"/>
                    <a:pt x="62" y="90"/>
                    <a:pt x="60" y="90"/>
                  </a:cubicBezTo>
                  <a:close/>
                  <a:moveTo>
                    <a:pt x="43" y="36"/>
                  </a:moveTo>
                  <a:cubicBezTo>
                    <a:pt x="53" y="82"/>
                    <a:pt x="53" y="82"/>
                    <a:pt x="53" y="82"/>
                  </a:cubicBezTo>
                  <a:cubicBezTo>
                    <a:pt x="54" y="83"/>
                    <a:pt x="54" y="83"/>
                    <a:pt x="54" y="84"/>
                  </a:cubicBezTo>
                  <a:cubicBezTo>
                    <a:pt x="54" y="83"/>
                    <a:pt x="54" y="83"/>
                    <a:pt x="54" y="82"/>
                  </a:cubicBezTo>
                  <a:cubicBezTo>
                    <a:pt x="65" y="36"/>
                    <a:pt x="65" y="36"/>
                    <a:pt x="65" y="36"/>
                  </a:cubicBezTo>
                  <a:lnTo>
                    <a:pt x="43" y="36"/>
                  </a:lnTo>
                  <a:close/>
                  <a:moveTo>
                    <a:pt x="80" y="24"/>
                  </a:moveTo>
                  <a:cubicBezTo>
                    <a:pt x="90" y="24"/>
                    <a:pt x="90" y="24"/>
                    <a:pt x="90" y="24"/>
                  </a:cubicBezTo>
                  <a:cubicBezTo>
                    <a:pt x="93" y="24"/>
                    <a:pt x="96" y="21"/>
                    <a:pt x="96" y="18"/>
                  </a:cubicBezTo>
                  <a:cubicBezTo>
                    <a:pt x="96" y="15"/>
                    <a:pt x="93" y="12"/>
                    <a:pt x="90" y="12"/>
                  </a:cubicBezTo>
                  <a:cubicBezTo>
                    <a:pt x="85" y="12"/>
                    <a:pt x="82" y="15"/>
                    <a:pt x="81" y="19"/>
                  </a:cubicBezTo>
                  <a:lnTo>
                    <a:pt x="80" y="24"/>
                  </a:lnTo>
                  <a:close/>
                  <a:moveTo>
                    <a:pt x="18" y="12"/>
                  </a:moveTo>
                  <a:cubicBezTo>
                    <a:pt x="14" y="12"/>
                    <a:pt x="12" y="15"/>
                    <a:pt x="12" y="18"/>
                  </a:cubicBezTo>
                  <a:cubicBezTo>
                    <a:pt x="12" y="21"/>
                    <a:pt x="14" y="24"/>
                    <a:pt x="1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15"/>
                    <a:pt x="22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892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8F21269-F481-4AEB-97F6-D9BB51C3D30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60492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think-cell Slide" r:id="rId6" imgW="663" imgH="664" progId="TCLayout.ActiveDocument.1">
                  <p:embed/>
                </p:oleObj>
              </mc:Choice>
              <mc:Fallback>
                <p:oleObj name="think-cell Slide" r:id="rId6" imgW="663" imgH="66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08F21269-F481-4AEB-97F6-D9BB51C3D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6CE2544-1590-42EB-B419-BBD68A9D25A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8DDAC8-2981-4752-98D9-D03F6C5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Ecosystem partner identification – introduction 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3BA42A7-DFC0-4916-98DA-9AEA5358D9E8}"/>
              </a:ext>
            </a:extLst>
          </p:cNvPr>
          <p:cNvSpPr/>
          <p:nvPr/>
        </p:nvSpPr>
        <p:spPr>
          <a:xfrm>
            <a:off x="7064974" y="1341121"/>
            <a:ext cx="4584482" cy="2794152"/>
          </a:xfrm>
          <a:prstGeom prst="rect">
            <a:avLst/>
          </a:prstGeom>
          <a:noFill/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F101CF22-4B27-43B8-9275-612E145A74E9}"/>
              </a:ext>
            </a:extLst>
          </p:cNvPr>
          <p:cNvSpPr/>
          <p:nvPr/>
        </p:nvSpPr>
        <p:spPr>
          <a:xfrm>
            <a:off x="742386" y="1341120"/>
            <a:ext cx="5631782" cy="1435947"/>
          </a:xfrm>
          <a:prstGeom prst="rect">
            <a:avLst/>
          </a:prstGeom>
          <a:solidFill>
            <a:schemeClr val="bg1"/>
          </a:solidFill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69585A82-6D7E-4934-9C08-209B725E19B4}"/>
              </a:ext>
            </a:extLst>
          </p:cNvPr>
          <p:cNvSpPr/>
          <p:nvPr/>
        </p:nvSpPr>
        <p:spPr>
          <a:xfrm>
            <a:off x="742385" y="2897529"/>
            <a:ext cx="5631782" cy="3325472"/>
          </a:xfrm>
          <a:prstGeom prst="rect">
            <a:avLst/>
          </a:prstGeom>
          <a:solidFill>
            <a:schemeClr val="bg1"/>
          </a:solidFill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C87F12B8-B697-4F14-8A75-7EBE43F76F33}"/>
              </a:ext>
            </a:extLst>
          </p:cNvPr>
          <p:cNvSpPr/>
          <p:nvPr/>
        </p:nvSpPr>
        <p:spPr>
          <a:xfrm>
            <a:off x="6602049" y="1341121"/>
            <a:ext cx="353483" cy="2794152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Illustration of the tool</a:t>
            </a: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0" name="Text Placeholder 1">
            <a:extLst>
              <a:ext uri="{FF2B5EF4-FFF2-40B4-BE49-F238E27FC236}">
                <a16:creationId xmlns:a16="http://schemas.microsoft.com/office/drawing/2014/main" id="{9622632B-84A9-46F5-B6AB-1FCCDFE3E2A2}"/>
              </a:ext>
            </a:extLst>
          </p:cNvPr>
          <p:cNvSpPr txBox="1">
            <a:spLocks/>
          </p:cNvSpPr>
          <p:nvPr/>
        </p:nvSpPr>
        <p:spPr>
          <a:xfrm>
            <a:off x="829733" y="2950796"/>
            <a:ext cx="5182130" cy="3325473"/>
          </a:xfrm>
          <a:prstGeom prst="rect">
            <a:avLst/>
          </a:prstGeom>
        </p:spPr>
        <p:txBody>
          <a:bodyPr lIns="72000" tIns="72000" rIns="72000" bIns="72000"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chemeClr val="tx1"/>
                </a:solidFill>
                <a:latin typeface="+mj-lt"/>
              </a:rPr>
              <a:t>1)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List key areas / activities where you would need support from external partners, reflecting on your capability and technology assessment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chemeClr val="tx1"/>
                </a:solidFill>
                <a:latin typeface="+mj-lt"/>
              </a:rPr>
              <a:t>2a)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List </a:t>
            </a:r>
            <a:r>
              <a:rPr lang="en-US" sz="1200" b="1" u="sng" dirty="0">
                <a:solidFill>
                  <a:schemeClr val="tx1"/>
                </a:solidFill>
                <a:latin typeface="+mj-lt"/>
              </a:rPr>
              <a:t>existing partners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that could support with the identified areas / activities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chemeClr val="tx1"/>
                </a:solidFill>
                <a:latin typeface="+mj-lt"/>
              </a:rPr>
              <a:t>2b)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List potential </a:t>
            </a:r>
            <a:r>
              <a:rPr lang="en-US" sz="1200" b="1" u="sng" dirty="0">
                <a:solidFill>
                  <a:schemeClr val="tx1"/>
                </a:solidFill>
                <a:latin typeface="+mj-lt"/>
              </a:rPr>
              <a:t>new partners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that could support with the identified areas / activities, where existing partners are not able to help </a:t>
            </a: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chemeClr val="tx1"/>
                </a:solidFill>
                <a:latin typeface="+mj-lt"/>
              </a:rPr>
              <a:t>3a)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Write down actions required to get required support from existing partners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chemeClr val="tx1"/>
                </a:solidFill>
                <a:latin typeface="+mj-lt"/>
              </a:rPr>
              <a:t>3b) </a:t>
            </a:r>
            <a:r>
              <a:rPr lang="en-US" sz="1200" dirty="0">
                <a:solidFill>
                  <a:schemeClr val="tx1"/>
                </a:solidFill>
                <a:latin typeface="+mj-lt"/>
              </a:rPr>
              <a:t>Write down actions required to establish required new partnerships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31FF90-07B0-41C0-AA43-8D33C2DF1C92}"/>
              </a:ext>
            </a:extLst>
          </p:cNvPr>
          <p:cNvSpPr/>
          <p:nvPr/>
        </p:nvSpPr>
        <p:spPr>
          <a:xfrm>
            <a:off x="323850" y="1341120"/>
            <a:ext cx="353483" cy="1435947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23EDF779-37BF-4872-A914-077016B08BA0}"/>
              </a:ext>
            </a:extLst>
          </p:cNvPr>
          <p:cNvSpPr/>
          <p:nvPr/>
        </p:nvSpPr>
        <p:spPr>
          <a:xfrm>
            <a:off x="323849" y="2897529"/>
            <a:ext cx="353483" cy="3325472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Instructions</a:t>
            </a:r>
          </a:p>
        </p:txBody>
      </p:sp>
      <p:sp>
        <p:nvSpPr>
          <p:cNvPr id="205" name="Text Placeholder 1">
            <a:extLst>
              <a:ext uri="{FF2B5EF4-FFF2-40B4-BE49-F238E27FC236}">
                <a16:creationId xmlns:a16="http://schemas.microsoft.com/office/drawing/2014/main" id="{15274D93-BE90-4015-ABBA-2A3F37DB920E}"/>
              </a:ext>
            </a:extLst>
          </p:cNvPr>
          <p:cNvSpPr txBox="1">
            <a:spLocks/>
          </p:cNvSpPr>
          <p:nvPr/>
        </p:nvSpPr>
        <p:spPr>
          <a:xfrm>
            <a:off x="829733" y="1341121"/>
            <a:ext cx="5182130" cy="1357692"/>
          </a:xfrm>
          <a:prstGeom prst="rect">
            <a:avLst/>
          </a:prstGeom>
        </p:spPr>
        <p:txBody>
          <a:bodyPr vert="horz" lIns="72000" tIns="72000" rIns="72000" bIns="72000" rtlCol="0"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en-GB" sz="18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474121" indent="-234945" algn="l" defTabSz="609585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600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713300" indent="-234945" algn="l" defTabSz="715415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4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958827" indent="-234945" algn="l" defTabSz="60958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4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143996" indent="-380990" algn="l" defTabSz="609585" rtl="0" eaLnBrk="1" latinLnBrk="0" hangingPunct="1">
              <a:spcBef>
                <a:spcPts val="0"/>
              </a:spcBef>
              <a:spcAft>
                <a:spcPts val="800"/>
              </a:spcAft>
              <a:buFont typeface="Arial"/>
              <a:buChar char="•"/>
              <a:defRPr sz="1867" kern="120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latin typeface="+mj-lt"/>
              </a:rPr>
              <a:t>The ecosystem partner identification tool supports you in identifying external partners that can help in bridging internal capability and technology gaps</a:t>
            </a:r>
          </a:p>
          <a:p>
            <a:pPr marL="0" indent="0">
              <a:buNone/>
            </a:pPr>
            <a:r>
              <a:rPr lang="en-US" sz="1200" dirty="0">
                <a:latin typeface="+mj-lt"/>
              </a:rPr>
              <a:t>listing activities required to get the needed support / establish the partnerships</a:t>
            </a:r>
          </a:p>
          <a:p>
            <a:pPr marL="0" indent="0">
              <a:buNone/>
            </a:pPr>
            <a:endParaRPr lang="en-US" sz="1200" dirty="0">
              <a:latin typeface="+mj-lt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7E2A3902-B21B-4C1E-84C9-03FEC436D99D}"/>
              </a:ext>
            </a:extLst>
          </p:cNvPr>
          <p:cNvSpPr/>
          <p:nvPr/>
        </p:nvSpPr>
        <p:spPr>
          <a:xfrm>
            <a:off x="6593256" y="4255735"/>
            <a:ext cx="353483" cy="1984048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Supporting materials</a:t>
            </a: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65D4FB1-D68C-461F-BFB6-F6AC35FFA9AD}"/>
              </a:ext>
            </a:extLst>
          </p:cNvPr>
          <p:cNvSpPr/>
          <p:nvPr/>
        </p:nvSpPr>
        <p:spPr>
          <a:xfrm>
            <a:off x="7064974" y="4255735"/>
            <a:ext cx="4584482" cy="1984048"/>
          </a:xfrm>
          <a:prstGeom prst="rect">
            <a:avLst/>
          </a:prstGeom>
          <a:noFill/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46DA6A9-A559-408A-BA56-4B030199FCA6}"/>
              </a:ext>
            </a:extLst>
          </p:cNvPr>
          <p:cNvSpPr txBox="1"/>
          <p:nvPr/>
        </p:nvSpPr>
        <p:spPr>
          <a:xfrm>
            <a:off x="7165828" y="6016171"/>
            <a:ext cx="4002915" cy="223612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sz="800" b="0" i="1" dirty="0">
                <a:latin typeface="+mj-lt"/>
              </a:rPr>
              <a:t>Illustrative playbook pages – </a:t>
            </a:r>
            <a:r>
              <a:rPr lang="en-US" sz="800" i="1" dirty="0">
                <a:latin typeface="+mj-lt"/>
              </a:rPr>
              <a:t>please refer to the entire chapter for support.</a:t>
            </a:r>
            <a:endParaRPr lang="en-US" sz="800" b="0" i="1" dirty="0">
              <a:latin typeface="+mj-l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BA19C92-4A58-42E3-8C26-57AC887F5F66}"/>
              </a:ext>
            </a:extLst>
          </p:cNvPr>
          <p:cNvSpPr txBox="1"/>
          <p:nvPr/>
        </p:nvSpPr>
        <p:spPr>
          <a:xfrm>
            <a:off x="7170569" y="4331839"/>
            <a:ext cx="3937698" cy="101122"/>
          </a:xfrm>
          <a:prstGeom prst="rect">
            <a:avLst/>
          </a:prstGeom>
          <a:noFill/>
        </p:spPr>
        <p:txBody>
          <a:bodyPr wrap="square" lIns="0" tIns="36000" rIns="36000" bIns="36000" rtlCol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Chapter 5: How to design the transformation journey?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AAB6E18-3E34-4BF7-8249-0FAFD2354C16}"/>
              </a:ext>
            </a:extLst>
          </p:cNvPr>
          <p:cNvSpPr txBox="1"/>
          <p:nvPr/>
        </p:nvSpPr>
        <p:spPr>
          <a:xfrm>
            <a:off x="7165828" y="5630996"/>
            <a:ext cx="1440000" cy="2641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en-US" sz="900" b="0" i="0" dirty="0">
                <a:latin typeface="+mj-lt"/>
              </a:rPr>
              <a:t>Ecosystem development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FBB787E-1006-466B-9A35-217DB3B13BD7}"/>
              </a:ext>
            </a:extLst>
          </p:cNvPr>
          <p:cNvSpPr txBox="1"/>
          <p:nvPr/>
        </p:nvSpPr>
        <p:spPr>
          <a:xfrm>
            <a:off x="8855997" y="5625013"/>
            <a:ext cx="1574936" cy="2641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en-US" sz="900" b="0" i="0" dirty="0">
                <a:latin typeface="+mj-lt"/>
              </a:rPr>
              <a:t>Potential ecosystem partners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0477EA2-DCA0-4B8F-BD6E-96AAEBE379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65828" y="4756753"/>
            <a:ext cx="1440000" cy="811200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D55FDB-9DC6-482B-9BB2-5A3CFB1FAB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23465" y="4756753"/>
            <a:ext cx="1440000" cy="811200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862A95E-FB49-412A-9814-8D92889BADF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14608" y="1588953"/>
            <a:ext cx="4085372" cy="229802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161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8F21269-F481-4AEB-97F6-D9BB51C3D30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364644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think-cell Slide" r:id="rId6" imgW="663" imgH="664" progId="TCLayout.ActiveDocument.1">
                  <p:embed/>
                </p:oleObj>
              </mc:Choice>
              <mc:Fallback>
                <p:oleObj name="think-cell Slide" r:id="rId6" imgW="663" imgH="66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08F21269-F481-4AEB-97F6-D9BB51C3D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6CE2544-1590-42EB-B419-BBD68A9D25A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04A4BB-6219-49D3-82F8-59A0A56773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4135" y="1473600"/>
            <a:ext cx="8209861" cy="461804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4C059554-663F-47FC-8EB6-4B69BBAA5832}"/>
              </a:ext>
            </a:extLst>
          </p:cNvPr>
          <p:cNvSpPr/>
          <p:nvPr/>
        </p:nvSpPr>
        <p:spPr>
          <a:xfrm>
            <a:off x="742386" y="1341120"/>
            <a:ext cx="11017814" cy="4867307"/>
          </a:xfrm>
          <a:prstGeom prst="rect">
            <a:avLst/>
          </a:prstGeom>
          <a:noFill/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8DDAC8-2981-4752-98D9-D03F6C5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Ecosystem partner identification – example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DD5B9D-D79F-4AED-9A38-346625F08E01}"/>
              </a:ext>
            </a:extLst>
          </p:cNvPr>
          <p:cNvSpPr/>
          <p:nvPr/>
        </p:nvSpPr>
        <p:spPr>
          <a:xfrm>
            <a:off x="323850" y="1341119"/>
            <a:ext cx="353483" cy="4881881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34" name="Speech Bubble: Rectangle 33">
            <a:extLst>
              <a:ext uri="{FF2B5EF4-FFF2-40B4-BE49-F238E27FC236}">
                <a16:creationId xmlns:a16="http://schemas.microsoft.com/office/drawing/2014/main" id="{B93DD472-89B6-4BF1-AE32-5DBF44D2CAA4}"/>
              </a:ext>
            </a:extLst>
          </p:cNvPr>
          <p:cNvSpPr/>
          <p:nvPr/>
        </p:nvSpPr>
        <p:spPr>
          <a:xfrm>
            <a:off x="3969041" y="2768065"/>
            <a:ext cx="2099733" cy="480368"/>
          </a:xfrm>
          <a:prstGeom prst="wedgeRectCallout">
            <a:avLst>
              <a:gd name="adj1" fmla="val -11687"/>
              <a:gd name="adj2" fmla="val -71184"/>
            </a:avLst>
          </a:prstGeom>
          <a:solidFill>
            <a:srgbClr val="FFEBA8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9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9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activity:</a:t>
            </a:r>
          </a:p>
          <a:p>
            <a:pPr algn="l"/>
            <a:r>
              <a:rPr lang="en-GB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Product take-back at end-of life</a:t>
            </a:r>
          </a:p>
          <a:p>
            <a:pPr algn="l"/>
            <a:endParaRPr lang="en-GB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Speech Bubble: Rectangle 34">
            <a:extLst>
              <a:ext uri="{FF2B5EF4-FFF2-40B4-BE49-F238E27FC236}">
                <a16:creationId xmlns:a16="http://schemas.microsoft.com/office/drawing/2014/main" id="{57A220D6-C687-4A93-97B6-0806E5B097A6}"/>
              </a:ext>
            </a:extLst>
          </p:cNvPr>
          <p:cNvSpPr/>
          <p:nvPr/>
        </p:nvSpPr>
        <p:spPr>
          <a:xfrm>
            <a:off x="2527263" y="2768065"/>
            <a:ext cx="1154853" cy="480368"/>
          </a:xfrm>
          <a:prstGeom prst="wedgeRectCallout">
            <a:avLst>
              <a:gd name="adj1" fmla="val -11687"/>
              <a:gd name="adj2" fmla="val -71184"/>
            </a:avLst>
          </a:prstGeom>
          <a:solidFill>
            <a:srgbClr val="FFEBA8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9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9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partner:</a:t>
            </a:r>
          </a:p>
          <a:p>
            <a:pPr algn="l"/>
            <a:r>
              <a:rPr lang="en-GB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Company ABC</a:t>
            </a:r>
          </a:p>
          <a:p>
            <a:pPr algn="l"/>
            <a:endParaRPr lang="en-GB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Speech Bubble: Rectangle 35">
            <a:extLst>
              <a:ext uri="{FF2B5EF4-FFF2-40B4-BE49-F238E27FC236}">
                <a16:creationId xmlns:a16="http://schemas.microsoft.com/office/drawing/2014/main" id="{5AD28EC3-480A-4EC4-8D76-22A39E02B033}"/>
              </a:ext>
            </a:extLst>
          </p:cNvPr>
          <p:cNvSpPr/>
          <p:nvPr/>
        </p:nvSpPr>
        <p:spPr>
          <a:xfrm>
            <a:off x="1225569" y="2768065"/>
            <a:ext cx="1154853" cy="480368"/>
          </a:xfrm>
          <a:prstGeom prst="wedgeRectCallout">
            <a:avLst>
              <a:gd name="adj1" fmla="val -11687"/>
              <a:gd name="adj2" fmla="val -71184"/>
            </a:avLst>
          </a:prstGeom>
          <a:solidFill>
            <a:srgbClr val="FFEBA8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9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activity:</a:t>
            </a:r>
          </a:p>
          <a:p>
            <a:pPr algn="l"/>
            <a:r>
              <a:rPr lang="en-GB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Request an offer from Company ABC </a:t>
            </a:r>
          </a:p>
          <a:p>
            <a:pPr algn="l"/>
            <a:endParaRPr lang="en-GB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Speech Bubble: Rectangle 36">
            <a:extLst>
              <a:ext uri="{FF2B5EF4-FFF2-40B4-BE49-F238E27FC236}">
                <a16:creationId xmlns:a16="http://schemas.microsoft.com/office/drawing/2014/main" id="{B1A4A74E-46FF-4715-9B58-991B9D71BB19}"/>
              </a:ext>
            </a:extLst>
          </p:cNvPr>
          <p:cNvSpPr/>
          <p:nvPr/>
        </p:nvSpPr>
        <p:spPr>
          <a:xfrm>
            <a:off x="3969041" y="3429000"/>
            <a:ext cx="2099733" cy="466822"/>
          </a:xfrm>
          <a:prstGeom prst="wedgeRectCallout">
            <a:avLst>
              <a:gd name="adj1" fmla="val -11687"/>
              <a:gd name="adj2" fmla="val -71184"/>
            </a:avLst>
          </a:prstGeom>
          <a:solidFill>
            <a:srgbClr val="FFEBA8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9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9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activity:</a:t>
            </a:r>
          </a:p>
          <a:p>
            <a:pPr algn="l"/>
            <a:r>
              <a:rPr lang="en-GB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3D printing technology</a:t>
            </a:r>
          </a:p>
          <a:p>
            <a:pPr algn="l"/>
            <a:endParaRPr lang="en-GB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Speech Bubble: Rectangle 37">
            <a:extLst>
              <a:ext uri="{FF2B5EF4-FFF2-40B4-BE49-F238E27FC236}">
                <a16:creationId xmlns:a16="http://schemas.microsoft.com/office/drawing/2014/main" id="{527C3B61-122D-4185-BA00-4AE27B984031}"/>
              </a:ext>
            </a:extLst>
          </p:cNvPr>
          <p:cNvSpPr/>
          <p:nvPr/>
        </p:nvSpPr>
        <p:spPr>
          <a:xfrm>
            <a:off x="6346553" y="3429000"/>
            <a:ext cx="1154853" cy="466822"/>
          </a:xfrm>
          <a:prstGeom prst="wedgeRectCallout">
            <a:avLst>
              <a:gd name="adj1" fmla="val -11687"/>
              <a:gd name="adj2" fmla="val -71184"/>
            </a:avLst>
          </a:prstGeom>
          <a:solidFill>
            <a:srgbClr val="FFEBA8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9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9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partner:</a:t>
            </a:r>
          </a:p>
          <a:p>
            <a:pPr algn="l"/>
            <a:r>
              <a:rPr lang="en-GB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3D tech Company DEF</a:t>
            </a:r>
          </a:p>
          <a:p>
            <a:pPr algn="l"/>
            <a:endParaRPr lang="en-GB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749F9777-A76A-4368-A6A8-59DC85BBD055}"/>
              </a:ext>
            </a:extLst>
          </p:cNvPr>
          <p:cNvSpPr/>
          <p:nvPr/>
        </p:nvSpPr>
        <p:spPr>
          <a:xfrm>
            <a:off x="7648248" y="3429000"/>
            <a:ext cx="1154853" cy="720286"/>
          </a:xfrm>
          <a:prstGeom prst="wedgeRectCallout">
            <a:avLst>
              <a:gd name="adj1" fmla="val -11687"/>
              <a:gd name="adj2" fmla="val -71184"/>
            </a:avLst>
          </a:prstGeom>
          <a:solidFill>
            <a:srgbClr val="FFEBA8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GB" sz="9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9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activity:</a:t>
            </a:r>
          </a:p>
          <a:p>
            <a:pPr algn="l"/>
            <a:r>
              <a:rPr lang="en-GB" sz="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Book a meeting &amp; request prototype for testing</a:t>
            </a:r>
          </a:p>
          <a:p>
            <a:pPr algn="l"/>
            <a:endParaRPr lang="en-GB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7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4</a:t>
            </a:fld>
            <a:endParaRPr lang="en-GB" dirty="0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  <a:t>Ecosystem partner identification</a:t>
            </a: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Tool </a:t>
            </a: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AA396B75-7A91-4A37-A108-24913D765C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4887" y="3190875"/>
            <a:ext cx="958478" cy="1097235"/>
            <a:chOff x="1398" y="2998"/>
            <a:chExt cx="373" cy="427"/>
          </a:xfrm>
          <a:solidFill>
            <a:srgbClr val="ADCFF1"/>
          </a:solidFill>
        </p:grpSpPr>
        <p:sp>
          <p:nvSpPr>
            <p:cNvPr id="23" name="Freeform 129">
              <a:extLst>
                <a:ext uri="{FF2B5EF4-FFF2-40B4-BE49-F238E27FC236}">
                  <a16:creationId xmlns:a16="http://schemas.microsoft.com/office/drawing/2014/main" id="{58D04843-8CD5-45D5-9CC2-282572352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1" y="3052"/>
              <a:ext cx="266" cy="266"/>
            </a:xfrm>
            <a:custGeom>
              <a:avLst/>
              <a:gdLst>
                <a:gd name="T0" fmla="*/ 90 w 180"/>
                <a:gd name="T1" fmla="*/ 180 h 180"/>
                <a:gd name="T2" fmla="*/ 0 w 180"/>
                <a:gd name="T3" fmla="*/ 90 h 180"/>
                <a:gd name="T4" fmla="*/ 90 w 180"/>
                <a:gd name="T5" fmla="*/ 0 h 180"/>
                <a:gd name="T6" fmla="*/ 180 w 180"/>
                <a:gd name="T7" fmla="*/ 90 h 180"/>
                <a:gd name="T8" fmla="*/ 90 w 180"/>
                <a:gd name="T9" fmla="*/ 180 h 180"/>
                <a:gd name="T10" fmla="*/ 90 w 180"/>
                <a:gd name="T11" fmla="*/ 12 h 180"/>
                <a:gd name="T12" fmla="*/ 12 w 180"/>
                <a:gd name="T13" fmla="*/ 90 h 180"/>
                <a:gd name="T14" fmla="*/ 90 w 180"/>
                <a:gd name="T15" fmla="*/ 168 h 180"/>
                <a:gd name="T16" fmla="*/ 168 w 180"/>
                <a:gd name="T17" fmla="*/ 90 h 180"/>
                <a:gd name="T18" fmla="*/ 90 w 180"/>
                <a:gd name="T19" fmla="*/ 1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180">
                  <a:moveTo>
                    <a:pt x="90" y="180"/>
                  </a:moveTo>
                  <a:cubicBezTo>
                    <a:pt x="40" y="180"/>
                    <a:pt x="0" y="139"/>
                    <a:pt x="0" y="90"/>
                  </a:cubicBezTo>
                  <a:cubicBezTo>
                    <a:pt x="0" y="40"/>
                    <a:pt x="40" y="0"/>
                    <a:pt x="90" y="0"/>
                  </a:cubicBezTo>
                  <a:cubicBezTo>
                    <a:pt x="139" y="0"/>
                    <a:pt x="180" y="40"/>
                    <a:pt x="180" y="90"/>
                  </a:cubicBezTo>
                  <a:cubicBezTo>
                    <a:pt x="180" y="139"/>
                    <a:pt x="139" y="180"/>
                    <a:pt x="90" y="180"/>
                  </a:cubicBezTo>
                  <a:close/>
                  <a:moveTo>
                    <a:pt x="90" y="12"/>
                  </a:moveTo>
                  <a:cubicBezTo>
                    <a:pt x="47" y="12"/>
                    <a:pt x="12" y="47"/>
                    <a:pt x="12" y="90"/>
                  </a:cubicBezTo>
                  <a:cubicBezTo>
                    <a:pt x="12" y="133"/>
                    <a:pt x="47" y="168"/>
                    <a:pt x="90" y="168"/>
                  </a:cubicBezTo>
                  <a:cubicBezTo>
                    <a:pt x="133" y="168"/>
                    <a:pt x="168" y="133"/>
                    <a:pt x="168" y="90"/>
                  </a:cubicBezTo>
                  <a:cubicBezTo>
                    <a:pt x="168" y="47"/>
                    <a:pt x="133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E4C62287-0811-42E8-9D07-2F42A7964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300"/>
              <a:ext cx="124" cy="54"/>
            </a:xfrm>
            <a:custGeom>
              <a:avLst/>
              <a:gdLst>
                <a:gd name="T0" fmla="*/ 78 w 84"/>
                <a:gd name="T1" fmla="*/ 36 h 36"/>
                <a:gd name="T2" fmla="*/ 6 w 84"/>
                <a:gd name="T3" fmla="*/ 36 h 36"/>
                <a:gd name="T4" fmla="*/ 0 w 84"/>
                <a:gd name="T5" fmla="*/ 30 h 36"/>
                <a:gd name="T6" fmla="*/ 0 w 84"/>
                <a:gd name="T7" fmla="*/ 0 h 36"/>
                <a:gd name="T8" fmla="*/ 12 w 84"/>
                <a:gd name="T9" fmla="*/ 0 h 36"/>
                <a:gd name="T10" fmla="*/ 12 w 84"/>
                <a:gd name="T11" fmla="*/ 24 h 36"/>
                <a:gd name="T12" fmla="*/ 72 w 84"/>
                <a:gd name="T13" fmla="*/ 24 h 36"/>
                <a:gd name="T14" fmla="*/ 72 w 84"/>
                <a:gd name="T15" fmla="*/ 0 h 36"/>
                <a:gd name="T16" fmla="*/ 84 w 84"/>
                <a:gd name="T17" fmla="*/ 0 h 36"/>
                <a:gd name="T18" fmla="*/ 84 w 84"/>
                <a:gd name="T19" fmla="*/ 30 h 36"/>
                <a:gd name="T20" fmla="*/ 78 w 84"/>
                <a:gd name="T2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36">
                  <a:moveTo>
                    <a:pt x="78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84" y="33"/>
                    <a:pt x="81" y="36"/>
                    <a:pt x="7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Freeform 131">
              <a:extLst>
                <a:ext uri="{FF2B5EF4-FFF2-40B4-BE49-F238E27FC236}">
                  <a16:creationId xmlns:a16="http://schemas.microsoft.com/office/drawing/2014/main" id="{B47D8715-D8A3-4270-BCC1-9402658535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0" y="3336"/>
              <a:ext cx="88" cy="53"/>
            </a:xfrm>
            <a:custGeom>
              <a:avLst/>
              <a:gdLst>
                <a:gd name="T0" fmla="*/ 54 w 60"/>
                <a:gd name="T1" fmla="*/ 36 h 36"/>
                <a:gd name="T2" fmla="*/ 6 w 60"/>
                <a:gd name="T3" fmla="*/ 36 h 36"/>
                <a:gd name="T4" fmla="*/ 0 w 60"/>
                <a:gd name="T5" fmla="*/ 30 h 36"/>
                <a:gd name="T6" fmla="*/ 0 w 60"/>
                <a:gd name="T7" fmla="*/ 6 h 36"/>
                <a:gd name="T8" fmla="*/ 6 w 60"/>
                <a:gd name="T9" fmla="*/ 0 h 36"/>
                <a:gd name="T10" fmla="*/ 54 w 60"/>
                <a:gd name="T11" fmla="*/ 0 h 36"/>
                <a:gd name="T12" fmla="*/ 60 w 60"/>
                <a:gd name="T13" fmla="*/ 6 h 36"/>
                <a:gd name="T14" fmla="*/ 60 w 60"/>
                <a:gd name="T15" fmla="*/ 30 h 36"/>
                <a:gd name="T16" fmla="*/ 54 w 60"/>
                <a:gd name="T17" fmla="*/ 36 h 36"/>
                <a:gd name="T18" fmla="*/ 12 w 60"/>
                <a:gd name="T19" fmla="*/ 24 h 36"/>
                <a:gd name="T20" fmla="*/ 48 w 60"/>
                <a:gd name="T21" fmla="*/ 24 h 36"/>
                <a:gd name="T22" fmla="*/ 48 w 60"/>
                <a:gd name="T23" fmla="*/ 12 h 36"/>
                <a:gd name="T24" fmla="*/ 12 w 60"/>
                <a:gd name="T25" fmla="*/ 12 h 36"/>
                <a:gd name="T26" fmla="*/ 12 w 60"/>
                <a:gd name="T27" fmla="*/ 2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3"/>
                    <a:pt x="57" y="36"/>
                    <a:pt x="54" y="36"/>
                  </a:cubicBezTo>
                  <a:close/>
                  <a:moveTo>
                    <a:pt x="1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132">
              <a:extLst>
                <a:ext uri="{FF2B5EF4-FFF2-40B4-BE49-F238E27FC236}">
                  <a16:creationId xmlns:a16="http://schemas.microsoft.com/office/drawing/2014/main" id="{46D25D26-A2B0-4370-B904-2A80405F9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3371"/>
              <a:ext cx="18" cy="54"/>
            </a:xfrm>
            <a:custGeom>
              <a:avLst/>
              <a:gdLst>
                <a:gd name="T0" fmla="*/ 6 w 12"/>
                <a:gd name="T1" fmla="*/ 36 h 36"/>
                <a:gd name="T2" fmla="*/ 0 w 12"/>
                <a:gd name="T3" fmla="*/ 30 h 36"/>
                <a:gd name="T4" fmla="*/ 0 w 12"/>
                <a:gd name="T5" fmla="*/ 6 h 36"/>
                <a:gd name="T6" fmla="*/ 6 w 12"/>
                <a:gd name="T7" fmla="*/ 0 h 36"/>
                <a:gd name="T8" fmla="*/ 12 w 12"/>
                <a:gd name="T9" fmla="*/ 6 h 36"/>
                <a:gd name="T10" fmla="*/ 12 w 12"/>
                <a:gd name="T11" fmla="*/ 30 h 36"/>
                <a:gd name="T12" fmla="*/ 6 w 12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6">
                  <a:moveTo>
                    <a:pt x="6" y="36"/>
                  </a:move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12" y="33"/>
                    <a:pt x="9" y="36"/>
                    <a:pt x="6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133">
              <a:extLst>
                <a:ext uri="{FF2B5EF4-FFF2-40B4-BE49-F238E27FC236}">
                  <a16:creationId xmlns:a16="http://schemas.microsoft.com/office/drawing/2014/main" id="{6019CE0E-8EF3-409F-ADE7-3A77678CB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998"/>
              <a:ext cx="18" cy="3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Freeform 134">
              <a:extLst>
                <a:ext uri="{FF2B5EF4-FFF2-40B4-BE49-F238E27FC236}">
                  <a16:creationId xmlns:a16="http://schemas.microsoft.com/office/drawing/2014/main" id="{FDF8EDCF-9166-4874-A149-B55E2A903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049"/>
              <a:ext cx="33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20 h 21"/>
                <a:gd name="T4" fmla="*/ 3 w 22"/>
                <a:gd name="T5" fmla="*/ 11 h 21"/>
                <a:gd name="T6" fmla="*/ 11 w 22"/>
                <a:gd name="T7" fmla="*/ 3 h 21"/>
                <a:gd name="T8" fmla="*/ 20 w 22"/>
                <a:gd name="T9" fmla="*/ 3 h 21"/>
                <a:gd name="T10" fmla="*/ 20 w 22"/>
                <a:gd name="T11" fmla="*/ 11 h 21"/>
                <a:gd name="T12" fmla="*/ 11 w 22"/>
                <a:gd name="T13" fmla="*/ 20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1"/>
                    <a:pt x="3" y="20"/>
                  </a:cubicBezTo>
                  <a:cubicBezTo>
                    <a:pt x="0" y="17"/>
                    <a:pt x="0" y="14"/>
                    <a:pt x="3" y="11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4" y="0"/>
                    <a:pt x="17" y="0"/>
                    <a:pt x="20" y="3"/>
                  </a:cubicBezTo>
                  <a:cubicBezTo>
                    <a:pt x="22" y="5"/>
                    <a:pt x="22" y="9"/>
                    <a:pt x="20" y="1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1"/>
                    <a:pt x="9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9EBBE11F-7509-4531-8167-8D3879FFB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176"/>
              <a:ext cx="36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id="{87009B8B-3753-49ED-B027-36398D10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288"/>
              <a:ext cx="33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19 h 21"/>
                <a:gd name="T4" fmla="*/ 3 w 22"/>
                <a:gd name="T5" fmla="*/ 10 h 21"/>
                <a:gd name="T6" fmla="*/ 3 w 22"/>
                <a:gd name="T7" fmla="*/ 2 h 21"/>
                <a:gd name="T8" fmla="*/ 11 w 22"/>
                <a:gd name="T9" fmla="*/ 2 h 21"/>
                <a:gd name="T10" fmla="*/ 20 w 22"/>
                <a:gd name="T11" fmla="*/ 10 h 21"/>
                <a:gd name="T12" fmla="*/ 20 w 22"/>
                <a:gd name="T13" fmla="*/ 19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0"/>
                    <a:pt x="11" y="19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2" y="13"/>
                    <a:pt x="22" y="17"/>
                    <a:pt x="20" y="19"/>
                  </a:cubicBezTo>
                  <a:cubicBezTo>
                    <a:pt x="19" y="20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Freeform 137">
              <a:extLst>
                <a:ext uri="{FF2B5EF4-FFF2-40B4-BE49-F238E27FC236}">
                  <a16:creationId xmlns:a16="http://schemas.microsoft.com/office/drawing/2014/main" id="{C36718B8-F88D-49EB-93A7-AF285237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049"/>
              <a:ext cx="32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20 h 21"/>
                <a:gd name="T4" fmla="*/ 3 w 22"/>
                <a:gd name="T5" fmla="*/ 11 h 21"/>
                <a:gd name="T6" fmla="*/ 3 w 22"/>
                <a:gd name="T7" fmla="*/ 3 h 21"/>
                <a:gd name="T8" fmla="*/ 11 w 22"/>
                <a:gd name="T9" fmla="*/ 3 h 21"/>
                <a:gd name="T10" fmla="*/ 20 w 22"/>
                <a:gd name="T11" fmla="*/ 11 h 21"/>
                <a:gd name="T12" fmla="*/ 20 w 22"/>
                <a:gd name="T13" fmla="*/ 20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1"/>
                    <a:pt x="11" y="2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3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2" y="14"/>
                    <a:pt x="22" y="17"/>
                    <a:pt x="20" y="20"/>
                  </a:cubicBezTo>
                  <a:cubicBezTo>
                    <a:pt x="18" y="21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2" name="Freeform 138">
              <a:extLst>
                <a:ext uri="{FF2B5EF4-FFF2-40B4-BE49-F238E27FC236}">
                  <a16:creationId xmlns:a16="http://schemas.microsoft.com/office/drawing/2014/main" id="{A343C695-A6C1-4583-B9D9-F5F318E1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" y="3176"/>
              <a:ext cx="35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Freeform 139">
              <a:extLst>
                <a:ext uri="{FF2B5EF4-FFF2-40B4-BE49-F238E27FC236}">
                  <a16:creationId xmlns:a16="http://schemas.microsoft.com/office/drawing/2014/main" id="{D847A2A0-7A30-4E16-B775-AB5AD8404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288"/>
              <a:ext cx="32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19 h 21"/>
                <a:gd name="T4" fmla="*/ 3 w 22"/>
                <a:gd name="T5" fmla="*/ 10 h 21"/>
                <a:gd name="T6" fmla="*/ 11 w 22"/>
                <a:gd name="T7" fmla="*/ 2 h 21"/>
                <a:gd name="T8" fmla="*/ 20 w 22"/>
                <a:gd name="T9" fmla="*/ 2 h 21"/>
                <a:gd name="T10" fmla="*/ 20 w 22"/>
                <a:gd name="T11" fmla="*/ 10 h 21"/>
                <a:gd name="T12" fmla="*/ 11 w 22"/>
                <a:gd name="T13" fmla="*/ 19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0"/>
                    <a:pt x="3" y="19"/>
                  </a:cubicBezTo>
                  <a:cubicBezTo>
                    <a:pt x="0" y="17"/>
                    <a:pt x="0" y="13"/>
                    <a:pt x="3" y="1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7" y="0"/>
                    <a:pt x="20" y="2"/>
                  </a:cubicBezTo>
                  <a:cubicBezTo>
                    <a:pt x="22" y="4"/>
                    <a:pt x="22" y="8"/>
                    <a:pt x="20" y="10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20"/>
                    <a:pt x="8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Freeform 140">
              <a:extLst>
                <a:ext uri="{FF2B5EF4-FFF2-40B4-BE49-F238E27FC236}">
                  <a16:creationId xmlns:a16="http://schemas.microsoft.com/office/drawing/2014/main" id="{16ED6BBD-B4A0-4C9C-8B7D-538A68851F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4" y="3176"/>
              <a:ext cx="160" cy="133"/>
            </a:xfrm>
            <a:custGeom>
              <a:avLst/>
              <a:gdLst>
                <a:gd name="T0" fmla="*/ 60 w 108"/>
                <a:gd name="T1" fmla="*/ 90 h 90"/>
                <a:gd name="T2" fmla="*/ 58 w 108"/>
                <a:gd name="T3" fmla="*/ 90 h 90"/>
                <a:gd name="T4" fmla="*/ 54 w 108"/>
                <a:gd name="T5" fmla="*/ 84 h 90"/>
                <a:gd name="T6" fmla="*/ 49 w 108"/>
                <a:gd name="T7" fmla="*/ 90 h 90"/>
                <a:gd name="T8" fmla="*/ 42 w 108"/>
                <a:gd name="T9" fmla="*/ 85 h 90"/>
                <a:gd name="T10" fmla="*/ 30 w 108"/>
                <a:gd name="T11" fmla="*/ 36 h 90"/>
                <a:gd name="T12" fmla="*/ 18 w 108"/>
                <a:gd name="T13" fmla="*/ 36 h 90"/>
                <a:gd name="T14" fmla="*/ 0 w 108"/>
                <a:gd name="T15" fmla="*/ 18 h 90"/>
                <a:gd name="T16" fmla="*/ 18 w 108"/>
                <a:gd name="T17" fmla="*/ 0 h 90"/>
                <a:gd name="T18" fmla="*/ 38 w 108"/>
                <a:gd name="T19" fmla="*/ 16 h 90"/>
                <a:gd name="T20" fmla="*/ 40 w 108"/>
                <a:gd name="T21" fmla="*/ 24 h 90"/>
                <a:gd name="T22" fmla="*/ 67 w 108"/>
                <a:gd name="T23" fmla="*/ 24 h 90"/>
                <a:gd name="T24" fmla="*/ 69 w 108"/>
                <a:gd name="T25" fmla="*/ 16 h 90"/>
                <a:gd name="T26" fmla="*/ 90 w 108"/>
                <a:gd name="T27" fmla="*/ 0 h 90"/>
                <a:gd name="T28" fmla="*/ 108 w 108"/>
                <a:gd name="T29" fmla="*/ 18 h 90"/>
                <a:gd name="T30" fmla="*/ 90 w 108"/>
                <a:gd name="T31" fmla="*/ 36 h 90"/>
                <a:gd name="T32" fmla="*/ 77 w 108"/>
                <a:gd name="T33" fmla="*/ 36 h 90"/>
                <a:gd name="T34" fmla="*/ 65 w 108"/>
                <a:gd name="T35" fmla="*/ 85 h 90"/>
                <a:gd name="T36" fmla="*/ 60 w 108"/>
                <a:gd name="T37" fmla="*/ 90 h 90"/>
                <a:gd name="T38" fmla="*/ 43 w 108"/>
                <a:gd name="T39" fmla="*/ 36 h 90"/>
                <a:gd name="T40" fmla="*/ 53 w 108"/>
                <a:gd name="T41" fmla="*/ 82 h 90"/>
                <a:gd name="T42" fmla="*/ 54 w 108"/>
                <a:gd name="T43" fmla="*/ 84 h 90"/>
                <a:gd name="T44" fmla="*/ 54 w 108"/>
                <a:gd name="T45" fmla="*/ 82 h 90"/>
                <a:gd name="T46" fmla="*/ 65 w 108"/>
                <a:gd name="T47" fmla="*/ 36 h 90"/>
                <a:gd name="T48" fmla="*/ 43 w 108"/>
                <a:gd name="T49" fmla="*/ 36 h 90"/>
                <a:gd name="T50" fmla="*/ 80 w 108"/>
                <a:gd name="T51" fmla="*/ 24 h 90"/>
                <a:gd name="T52" fmla="*/ 90 w 108"/>
                <a:gd name="T53" fmla="*/ 24 h 90"/>
                <a:gd name="T54" fmla="*/ 96 w 108"/>
                <a:gd name="T55" fmla="*/ 18 h 90"/>
                <a:gd name="T56" fmla="*/ 90 w 108"/>
                <a:gd name="T57" fmla="*/ 12 h 90"/>
                <a:gd name="T58" fmla="*/ 81 w 108"/>
                <a:gd name="T59" fmla="*/ 19 h 90"/>
                <a:gd name="T60" fmla="*/ 80 w 108"/>
                <a:gd name="T61" fmla="*/ 24 h 90"/>
                <a:gd name="T62" fmla="*/ 18 w 108"/>
                <a:gd name="T63" fmla="*/ 12 h 90"/>
                <a:gd name="T64" fmla="*/ 12 w 108"/>
                <a:gd name="T65" fmla="*/ 18 h 90"/>
                <a:gd name="T66" fmla="*/ 18 w 108"/>
                <a:gd name="T67" fmla="*/ 24 h 90"/>
                <a:gd name="T68" fmla="*/ 28 w 108"/>
                <a:gd name="T69" fmla="*/ 24 h 90"/>
                <a:gd name="T70" fmla="*/ 26 w 108"/>
                <a:gd name="T71" fmla="*/ 19 h 90"/>
                <a:gd name="T72" fmla="*/ 18 w 108"/>
                <a:gd name="T73" fmla="*/ 1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8" h="90">
                  <a:moveTo>
                    <a:pt x="60" y="90"/>
                  </a:moveTo>
                  <a:cubicBezTo>
                    <a:pt x="59" y="90"/>
                    <a:pt x="59" y="90"/>
                    <a:pt x="58" y="90"/>
                  </a:cubicBezTo>
                  <a:cubicBezTo>
                    <a:pt x="56" y="89"/>
                    <a:pt x="54" y="87"/>
                    <a:pt x="54" y="84"/>
                  </a:cubicBezTo>
                  <a:cubicBezTo>
                    <a:pt x="54" y="87"/>
                    <a:pt x="52" y="89"/>
                    <a:pt x="49" y="90"/>
                  </a:cubicBezTo>
                  <a:cubicBezTo>
                    <a:pt x="46" y="90"/>
                    <a:pt x="43" y="88"/>
                    <a:pt x="42" y="85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7"/>
                    <a:pt x="38" y="1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71" y="7"/>
                    <a:pt x="80" y="0"/>
                    <a:pt x="90" y="0"/>
                  </a:cubicBezTo>
                  <a:cubicBezTo>
                    <a:pt x="100" y="0"/>
                    <a:pt x="108" y="8"/>
                    <a:pt x="108" y="18"/>
                  </a:cubicBezTo>
                  <a:cubicBezTo>
                    <a:pt x="108" y="28"/>
                    <a:pt x="100" y="36"/>
                    <a:pt x="90" y="36"/>
                  </a:cubicBezTo>
                  <a:cubicBezTo>
                    <a:pt x="77" y="36"/>
                    <a:pt x="77" y="36"/>
                    <a:pt x="77" y="36"/>
                  </a:cubicBezTo>
                  <a:cubicBezTo>
                    <a:pt x="65" y="85"/>
                    <a:pt x="65" y="85"/>
                    <a:pt x="65" y="85"/>
                  </a:cubicBezTo>
                  <a:cubicBezTo>
                    <a:pt x="65" y="88"/>
                    <a:pt x="62" y="90"/>
                    <a:pt x="60" y="90"/>
                  </a:cubicBezTo>
                  <a:close/>
                  <a:moveTo>
                    <a:pt x="43" y="36"/>
                  </a:moveTo>
                  <a:cubicBezTo>
                    <a:pt x="53" y="82"/>
                    <a:pt x="53" y="82"/>
                    <a:pt x="53" y="82"/>
                  </a:cubicBezTo>
                  <a:cubicBezTo>
                    <a:pt x="54" y="83"/>
                    <a:pt x="54" y="83"/>
                    <a:pt x="54" y="84"/>
                  </a:cubicBezTo>
                  <a:cubicBezTo>
                    <a:pt x="54" y="83"/>
                    <a:pt x="54" y="83"/>
                    <a:pt x="54" y="82"/>
                  </a:cubicBezTo>
                  <a:cubicBezTo>
                    <a:pt x="65" y="36"/>
                    <a:pt x="65" y="36"/>
                    <a:pt x="65" y="36"/>
                  </a:cubicBezTo>
                  <a:lnTo>
                    <a:pt x="43" y="36"/>
                  </a:lnTo>
                  <a:close/>
                  <a:moveTo>
                    <a:pt x="80" y="24"/>
                  </a:moveTo>
                  <a:cubicBezTo>
                    <a:pt x="90" y="24"/>
                    <a:pt x="90" y="24"/>
                    <a:pt x="90" y="24"/>
                  </a:cubicBezTo>
                  <a:cubicBezTo>
                    <a:pt x="93" y="24"/>
                    <a:pt x="96" y="21"/>
                    <a:pt x="96" y="18"/>
                  </a:cubicBezTo>
                  <a:cubicBezTo>
                    <a:pt x="96" y="15"/>
                    <a:pt x="93" y="12"/>
                    <a:pt x="90" y="12"/>
                  </a:cubicBezTo>
                  <a:cubicBezTo>
                    <a:pt x="85" y="12"/>
                    <a:pt x="82" y="15"/>
                    <a:pt x="81" y="19"/>
                  </a:cubicBezTo>
                  <a:lnTo>
                    <a:pt x="80" y="24"/>
                  </a:lnTo>
                  <a:close/>
                  <a:moveTo>
                    <a:pt x="18" y="12"/>
                  </a:moveTo>
                  <a:cubicBezTo>
                    <a:pt x="14" y="12"/>
                    <a:pt x="12" y="15"/>
                    <a:pt x="12" y="18"/>
                  </a:cubicBezTo>
                  <a:cubicBezTo>
                    <a:pt x="12" y="21"/>
                    <a:pt x="14" y="24"/>
                    <a:pt x="1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15"/>
                    <a:pt x="22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239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A9E2721-75C9-49A4-9496-D1F5D7D2B75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91948853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think-cell Slide" r:id="rId5" imgW="592" imgH="595" progId="TCLayout.ActiveDocument.1">
                  <p:embed/>
                </p:oleObj>
              </mc:Choice>
              <mc:Fallback>
                <p:oleObj name="think-cell Slide" r:id="rId5" imgW="592" imgH="595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A9E2721-75C9-49A4-9496-D1F5D7D2B7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" name="Rectangle 224" hidden="1">
            <a:extLst>
              <a:ext uri="{FF2B5EF4-FFF2-40B4-BE49-F238E27FC236}">
                <a16:creationId xmlns:a16="http://schemas.microsoft.com/office/drawing/2014/main" id="{0ED0E361-FE41-45AD-A013-05D74054E67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63040-BF18-4A15-B3DE-1F2A4BE8AE2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noProof="0" dirty="0"/>
              <a:t>Template: Ecosystem partners</a:t>
            </a:r>
            <a:br>
              <a:rPr lang="en-US" noProof="0" dirty="0"/>
            </a:br>
            <a:endParaRPr lang="en-US" noProof="0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25F01F9-E324-4756-BA79-CF4DDA95CD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46147ABA-84D7-434A-86E0-3487BFF3B70E}"/>
              </a:ext>
            </a:extLst>
          </p:cNvPr>
          <p:cNvSpPr/>
          <p:nvPr/>
        </p:nvSpPr>
        <p:spPr bwMode="gray">
          <a:xfrm>
            <a:off x="4287146" y="755801"/>
            <a:ext cx="3626263" cy="537252"/>
          </a:xfrm>
          <a:prstGeom prst="roundRect">
            <a:avLst/>
          </a:prstGeom>
          <a:solidFill>
            <a:srgbClr val="006EB6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0" tIns="60960" rIns="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(1) List key areas / activities where you would need support from external partners, reflecting on your capability and technology assessment. 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7A231AE-D42D-4A76-A295-3F531FEF4464}"/>
              </a:ext>
            </a:extLst>
          </p:cNvPr>
          <p:cNvSpPr/>
          <p:nvPr/>
        </p:nvSpPr>
        <p:spPr bwMode="gray">
          <a:xfrm>
            <a:off x="4287146" y="1339902"/>
            <a:ext cx="3626263" cy="4531109"/>
          </a:xfrm>
          <a:prstGeom prst="rect">
            <a:avLst/>
          </a:prstGeom>
          <a:solidFill>
            <a:schemeClr val="bg1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i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e.g. product/solution design, raw material supply, waste management, recycling, taking back products at end-of-life, data collection &amp; analysis, technology implementation, etc. </a:t>
            </a:r>
          </a:p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333" i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0068901-FA8F-4BCA-9718-3E441803A57A}"/>
              </a:ext>
            </a:extLst>
          </p:cNvPr>
          <p:cNvSpPr/>
          <p:nvPr/>
        </p:nvSpPr>
        <p:spPr bwMode="gray">
          <a:xfrm>
            <a:off x="2335658" y="835862"/>
            <a:ext cx="1859333" cy="609373"/>
          </a:xfrm>
          <a:prstGeom prst="roundRect">
            <a:avLst/>
          </a:prstGeom>
          <a:solidFill>
            <a:srgbClr val="006EB6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0" tIns="60960" rIns="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(2a) List </a:t>
            </a:r>
            <a:r>
              <a:rPr lang="en-GB" sz="1067" b="1" u="sng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existing</a:t>
            </a: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partners that could support with the identified areas / activities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A0333A3-5281-4870-89F1-50C265D2F42C}"/>
              </a:ext>
            </a:extLst>
          </p:cNvPr>
          <p:cNvSpPr/>
          <p:nvPr/>
        </p:nvSpPr>
        <p:spPr bwMode="gray">
          <a:xfrm>
            <a:off x="2335658" y="1567160"/>
            <a:ext cx="1859333" cy="4303851"/>
          </a:xfrm>
          <a:prstGeom prst="rect">
            <a:avLst/>
          </a:prstGeom>
          <a:solidFill>
            <a:schemeClr val="bg1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7464D3A7-03FD-4947-8ED8-EAECA487448F}"/>
              </a:ext>
            </a:extLst>
          </p:cNvPr>
          <p:cNvSpPr/>
          <p:nvPr/>
        </p:nvSpPr>
        <p:spPr bwMode="gray">
          <a:xfrm>
            <a:off x="7997008" y="832265"/>
            <a:ext cx="1859333" cy="636252"/>
          </a:xfrm>
          <a:prstGeom prst="roundRect">
            <a:avLst/>
          </a:prstGeom>
          <a:solidFill>
            <a:srgbClr val="006EB6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0" tIns="60960" rIns="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(2b) List </a:t>
            </a:r>
            <a:r>
              <a:rPr lang="en-GB" sz="1067" b="1" u="sng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partners that could support with the identified areas / activities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59B5FD6C-B071-46ED-9BDC-A9904542DF7C}"/>
              </a:ext>
            </a:extLst>
          </p:cNvPr>
          <p:cNvSpPr/>
          <p:nvPr/>
        </p:nvSpPr>
        <p:spPr bwMode="gray">
          <a:xfrm>
            <a:off x="9939943" y="968986"/>
            <a:ext cx="1859333" cy="636252"/>
          </a:xfrm>
          <a:prstGeom prst="roundRect">
            <a:avLst/>
          </a:prstGeom>
          <a:solidFill>
            <a:srgbClr val="006EB6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0" tIns="60960" rIns="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(3b) What activities are required to establish a partnership with the identified new partners?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4B75197-4B64-46B8-A0DB-72EA63CE2420}"/>
              </a:ext>
            </a:extLst>
          </p:cNvPr>
          <p:cNvSpPr/>
          <p:nvPr/>
        </p:nvSpPr>
        <p:spPr bwMode="gray">
          <a:xfrm>
            <a:off x="7997008" y="1567160"/>
            <a:ext cx="1859333" cy="4303851"/>
          </a:xfrm>
          <a:prstGeom prst="rect">
            <a:avLst/>
          </a:prstGeom>
          <a:solidFill>
            <a:schemeClr val="bg1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5EB92F2A-7A7B-4994-B192-1FF3056F9FCF}"/>
              </a:ext>
            </a:extLst>
          </p:cNvPr>
          <p:cNvSpPr/>
          <p:nvPr/>
        </p:nvSpPr>
        <p:spPr bwMode="gray">
          <a:xfrm>
            <a:off x="392723" y="953035"/>
            <a:ext cx="1859333" cy="636252"/>
          </a:xfrm>
          <a:prstGeom prst="roundRect">
            <a:avLst/>
          </a:prstGeom>
          <a:solidFill>
            <a:srgbClr val="006EB6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0" tIns="60960" rIns="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67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(3a) What activities are required to get support from the current partners?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8CC3E220-118F-4F84-83B9-4D0D82B60604}"/>
              </a:ext>
            </a:extLst>
          </p:cNvPr>
          <p:cNvSpPr/>
          <p:nvPr/>
        </p:nvSpPr>
        <p:spPr bwMode="gray">
          <a:xfrm>
            <a:off x="9939943" y="1653299"/>
            <a:ext cx="1859333" cy="4217712"/>
          </a:xfrm>
          <a:prstGeom prst="rect">
            <a:avLst/>
          </a:prstGeom>
          <a:solidFill>
            <a:schemeClr val="bg1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49A9067F-C937-46BB-9C23-1F88E8678F44}"/>
              </a:ext>
            </a:extLst>
          </p:cNvPr>
          <p:cNvSpPr/>
          <p:nvPr/>
        </p:nvSpPr>
        <p:spPr bwMode="gray">
          <a:xfrm>
            <a:off x="392723" y="1653299"/>
            <a:ext cx="1859333" cy="4217712"/>
          </a:xfrm>
          <a:prstGeom prst="rect">
            <a:avLst/>
          </a:prstGeom>
          <a:solidFill>
            <a:schemeClr val="bg1"/>
          </a:solidFill>
          <a:ln>
            <a:solidFill>
              <a:srgbClr val="006EB6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200" i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FC25FF85-073B-4518-A4CC-59773A415CE3}"/>
              </a:ext>
            </a:extLst>
          </p:cNvPr>
          <p:cNvSpPr/>
          <p:nvPr/>
        </p:nvSpPr>
        <p:spPr bwMode="gray">
          <a:xfrm>
            <a:off x="392723" y="5947107"/>
            <a:ext cx="11406552" cy="309208"/>
          </a:xfrm>
          <a:prstGeom prst="rect">
            <a:avLst/>
          </a:prstGeom>
          <a:solidFill>
            <a:srgbClr val="7F7F7F"/>
          </a:solidFill>
        </p:spPr>
        <p:txBody>
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Tip: </a:t>
            </a:r>
            <a:r>
              <a:rPr lang="en-US" sz="12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think about partners both upstream and downstream in your value chain (i.e. suppliers &amp; companies interacting with your customers)</a:t>
            </a:r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94ACCE-FC27-468D-908A-0BD7305179FD}"/>
              </a:ext>
            </a:extLst>
          </p:cNvPr>
          <p:cNvCxnSpPr/>
          <p:nvPr/>
        </p:nvCxnSpPr>
        <p:spPr bwMode="gray">
          <a:xfrm>
            <a:off x="4421171" y="1861539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F6B60708-D466-491D-B310-28BFD0896260}"/>
              </a:ext>
            </a:extLst>
          </p:cNvPr>
          <p:cNvCxnSpPr/>
          <p:nvPr/>
        </p:nvCxnSpPr>
        <p:spPr bwMode="gray">
          <a:xfrm>
            <a:off x="4421171" y="2092363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7B53ADF-25A6-425B-AE00-FCF1BCEA9343}"/>
              </a:ext>
            </a:extLst>
          </p:cNvPr>
          <p:cNvCxnSpPr/>
          <p:nvPr/>
        </p:nvCxnSpPr>
        <p:spPr bwMode="gray">
          <a:xfrm>
            <a:off x="4421171" y="2323187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985FF901-D5B8-4F2A-B7A7-D2AD692CCF9D}"/>
              </a:ext>
            </a:extLst>
          </p:cNvPr>
          <p:cNvCxnSpPr/>
          <p:nvPr/>
        </p:nvCxnSpPr>
        <p:spPr bwMode="gray">
          <a:xfrm>
            <a:off x="4421171" y="2554011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32292BC-579C-48D1-BA01-CFC4074B4B06}"/>
              </a:ext>
            </a:extLst>
          </p:cNvPr>
          <p:cNvCxnSpPr/>
          <p:nvPr/>
        </p:nvCxnSpPr>
        <p:spPr bwMode="gray">
          <a:xfrm>
            <a:off x="4421171" y="2784835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56B44E4-AFC3-4978-8EAF-A0FF8569FFFC}"/>
              </a:ext>
            </a:extLst>
          </p:cNvPr>
          <p:cNvCxnSpPr/>
          <p:nvPr/>
        </p:nvCxnSpPr>
        <p:spPr bwMode="gray">
          <a:xfrm>
            <a:off x="4421171" y="3015659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34FAD44B-A9E8-4E79-ABD6-53AEAE8D007D}"/>
              </a:ext>
            </a:extLst>
          </p:cNvPr>
          <p:cNvCxnSpPr/>
          <p:nvPr/>
        </p:nvCxnSpPr>
        <p:spPr bwMode="gray">
          <a:xfrm>
            <a:off x="4421171" y="3246483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B3A77DD5-128B-4086-9DD7-C14D51846E3D}"/>
              </a:ext>
            </a:extLst>
          </p:cNvPr>
          <p:cNvCxnSpPr/>
          <p:nvPr/>
        </p:nvCxnSpPr>
        <p:spPr bwMode="gray">
          <a:xfrm>
            <a:off x="4421171" y="3477307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412110E4-CEC0-44B4-9BD4-D80C5EE9A6F3}"/>
              </a:ext>
            </a:extLst>
          </p:cNvPr>
          <p:cNvCxnSpPr/>
          <p:nvPr/>
        </p:nvCxnSpPr>
        <p:spPr bwMode="gray">
          <a:xfrm>
            <a:off x="4421171" y="3708131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4EC62A9D-7C3C-4604-BA9D-6B9C0DD960C7}"/>
              </a:ext>
            </a:extLst>
          </p:cNvPr>
          <p:cNvCxnSpPr/>
          <p:nvPr/>
        </p:nvCxnSpPr>
        <p:spPr bwMode="gray">
          <a:xfrm>
            <a:off x="4421171" y="3938955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E5051F3D-B32B-4B70-ACE4-EAD5BB1F47BA}"/>
              </a:ext>
            </a:extLst>
          </p:cNvPr>
          <p:cNvCxnSpPr/>
          <p:nvPr/>
        </p:nvCxnSpPr>
        <p:spPr bwMode="gray">
          <a:xfrm>
            <a:off x="4421171" y="4169779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AF97BAE7-75F4-46C7-A93B-99870CC191E7}"/>
              </a:ext>
            </a:extLst>
          </p:cNvPr>
          <p:cNvCxnSpPr/>
          <p:nvPr/>
        </p:nvCxnSpPr>
        <p:spPr bwMode="gray">
          <a:xfrm>
            <a:off x="4421171" y="4400603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A2F26919-6E65-453D-B1C0-87CB57A021FD}"/>
              </a:ext>
            </a:extLst>
          </p:cNvPr>
          <p:cNvCxnSpPr/>
          <p:nvPr/>
        </p:nvCxnSpPr>
        <p:spPr bwMode="gray">
          <a:xfrm>
            <a:off x="4421171" y="4631427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DAA39E29-C657-4E17-AF51-637C553A9C04}"/>
              </a:ext>
            </a:extLst>
          </p:cNvPr>
          <p:cNvCxnSpPr/>
          <p:nvPr/>
        </p:nvCxnSpPr>
        <p:spPr bwMode="gray">
          <a:xfrm>
            <a:off x="4421171" y="4862251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55F5A956-1AD0-4CAC-B41A-510F5963524F}"/>
              </a:ext>
            </a:extLst>
          </p:cNvPr>
          <p:cNvCxnSpPr/>
          <p:nvPr/>
        </p:nvCxnSpPr>
        <p:spPr bwMode="gray">
          <a:xfrm>
            <a:off x="4421171" y="5093075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E8712AC5-A165-499B-B25C-2FD27EE48610}"/>
              </a:ext>
            </a:extLst>
          </p:cNvPr>
          <p:cNvCxnSpPr/>
          <p:nvPr/>
        </p:nvCxnSpPr>
        <p:spPr bwMode="gray">
          <a:xfrm>
            <a:off x="4421171" y="5323899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DE5BB506-20D6-4A23-9E41-B776279EF235}"/>
              </a:ext>
            </a:extLst>
          </p:cNvPr>
          <p:cNvCxnSpPr/>
          <p:nvPr/>
        </p:nvCxnSpPr>
        <p:spPr bwMode="gray">
          <a:xfrm>
            <a:off x="4421171" y="5554723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829D073F-90D2-4C0C-830E-7F26CC5A9CE4}"/>
              </a:ext>
            </a:extLst>
          </p:cNvPr>
          <p:cNvCxnSpPr/>
          <p:nvPr/>
        </p:nvCxnSpPr>
        <p:spPr bwMode="gray">
          <a:xfrm>
            <a:off x="4421171" y="5777768"/>
            <a:ext cx="3358211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456ACBEF-6576-4DAC-AFA6-43D1DE26D574}"/>
              </a:ext>
            </a:extLst>
          </p:cNvPr>
          <p:cNvCxnSpPr/>
          <p:nvPr/>
        </p:nvCxnSpPr>
        <p:spPr bwMode="gray">
          <a:xfrm>
            <a:off x="8087122" y="186153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719A46D7-4CDC-46AA-ACA1-89E177C7EEC6}"/>
              </a:ext>
            </a:extLst>
          </p:cNvPr>
          <p:cNvCxnSpPr/>
          <p:nvPr/>
        </p:nvCxnSpPr>
        <p:spPr bwMode="gray">
          <a:xfrm>
            <a:off x="8087122" y="209236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58C15BFA-FAA1-4692-9756-B98CAB5C894F}"/>
              </a:ext>
            </a:extLst>
          </p:cNvPr>
          <p:cNvCxnSpPr/>
          <p:nvPr/>
        </p:nvCxnSpPr>
        <p:spPr bwMode="gray">
          <a:xfrm>
            <a:off x="8087122" y="232318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0C236AE7-3139-4274-AE64-56994A4476E0}"/>
              </a:ext>
            </a:extLst>
          </p:cNvPr>
          <p:cNvCxnSpPr/>
          <p:nvPr/>
        </p:nvCxnSpPr>
        <p:spPr bwMode="gray">
          <a:xfrm>
            <a:off x="8087122" y="255401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E2144618-DC55-4106-8D8D-BB7553156676}"/>
              </a:ext>
            </a:extLst>
          </p:cNvPr>
          <p:cNvCxnSpPr/>
          <p:nvPr/>
        </p:nvCxnSpPr>
        <p:spPr bwMode="gray">
          <a:xfrm>
            <a:off x="8087122" y="278483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0CCBEFA8-62E9-4CA3-94D8-155B1C8A08A9}"/>
              </a:ext>
            </a:extLst>
          </p:cNvPr>
          <p:cNvCxnSpPr/>
          <p:nvPr/>
        </p:nvCxnSpPr>
        <p:spPr bwMode="gray">
          <a:xfrm>
            <a:off x="8087122" y="301565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2E39DDFD-4877-4694-9C46-C98269213D2A}"/>
              </a:ext>
            </a:extLst>
          </p:cNvPr>
          <p:cNvCxnSpPr/>
          <p:nvPr/>
        </p:nvCxnSpPr>
        <p:spPr bwMode="gray">
          <a:xfrm>
            <a:off x="8087122" y="324648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347C6026-734D-4604-9164-5C18AEDD080A}"/>
              </a:ext>
            </a:extLst>
          </p:cNvPr>
          <p:cNvCxnSpPr/>
          <p:nvPr/>
        </p:nvCxnSpPr>
        <p:spPr bwMode="gray">
          <a:xfrm>
            <a:off x="8087122" y="347730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358D98D9-0C80-4829-BC17-EDA02D0D33F5}"/>
              </a:ext>
            </a:extLst>
          </p:cNvPr>
          <p:cNvCxnSpPr/>
          <p:nvPr/>
        </p:nvCxnSpPr>
        <p:spPr bwMode="gray">
          <a:xfrm>
            <a:off x="8087122" y="370813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D1346C30-2157-4242-84E4-ADF461C3A591}"/>
              </a:ext>
            </a:extLst>
          </p:cNvPr>
          <p:cNvCxnSpPr/>
          <p:nvPr/>
        </p:nvCxnSpPr>
        <p:spPr bwMode="gray">
          <a:xfrm>
            <a:off x="8087122" y="393895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4A2A516-8298-4F9D-9930-90978B91551E}"/>
              </a:ext>
            </a:extLst>
          </p:cNvPr>
          <p:cNvCxnSpPr/>
          <p:nvPr/>
        </p:nvCxnSpPr>
        <p:spPr bwMode="gray">
          <a:xfrm>
            <a:off x="8087122" y="416977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D6CC41F0-B817-41F9-94F1-9BDB8FB08BF5}"/>
              </a:ext>
            </a:extLst>
          </p:cNvPr>
          <p:cNvCxnSpPr/>
          <p:nvPr/>
        </p:nvCxnSpPr>
        <p:spPr bwMode="gray">
          <a:xfrm>
            <a:off x="8087122" y="440060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9E8DAB3D-50B6-4C4D-B006-C86DBAB2E295}"/>
              </a:ext>
            </a:extLst>
          </p:cNvPr>
          <p:cNvCxnSpPr/>
          <p:nvPr/>
        </p:nvCxnSpPr>
        <p:spPr bwMode="gray">
          <a:xfrm>
            <a:off x="8087122" y="463142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7AA93E75-2B4D-4915-B265-FFF3FF0908EE}"/>
              </a:ext>
            </a:extLst>
          </p:cNvPr>
          <p:cNvCxnSpPr/>
          <p:nvPr/>
        </p:nvCxnSpPr>
        <p:spPr bwMode="gray">
          <a:xfrm>
            <a:off x="8087122" y="486225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1A3D22A-D416-4AB2-91E6-5BB26F00C4A3}"/>
              </a:ext>
            </a:extLst>
          </p:cNvPr>
          <p:cNvCxnSpPr/>
          <p:nvPr/>
        </p:nvCxnSpPr>
        <p:spPr bwMode="gray">
          <a:xfrm>
            <a:off x="8087122" y="509307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570AB90A-23B4-46DD-B167-1955BA9F182B}"/>
              </a:ext>
            </a:extLst>
          </p:cNvPr>
          <p:cNvCxnSpPr/>
          <p:nvPr/>
        </p:nvCxnSpPr>
        <p:spPr bwMode="gray">
          <a:xfrm>
            <a:off x="8087122" y="532389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443B1ED9-CB33-41A3-8F9E-2B6EBCDDD7CE}"/>
              </a:ext>
            </a:extLst>
          </p:cNvPr>
          <p:cNvCxnSpPr/>
          <p:nvPr/>
        </p:nvCxnSpPr>
        <p:spPr bwMode="gray">
          <a:xfrm>
            <a:off x="8087122" y="555472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F44D7A-5A50-49F9-BD78-959C26DE0599}"/>
              </a:ext>
            </a:extLst>
          </p:cNvPr>
          <p:cNvCxnSpPr/>
          <p:nvPr/>
        </p:nvCxnSpPr>
        <p:spPr bwMode="gray">
          <a:xfrm>
            <a:off x="8087122" y="5777768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C42408A1-52F6-4F7F-9C38-0221717005A0}"/>
              </a:ext>
            </a:extLst>
          </p:cNvPr>
          <p:cNvCxnSpPr/>
          <p:nvPr/>
        </p:nvCxnSpPr>
        <p:spPr bwMode="gray">
          <a:xfrm>
            <a:off x="10030057" y="186153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9871735-82C3-43A8-B8C6-680CC856512B}"/>
              </a:ext>
            </a:extLst>
          </p:cNvPr>
          <p:cNvCxnSpPr/>
          <p:nvPr/>
        </p:nvCxnSpPr>
        <p:spPr bwMode="gray">
          <a:xfrm>
            <a:off x="10030057" y="209236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9BCEAFB-C7AC-437B-BD6A-F209523433A8}"/>
              </a:ext>
            </a:extLst>
          </p:cNvPr>
          <p:cNvCxnSpPr/>
          <p:nvPr/>
        </p:nvCxnSpPr>
        <p:spPr bwMode="gray">
          <a:xfrm>
            <a:off x="10030057" y="232318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A1603718-EB2A-46E3-966D-6AD8F45A0E91}"/>
              </a:ext>
            </a:extLst>
          </p:cNvPr>
          <p:cNvCxnSpPr/>
          <p:nvPr/>
        </p:nvCxnSpPr>
        <p:spPr bwMode="gray">
          <a:xfrm>
            <a:off x="10030057" y="255401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1ABDB4F-2366-40FF-A6D8-06D089CBF99A}"/>
              </a:ext>
            </a:extLst>
          </p:cNvPr>
          <p:cNvCxnSpPr/>
          <p:nvPr/>
        </p:nvCxnSpPr>
        <p:spPr bwMode="gray">
          <a:xfrm>
            <a:off x="10030057" y="278483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DC6875D-8F81-45BD-A27B-FB4250492EF2}"/>
              </a:ext>
            </a:extLst>
          </p:cNvPr>
          <p:cNvCxnSpPr/>
          <p:nvPr/>
        </p:nvCxnSpPr>
        <p:spPr bwMode="gray">
          <a:xfrm>
            <a:off x="10030057" y="301565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3A5583FF-B6E5-43B3-B568-E551DC6D5EC8}"/>
              </a:ext>
            </a:extLst>
          </p:cNvPr>
          <p:cNvCxnSpPr/>
          <p:nvPr/>
        </p:nvCxnSpPr>
        <p:spPr bwMode="gray">
          <a:xfrm>
            <a:off x="10030057" y="324648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6CFFA87A-E1E7-455D-8472-0CB05DE57F72}"/>
              </a:ext>
            </a:extLst>
          </p:cNvPr>
          <p:cNvCxnSpPr/>
          <p:nvPr/>
        </p:nvCxnSpPr>
        <p:spPr bwMode="gray">
          <a:xfrm>
            <a:off x="10030057" y="347730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357D3B0F-542D-4BD9-B4CE-7ACC93B3E282}"/>
              </a:ext>
            </a:extLst>
          </p:cNvPr>
          <p:cNvCxnSpPr/>
          <p:nvPr/>
        </p:nvCxnSpPr>
        <p:spPr bwMode="gray">
          <a:xfrm>
            <a:off x="10030057" y="370813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87DCE4B2-F674-49DA-8040-0C9A524B7BB8}"/>
              </a:ext>
            </a:extLst>
          </p:cNvPr>
          <p:cNvCxnSpPr/>
          <p:nvPr/>
        </p:nvCxnSpPr>
        <p:spPr bwMode="gray">
          <a:xfrm>
            <a:off x="10030057" y="393895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B62A9B2B-5F5C-4ACA-817F-5F3CCE31A13C}"/>
              </a:ext>
            </a:extLst>
          </p:cNvPr>
          <p:cNvCxnSpPr/>
          <p:nvPr/>
        </p:nvCxnSpPr>
        <p:spPr bwMode="gray">
          <a:xfrm>
            <a:off x="10030057" y="416977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C91F4C6-A82A-4369-9778-D64144D5F2AA}"/>
              </a:ext>
            </a:extLst>
          </p:cNvPr>
          <p:cNvCxnSpPr/>
          <p:nvPr/>
        </p:nvCxnSpPr>
        <p:spPr bwMode="gray">
          <a:xfrm>
            <a:off x="10030057" y="440060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9D9956FC-6F6D-4429-9D1F-44A86F2EFB65}"/>
              </a:ext>
            </a:extLst>
          </p:cNvPr>
          <p:cNvCxnSpPr/>
          <p:nvPr/>
        </p:nvCxnSpPr>
        <p:spPr bwMode="gray">
          <a:xfrm>
            <a:off x="10030057" y="463142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829F6E4-4443-4087-A60D-145E28E4A01F}"/>
              </a:ext>
            </a:extLst>
          </p:cNvPr>
          <p:cNvCxnSpPr/>
          <p:nvPr/>
        </p:nvCxnSpPr>
        <p:spPr bwMode="gray">
          <a:xfrm>
            <a:off x="10030057" y="486225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796319AE-B68A-48CF-A2C7-B9AE81CE542E}"/>
              </a:ext>
            </a:extLst>
          </p:cNvPr>
          <p:cNvCxnSpPr/>
          <p:nvPr/>
        </p:nvCxnSpPr>
        <p:spPr bwMode="gray">
          <a:xfrm>
            <a:off x="10030057" y="509307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33AB7286-5155-4216-AD35-FB8C80C71BED}"/>
              </a:ext>
            </a:extLst>
          </p:cNvPr>
          <p:cNvCxnSpPr/>
          <p:nvPr/>
        </p:nvCxnSpPr>
        <p:spPr bwMode="gray">
          <a:xfrm>
            <a:off x="10030057" y="532389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7926AA30-886C-4BF1-9D65-76796B42C02C}"/>
              </a:ext>
            </a:extLst>
          </p:cNvPr>
          <p:cNvCxnSpPr/>
          <p:nvPr/>
        </p:nvCxnSpPr>
        <p:spPr bwMode="gray">
          <a:xfrm>
            <a:off x="10030057" y="555472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85397DE-4E45-40EC-AF28-442B6D9A48D5}"/>
              </a:ext>
            </a:extLst>
          </p:cNvPr>
          <p:cNvCxnSpPr/>
          <p:nvPr/>
        </p:nvCxnSpPr>
        <p:spPr bwMode="gray">
          <a:xfrm>
            <a:off x="10030057" y="5777768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6FC6D84A-D0F2-4D0C-A32A-A4A705673BF3}"/>
              </a:ext>
            </a:extLst>
          </p:cNvPr>
          <p:cNvCxnSpPr/>
          <p:nvPr/>
        </p:nvCxnSpPr>
        <p:spPr bwMode="gray">
          <a:xfrm>
            <a:off x="2425772" y="186153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274504AC-FC8B-4F33-8225-7C916FF4312F}"/>
              </a:ext>
            </a:extLst>
          </p:cNvPr>
          <p:cNvCxnSpPr/>
          <p:nvPr/>
        </p:nvCxnSpPr>
        <p:spPr bwMode="gray">
          <a:xfrm>
            <a:off x="2425772" y="209236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D9D0D2EC-A2AE-4E9C-BEC0-42C239BE9665}"/>
              </a:ext>
            </a:extLst>
          </p:cNvPr>
          <p:cNvCxnSpPr/>
          <p:nvPr/>
        </p:nvCxnSpPr>
        <p:spPr bwMode="gray">
          <a:xfrm>
            <a:off x="2425772" y="232318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77E5DD02-3D51-47AD-8031-EB46E02EE32E}"/>
              </a:ext>
            </a:extLst>
          </p:cNvPr>
          <p:cNvCxnSpPr/>
          <p:nvPr/>
        </p:nvCxnSpPr>
        <p:spPr bwMode="gray">
          <a:xfrm>
            <a:off x="2425772" y="255401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4962AE6-04D4-4DDB-B0E8-22DC06298030}"/>
              </a:ext>
            </a:extLst>
          </p:cNvPr>
          <p:cNvCxnSpPr/>
          <p:nvPr/>
        </p:nvCxnSpPr>
        <p:spPr bwMode="gray">
          <a:xfrm>
            <a:off x="2425772" y="278483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D6A8B990-E25C-4800-9085-511BD29C95D6}"/>
              </a:ext>
            </a:extLst>
          </p:cNvPr>
          <p:cNvCxnSpPr/>
          <p:nvPr/>
        </p:nvCxnSpPr>
        <p:spPr bwMode="gray">
          <a:xfrm>
            <a:off x="2425772" y="301565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4B0BF81F-F56C-4BAC-8B8F-7782D43E1A13}"/>
              </a:ext>
            </a:extLst>
          </p:cNvPr>
          <p:cNvCxnSpPr/>
          <p:nvPr/>
        </p:nvCxnSpPr>
        <p:spPr bwMode="gray">
          <a:xfrm>
            <a:off x="2425772" y="324648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053B706E-8B8F-4D06-939F-8D2DEEBB24EC}"/>
              </a:ext>
            </a:extLst>
          </p:cNvPr>
          <p:cNvCxnSpPr/>
          <p:nvPr/>
        </p:nvCxnSpPr>
        <p:spPr bwMode="gray">
          <a:xfrm>
            <a:off x="2425772" y="347730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6943DC5D-C138-4F30-9029-5C9BAEC65444}"/>
              </a:ext>
            </a:extLst>
          </p:cNvPr>
          <p:cNvCxnSpPr/>
          <p:nvPr/>
        </p:nvCxnSpPr>
        <p:spPr bwMode="gray">
          <a:xfrm>
            <a:off x="2425772" y="370813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7A9845AC-B1F3-4F88-B1E7-89FAF992F027}"/>
              </a:ext>
            </a:extLst>
          </p:cNvPr>
          <p:cNvCxnSpPr/>
          <p:nvPr/>
        </p:nvCxnSpPr>
        <p:spPr bwMode="gray">
          <a:xfrm>
            <a:off x="2425772" y="393895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020EF68-9F1D-4E18-B09F-9E2D4958193C}"/>
              </a:ext>
            </a:extLst>
          </p:cNvPr>
          <p:cNvCxnSpPr/>
          <p:nvPr/>
        </p:nvCxnSpPr>
        <p:spPr bwMode="gray">
          <a:xfrm>
            <a:off x="2425772" y="416977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192E3B64-A517-469B-A2E7-18C8A48E38F1}"/>
              </a:ext>
            </a:extLst>
          </p:cNvPr>
          <p:cNvCxnSpPr/>
          <p:nvPr/>
        </p:nvCxnSpPr>
        <p:spPr bwMode="gray">
          <a:xfrm>
            <a:off x="2425772" y="440060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C2198FE1-0814-490A-AC00-E26555EE7654}"/>
              </a:ext>
            </a:extLst>
          </p:cNvPr>
          <p:cNvCxnSpPr/>
          <p:nvPr/>
        </p:nvCxnSpPr>
        <p:spPr bwMode="gray">
          <a:xfrm>
            <a:off x="2425772" y="463142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4FCDA78E-C814-4CEA-BA58-E30EBCEBA94C}"/>
              </a:ext>
            </a:extLst>
          </p:cNvPr>
          <p:cNvCxnSpPr/>
          <p:nvPr/>
        </p:nvCxnSpPr>
        <p:spPr bwMode="gray">
          <a:xfrm>
            <a:off x="2425772" y="486225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9AD8C74F-225D-4520-A23D-212FE7B03F2E}"/>
              </a:ext>
            </a:extLst>
          </p:cNvPr>
          <p:cNvCxnSpPr/>
          <p:nvPr/>
        </p:nvCxnSpPr>
        <p:spPr bwMode="gray">
          <a:xfrm>
            <a:off x="2425772" y="509307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619F9E1B-1111-492E-9605-E2A2A032EFAB}"/>
              </a:ext>
            </a:extLst>
          </p:cNvPr>
          <p:cNvCxnSpPr/>
          <p:nvPr/>
        </p:nvCxnSpPr>
        <p:spPr bwMode="gray">
          <a:xfrm>
            <a:off x="2425772" y="532389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757F50F1-8F7F-464D-823A-E117EF5B4BAA}"/>
              </a:ext>
            </a:extLst>
          </p:cNvPr>
          <p:cNvCxnSpPr/>
          <p:nvPr/>
        </p:nvCxnSpPr>
        <p:spPr bwMode="gray">
          <a:xfrm>
            <a:off x="2425772" y="555472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09AAF65C-E0BD-45DB-BCB1-7FDF7B9CE399}"/>
              </a:ext>
            </a:extLst>
          </p:cNvPr>
          <p:cNvCxnSpPr/>
          <p:nvPr/>
        </p:nvCxnSpPr>
        <p:spPr bwMode="gray">
          <a:xfrm>
            <a:off x="2425772" y="5777768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88D30DEE-6CC8-41F0-985C-E4A893573684}"/>
              </a:ext>
            </a:extLst>
          </p:cNvPr>
          <p:cNvCxnSpPr/>
          <p:nvPr/>
        </p:nvCxnSpPr>
        <p:spPr bwMode="gray">
          <a:xfrm>
            <a:off x="482837" y="186153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0EC92DB3-DFD5-446B-8553-EEF2D543E79C}"/>
              </a:ext>
            </a:extLst>
          </p:cNvPr>
          <p:cNvCxnSpPr/>
          <p:nvPr/>
        </p:nvCxnSpPr>
        <p:spPr bwMode="gray">
          <a:xfrm>
            <a:off x="482837" y="209236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B9B1B361-90C5-4C59-99D4-14DCCCDA08A6}"/>
              </a:ext>
            </a:extLst>
          </p:cNvPr>
          <p:cNvCxnSpPr/>
          <p:nvPr/>
        </p:nvCxnSpPr>
        <p:spPr bwMode="gray">
          <a:xfrm>
            <a:off x="482837" y="232318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CBF62FBE-B89E-483C-9E6C-163A1634265F}"/>
              </a:ext>
            </a:extLst>
          </p:cNvPr>
          <p:cNvCxnSpPr/>
          <p:nvPr/>
        </p:nvCxnSpPr>
        <p:spPr bwMode="gray">
          <a:xfrm>
            <a:off x="482837" y="255401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A52F7C91-602D-4652-827F-C04AD071BDCA}"/>
              </a:ext>
            </a:extLst>
          </p:cNvPr>
          <p:cNvCxnSpPr/>
          <p:nvPr/>
        </p:nvCxnSpPr>
        <p:spPr bwMode="gray">
          <a:xfrm>
            <a:off x="482837" y="278483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F8AF744D-DA98-448B-9F07-190AD94D585F}"/>
              </a:ext>
            </a:extLst>
          </p:cNvPr>
          <p:cNvCxnSpPr/>
          <p:nvPr/>
        </p:nvCxnSpPr>
        <p:spPr bwMode="gray">
          <a:xfrm>
            <a:off x="482837" y="301565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B33BB2A3-E0E2-4A51-BAF6-9A98C61F4C3F}"/>
              </a:ext>
            </a:extLst>
          </p:cNvPr>
          <p:cNvCxnSpPr/>
          <p:nvPr/>
        </p:nvCxnSpPr>
        <p:spPr bwMode="gray">
          <a:xfrm>
            <a:off x="482837" y="324648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2CD53F19-3B95-4915-9962-74912768F504}"/>
              </a:ext>
            </a:extLst>
          </p:cNvPr>
          <p:cNvCxnSpPr/>
          <p:nvPr/>
        </p:nvCxnSpPr>
        <p:spPr bwMode="gray">
          <a:xfrm>
            <a:off x="482837" y="347730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C367E331-ED5D-4011-AC1F-6C90E8E4126F}"/>
              </a:ext>
            </a:extLst>
          </p:cNvPr>
          <p:cNvCxnSpPr/>
          <p:nvPr/>
        </p:nvCxnSpPr>
        <p:spPr bwMode="gray">
          <a:xfrm>
            <a:off x="482837" y="370813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562363B-5715-43FE-B035-853E5164ED2F}"/>
              </a:ext>
            </a:extLst>
          </p:cNvPr>
          <p:cNvCxnSpPr/>
          <p:nvPr/>
        </p:nvCxnSpPr>
        <p:spPr bwMode="gray">
          <a:xfrm>
            <a:off x="482837" y="393895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08ECC750-BEBA-49E3-8DB9-B6CE3F1E5342}"/>
              </a:ext>
            </a:extLst>
          </p:cNvPr>
          <p:cNvCxnSpPr/>
          <p:nvPr/>
        </p:nvCxnSpPr>
        <p:spPr bwMode="gray">
          <a:xfrm>
            <a:off x="482837" y="416977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024B07A6-1653-4496-87FD-A9D59AFF63AF}"/>
              </a:ext>
            </a:extLst>
          </p:cNvPr>
          <p:cNvCxnSpPr/>
          <p:nvPr/>
        </p:nvCxnSpPr>
        <p:spPr bwMode="gray">
          <a:xfrm>
            <a:off x="482837" y="440060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162E275F-7044-4B67-88AA-DE3C071A61AA}"/>
              </a:ext>
            </a:extLst>
          </p:cNvPr>
          <p:cNvCxnSpPr/>
          <p:nvPr/>
        </p:nvCxnSpPr>
        <p:spPr bwMode="gray">
          <a:xfrm>
            <a:off x="482837" y="4631427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F299D41E-37BA-468C-B3B9-97B7C19393B5}"/>
              </a:ext>
            </a:extLst>
          </p:cNvPr>
          <p:cNvCxnSpPr/>
          <p:nvPr/>
        </p:nvCxnSpPr>
        <p:spPr bwMode="gray">
          <a:xfrm>
            <a:off x="482837" y="4862251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47072B87-2E98-4B6F-AE3B-8A0F29BE5D05}"/>
              </a:ext>
            </a:extLst>
          </p:cNvPr>
          <p:cNvCxnSpPr/>
          <p:nvPr/>
        </p:nvCxnSpPr>
        <p:spPr bwMode="gray">
          <a:xfrm>
            <a:off x="482837" y="5093075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18C132B7-64B5-409A-BE3F-6F0DAB860002}"/>
              </a:ext>
            </a:extLst>
          </p:cNvPr>
          <p:cNvCxnSpPr/>
          <p:nvPr/>
        </p:nvCxnSpPr>
        <p:spPr bwMode="gray">
          <a:xfrm>
            <a:off x="482837" y="5323899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8AE7885C-D2BC-4840-92DB-D63CA0907818}"/>
              </a:ext>
            </a:extLst>
          </p:cNvPr>
          <p:cNvCxnSpPr/>
          <p:nvPr/>
        </p:nvCxnSpPr>
        <p:spPr bwMode="gray">
          <a:xfrm>
            <a:off x="482837" y="5554723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F05AA20F-9F89-4FEA-9A18-D53147380A6D}"/>
              </a:ext>
            </a:extLst>
          </p:cNvPr>
          <p:cNvCxnSpPr/>
          <p:nvPr/>
        </p:nvCxnSpPr>
        <p:spPr bwMode="gray">
          <a:xfrm>
            <a:off x="482837" y="5777768"/>
            <a:ext cx="1679105" cy="0"/>
          </a:xfrm>
          <a:prstGeom prst="line">
            <a:avLst/>
          </a:prstGeom>
          <a:ln w="6350">
            <a:solidFill>
              <a:schemeClr val="tx2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0" name="Arrow: Left-Right 219">
            <a:extLst>
              <a:ext uri="{FF2B5EF4-FFF2-40B4-BE49-F238E27FC236}">
                <a16:creationId xmlns:a16="http://schemas.microsoft.com/office/drawing/2014/main" id="{A2394A05-98C0-4E95-9176-03AA040CF332}"/>
              </a:ext>
            </a:extLst>
          </p:cNvPr>
          <p:cNvSpPr/>
          <p:nvPr/>
        </p:nvSpPr>
        <p:spPr bwMode="gray">
          <a:xfrm>
            <a:off x="4007062" y="3333104"/>
            <a:ext cx="459460" cy="288384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1200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1" name="Arrow: Left-Right 220">
            <a:extLst>
              <a:ext uri="{FF2B5EF4-FFF2-40B4-BE49-F238E27FC236}">
                <a16:creationId xmlns:a16="http://schemas.microsoft.com/office/drawing/2014/main" id="{CBD0FF36-8B89-48C4-8954-89AC79804BE7}"/>
              </a:ext>
            </a:extLst>
          </p:cNvPr>
          <p:cNvSpPr/>
          <p:nvPr/>
        </p:nvSpPr>
        <p:spPr bwMode="gray">
          <a:xfrm>
            <a:off x="7722222" y="3333104"/>
            <a:ext cx="459460" cy="288384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1200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Arrow: Left-Right 221">
            <a:extLst>
              <a:ext uri="{FF2B5EF4-FFF2-40B4-BE49-F238E27FC236}">
                <a16:creationId xmlns:a16="http://schemas.microsoft.com/office/drawing/2014/main" id="{7BEA693B-86FB-416F-9E34-C77142A47299}"/>
              </a:ext>
            </a:extLst>
          </p:cNvPr>
          <p:cNvSpPr/>
          <p:nvPr/>
        </p:nvSpPr>
        <p:spPr bwMode="gray">
          <a:xfrm>
            <a:off x="2068405" y="3333104"/>
            <a:ext cx="459460" cy="288384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1200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3" name="Arrow: Left-Right 222">
            <a:extLst>
              <a:ext uri="{FF2B5EF4-FFF2-40B4-BE49-F238E27FC236}">
                <a16:creationId xmlns:a16="http://schemas.microsoft.com/office/drawing/2014/main" id="{AA6D7D8E-2394-4253-AF0B-431A9FA94C64}"/>
              </a:ext>
            </a:extLst>
          </p:cNvPr>
          <p:cNvSpPr/>
          <p:nvPr/>
        </p:nvSpPr>
        <p:spPr bwMode="gray">
          <a:xfrm>
            <a:off x="9665463" y="3333104"/>
            <a:ext cx="459460" cy="288384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12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6683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LezcDxSpSytytlLwqY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LezcDxSpSytytlLwqYN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F2tPezUfflmbVsB0zV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0wGsg8y3nljU8CeZTiE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b2GsNT5HAJYG3TsiML66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heme/theme1.xml><?xml version="1.0" encoding="utf-8"?>
<a:theme xmlns:a="http://schemas.openxmlformats.org/drawingml/2006/main" name="Nordic Innovation">
  <a:themeElements>
    <a:clrScheme name="Nordic Innovation">
      <a:dk1>
        <a:srgbClr val="000000"/>
      </a:dk1>
      <a:lt1>
        <a:sysClr val="window" lastClr="FFFFFF"/>
      </a:lt1>
      <a:dk2>
        <a:srgbClr val="BCBDE2"/>
      </a:dk2>
      <a:lt2>
        <a:srgbClr val="FFF0BE"/>
      </a:lt2>
      <a:accent1>
        <a:srgbClr val="385988"/>
      </a:accent1>
      <a:accent2>
        <a:srgbClr val="006EB6"/>
      </a:accent2>
      <a:accent3>
        <a:srgbClr val="ADCFF1"/>
      </a:accent3>
      <a:accent4>
        <a:srgbClr val="F42941"/>
      </a:accent4>
      <a:accent5>
        <a:srgbClr val="FBA9B3"/>
      </a:accent5>
      <a:accent6>
        <a:srgbClr val="FDCF41"/>
      </a:accent6>
      <a:hlink>
        <a:srgbClr val="006EB6"/>
      </a:hlink>
      <a:folHlink>
        <a:srgbClr val="ADCFF1"/>
      </a:folHlink>
    </a:clrScheme>
    <a:fontScheme name="Nordic Innovatio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2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200" dirty="0" err="1">
            <a:solidFill>
              <a:srgbClr val="006EB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rdic Innovation" id="{4E27DE22-8D69-4343-B4FD-A90AC9F04A63}" vid="{07F6E0CA-B6D7-461E-A572-7274CDF9FA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717AC7686615489B051784519862E6" ma:contentTypeVersion="9" ma:contentTypeDescription="Create a new document." ma:contentTypeScope="" ma:versionID="ed08ae27f0103113c31f643f1f13326d">
  <xsd:schema xmlns:xsd="http://www.w3.org/2001/XMLSchema" xmlns:xs="http://www.w3.org/2001/XMLSchema" xmlns:p="http://schemas.microsoft.com/office/2006/metadata/properties" xmlns:ns2="12368bc2-16db-41cd-8818-744de8f657e6" targetNamespace="http://schemas.microsoft.com/office/2006/metadata/properties" ma:root="true" ma:fieldsID="3d57010fd09968d1d6e2a91061c18147" ns2:_="">
    <xsd:import namespace="12368bc2-16db-41cd-8818-744de8f657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68bc2-16db-41cd-8818-744de8f657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85DF22-0949-4233-8BD8-44EC7D91E9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68bc2-16db-41cd-8818-744de8f657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F635E9-CFBC-434E-B6D1-1E1F935F2C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ADBDE7-77F1-4E57-B236-F410E14F3042}">
  <ds:schemaRefs>
    <ds:schemaRef ds:uri="12368bc2-16db-41cd-8818-744de8f657e6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Nordic Innovation</Template>
  <TotalTime>75</TotalTime>
  <Words>387</Words>
  <Application>Microsoft Office PowerPoint</Application>
  <PresentationFormat>Widescreen</PresentationFormat>
  <Paragraphs>57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Corbel</vt:lpstr>
      <vt:lpstr>Georgia</vt:lpstr>
      <vt:lpstr>Graphik Semibold</vt:lpstr>
      <vt:lpstr>Symbol</vt:lpstr>
      <vt:lpstr>Verdana</vt:lpstr>
      <vt:lpstr>Nordic Innovation</vt:lpstr>
      <vt:lpstr>think-cell Slide</vt:lpstr>
      <vt:lpstr>PowerPoint Presentation</vt:lpstr>
      <vt:lpstr>Ecosystem partner identification – introduction </vt:lpstr>
      <vt:lpstr>Ecosystem partner identification – example </vt:lpstr>
      <vt:lpstr>PowerPoint Presentation</vt:lpstr>
      <vt:lpstr>Template: Ecosystem partners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Håkansson, Martin</dc:creator>
  <cp:lastModifiedBy>Haugland, Silje</cp:lastModifiedBy>
  <cp:revision>2</cp:revision>
  <dcterms:created xsi:type="dcterms:W3CDTF">2019-09-24T09:48:02Z</dcterms:created>
  <dcterms:modified xsi:type="dcterms:W3CDTF">2020-10-23T11:54:42Z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0x010100EA717AC7686615489B051784519862E6</vt:lpwstr>
  </property>
</Properties>
</file>