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media/image11.bin" ContentType="image/png"/>
  <Override PartName="/ppt/media/image12.bin" ContentType="image/png"/>
  <Override PartName="/ppt/media/image13.bin" ContentType="image/png"/>
  <Override PartName="/ppt/media/image14.bin" ContentType="image/png"/>
  <Override PartName="/ppt/media/image15.bin" ContentType="image/png"/>
  <Override PartName="/ppt/media/image16.bin" ContentType="image/png"/>
  <Override PartName="/ppt/media/image17.bin" ContentType="image/png"/>
  <Override PartName="/ppt/media/image18.bin" ContentType="image/png"/>
  <Override PartName="/ppt/media/image19.bin" ContentType="image/png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3.xml" ContentType="application/vnd.openxmlformats-officedocument.presentationml.notesSlide+xml"/>
  <Override PartName="/ppt/tags/tag19.xml" ContentType="application/vnd.openxmlformats-officedocument.presentationml.tags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1244" r:id="rId5"/>
    <p:sldId id="324" r:id="rId6"/>
    <p:sldId id="1245" r:id="rId7"/>
    <p:sldId id="1246" r:id="rId8"/>
    <p:sldId id="1961" r:id="rId9"/>
    <p:sldId id="1875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E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EA95F-62BD-4281-815D-F5078F55AD99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B6AF5-CA24-4324-BEF9-0F91AA3D7C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446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187B1-2215-4DDB-985E-1DA1580C0A1B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7881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11691-A7AC-48E7-919A-A4FFD3DC0957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30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11691-A7AC-48E7-919A-A4FFD3DC0957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577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187B1-2215-4DDB-985E-1DA1580C0A1B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4348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bin"/><Relationship Id="rId3" Type="http://schemas.openxmlformats.org/officeDocument/2006/relationships/image" Target="../media/image12.bin"/><Relationship Id="rId7" Type="http://schemas.openxmlformats.org/officeDocument/2006/relationships/image" Target="../media/image16.bin"/><Relationship Id="rId2" Type="http://schemas.openxmlformats.org/officeDocument/2006/relationships/image" Target="../media/image11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bin"/><Relationship Id="rId5" Type="http://schemas.openxmlformats.org/officeDocument/2006/relationships/image" Target="../media/image14.bin"/><Relationship Id="rId10" Type="http://schemas.openxmlformats.org/officeDocument/2006/relationships/image" Target="../media/image19.bin"/><Relationship Id="rId4" Type="http://schemas.openxmlformats.org/officeDocument/2006/relationships/image" Target="../media/image13.bin"/><Relationship Id="rId9" Type="http://schemas.openxmlformats.org/officeDocument/2006/relationships/image" Target="../media/image18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ligh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EBEB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834" y="675392"/>
            <a:ext cx="5467917" cy="4766558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rgbClr val="006EB6"/>
                </a:solidFill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35411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39" y="5949951"/>
            <a:ext cx="1691442" cy="50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52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95662" y="1304690"/>
            <a:ext cx="8097838" cy="470581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b="1" i="1" baseline="0">
                <a:solidFill>
                  <a:srgbClr val="ADCFF1"/>
                </a:solidFill>
              </a:defRPr>
            </a:lvl1pPr>
            <a:lvl2pPr marL="0" indent="0">
              <a:spcBef>
                <a:spcPts val="1800"/>
              </a:spcBef>
              <a:buFont typeface="Arial" panose="020B0604020202020204" pitchFamily="34" charset="0"/>
              <a:buChar char="​"/>
              <a:defRPr>
                <a:solidFill>
                  <a:srgbClr val="ADCFF1"/>
                </a:solidFill>
              </a:defRPr>
            </a:lvl2pPr>
          </a:lstStyle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en-GB"/>
              <a:t>Insert quotation text in several lines. Insert name or source: Click ENTER for new line, click TAB, insert name/source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6" name="Freeform 5"/>
          <p:cNvSpPr>
            <a:spLocks noEditPoints="1"/>
          </p:cNvSpPr>
          <p:nvPr/>
        </p:nvSpPr>
        <p:spPr bwMode="auto">
          <a:xfrm>
            <a:off x="1318260" y="414526"/>
            <a:ext cx="1871662" cy="1364481"/>
          </a:xfrm>
          <a:custGeom>
            <a:avLst/>
            <a:gdLst>
              <a:gd name="T0" fmla="*/ 492 w 2288"/>
              <a:gd name="T1" fmla="*/ 0 h 1668"/>
              <a:gd name="T2" fmla="*/ 1077 w 2288"/>
              <a:gd name="T3" fmla="*/ 0 h 1668"/>
              <a:gd name="T4" fmla="*/ 483 w 2288"/>
              <a:gd name="T5" fmla="*/ 1668 h 1668"/>
              <a:gd name="T6" fmla="*/ 0 w 2288"/>
              <a:gd name="T7" fmla="*/ 1668 h 1668"/>
              <a:gd name="T8" fmla="*/ 492 w 2288"/>
              <a:gd name="T9" fmla="*/ 0 h 1668"/>
              <a:gd name="T10" fmla="*/ 492 w 2288"/>
              <a:gd name="T11" fmla="*/ 0 h 1668"/>
              <a:gd name="T12" fmla="*/ 1699 w 2288"/>
              <a:gd name="T13" fmla="*/ 0 h 1668"/>
              <a:gd name="T14" fmla="*/ 2288 w 2288"/>
              <a:gd name="T15" fmla="*/ 0 h 1668"/>
              <a:gd name="T16" fmla="*/ 1597 w 2288"/>
              <a:gd name="T17" fmla="*/ 1668 h 1668"/>
              <a:gd name="T18" fmla="*/ 1110 w 2288"/>
              <a:gd name="T19" fmla="*/ 1668 h 1668"/>
              <a:gd name="T20" fmla="*/ 1699 w 2288"/>
              <a:gd name="T21" fmla="*/ 0 h 1668"/>
              <a:gd name="T22" fmla="*/ 1699 w 2288"/>
              <a:gd name="T23" fmla="*/ 0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288" h="1668">
                <a:moveTo>
                  <a:pt x="492" y="0"/>
                </a:moveTo>
                <a:lnTo>
                  <a:pt x="1077" y="0"/>
                </a:lnTo>
                <a:lnTo>
                  <a:pt x="483" y="1668"/>
                </a:lnTo>
                <a:lnTo>
                  <a:pt x="0" y="1668"/>
                </a:lnTo>
                <a:lnTo>
                  <a:pt x="492" y="0"/>
                </a:lnTo>
                <a:lnTo>
                  <a:pt x="492" y="0"/>
                </a:lnTo>
                <a:close/>
                <a:moveTo>
                  <a:pt x="1699" y="0"/>
                </a:moveTo>
                <a:lnTo>
                  <a:pt x="2288" y="0"/>
                </a:lnTo>
                <a:lnTo>
                  <a:pt x="1597" y="1668"/>
                </a:lnTo>
                <a:lnTo>
                  <a:pt x="1110" y="1668"/>
                </a:lnTo>
                <a:lnTo>
                  <a:pt x="1699" y="0"/>
                </a:lnTo>
                <a:lnTo>
                  <a:pt x="1699" y="0"/>
                </a:lnTo>
                <a:close/>
              </a:path>
            </a:pathLst>
          </a:custGeom>
          <a:solidFill>
            <a:srgbClr val="AECE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4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6" name="FLD_Footer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64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95662" y="1304690"/>
            <a:ext cx="8097838" cy="4705813"/>
          </a:xfrm>
        </p:spPr>
        <p:txBody>
          <a:bodyPr/>
          <a:lstStyle>
            <a:lvl1pPr marL="0" indent="0">
              <a:lnSpc>
                <a:spcPct val="105000"/>
              </a:lnSpc>
              <a:buFont typeface="Arial" panose="020B0604020202020204" pitchFamily="34" charset="0"/>
              <a:buChar char="​"/>
              <a:defRPr sz="4000" b="1" i="1"/>
            </a:lvl1pPr>
            <a:lvl2pPr marL="0" indent="0">
              <a:spcBef>
                <a:spcPts val="1800"/>
              </a:spcBef>
              <a:buFont typeface="Arial" panose="020B0604020202020204" pitchFamily="34" charset="0"/>
              <a:buChar char="​"/>
              <a:defRPr/>
            </a:lvl2pPr>
          </a:lstStyle>
          <a:p>
            <a:pPr lvl="0"/>
            <a:r>
              <a:rPr lang="en-GB"/>
              <a:t>Insert quotation text in several lines. Insert name or source: Click ENTER for new line, click TAB, insert name/source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1318260" y="414526"/>
            <a:ext cx="1871662" cy="1364481"/>
          </a:xfrm>
          <a:custGeom>
            <a:avLst/>
            <a:gdLst>
              <a:gd name="T0" fmla="*/ 492 w 2288"/>
              <a:gd name="T1" fmla="*/ 0 h 1668"/>
              <a:gd name="T2" fmla="*/ 1077 w 2288"/>
              <a:gd name="T3" fmla="*/ 0 h 1668"/>
              <a:gd name="T4" fmla="*/ 483 w 2288"/>
              <a:gd name="T5" fmla="*/ 1668 h 1668"/>
              <a:gd name="T6" fmla="*/ 0 w 2288"/>
              <a:gd name="T7" fmla="*/ 1668 h 1668"/>
              <a:gd name="T8" fmla="*/ 492 w 2288"/>
              <a:gd name="T9" fmla="*/ 0 h 1668"/>
              <a:gd name="T10" fmla="*/ 492 w 2288"/>
              <a:gd name="T11" fmla="*/ 0 h 1668"/>
              <a:gd name="T12" fmla="*/ 1699 w 2288"/>
              <a:gd name="T13" fmla="*/ 0 h 1668"/>
              <a:gd name="T14" fmla="*/ 2288 w 2288"/>
              <a:gd name="T15" fmla="*/ 0 h 1668"/>
              <a:gd name="T16" fmla="*/ 1597 w 2288"/>
              <a:gd name="T17" fmla="*/ 1668 h 1668"/>
              <a:gd name="T18" fmla="*/ 1110 w 2288"/>
              <a:gd name="T19" fmla="*/ 1668 h 1668"/>
              <a:gd name="T20" fmla="*/ 1699 w 2288"/>
              <a:gd name="T21" fmla="*/ 0 h 1668"/>
              <a:gd name="T22" fmla="*/ 1699 w 2288"/>
              <a:gd name="T23" fmla="*/ 0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288" h="1668">
                <a:moveTo>
                  <a:pt x="492" y="0"/>
                </a:moveTo>
                <a:lnTo>
                  <a:pt x="1077" y="0"/>
                </a:lnTo>
                <a:lnTo>
                  <a:pt x="483" y="1668"/>
                </a:lnTo>
                <a:lnTo>
                  <a:pt x="0" y="1668"/>
                </a:lnTo>
                <a:lnTo>
                  <a:pt x="492" y="0"/>
                </a:lnTo>
                <a:lnTo>
                  <a:pt x="492" y="0"/>
                </a:lnTo>
                <a:close/>
                <a:moveTo>
                  <a:pt x="1699" y="0"/>
                </a:moveTo>
                <a:lnTo>
                  <a:pt x="2288" y="0"/>
                </a:lnTo>
                <a:lnTo>
                  <a:pt x="1597" y="1668"/>
                </a:lnTo>
                <a:lnTo>
                  <a:pt x="1110" y="1668"/>
                </a:lnTo>
                <a:lnTo>
                  <a:pt x="1699" y="0"/>
                </a:lnTo>
                <a:lnTo>
                  <a:pt x="169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292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, tekst +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2376126"/>
            <a:ext cx="2676479" cy="205776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/>
            </a:lvl1pPr>
            <a:lvl2pPr marL="288000" indent="-288000">
              <a:lnSpc>
                <a:spcPct val="95000"/>
              </a:lnSpc>
              <a:buFont typeface="Corbel" panose="020B0503020204020204" pitchFamily="34" charset="0"/>
              <a:buChar char="—"/>
              <a:defRPr sz="1800"/>
            </a:lvl2pPr>
            <a:lvl3pPr marL="540000" indent="-252000">
              <a:lnSpc>
                <a:spcPct val="95000"/>
              </a:lnSpc>
              <a:buFont typeface="Symbol" panose="05050102010706020507" pitchFamily="18" charset="2"/>
              <a:buChar char="·"/>
              <a:defRPr sz="1800"/>
            </a:lvl3pPr>
            <a:lvl4pPr marL="792000" indent="-252000">
              <a:lnSpc>
                <a:spcPct val="95000"/>
              </a:lnSpc>
              <a:buFont typeface="Arial" panose="020B0604020202020204" pitchFamily="34" charset="0"/>
              <a:buChar char="‒"/>
              <a:defRPr sz="1800"/>
            </a:lvl4pPr>
            <a:lvl5pPr marL="1044000" indent="-252000">
              <a:lnSpc>
                <a:spcPct val="95000"/>
              </a:lnSpc>
              <a:buFont typeface="Symbol" panose="05050102010706020507" pitchFamily="18" charset="2"/>
              <a:buChar char="·"/>
              <a:defRPr sz="1800"/>
            </a:lvl5pPr>
            <a:lvl6pPr>
              <a:lnSpc>
                <a:spcPct val="95000"/>
              </a:lnSpc>
              <a:defRPr sz="1800"/>
            </a:lvl6pPr>
            <a:lvl7pPr>
              <a:lnSpc>
                <a:spcPct val="95000"/>
              </a:lnSpc>
              <a:defRPr sz="1800"/>
            </a:lvl7pPr>
            <a:lvl8pPr>
              <a:lnSpc>
                <a:spcPct val="95000"/>
              </a:lnSpc>
              <a:defRPr sz="1800"/>
            </a:lvl8pPr>
            <a:lvl9pPr>
              <a:lnSpc>
                <a:spcPct val="95000"/>
              </a:lnSpc>
              <a:defRPr sz="1800"/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en-GB"/>
              <a:t>Click to add chart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7" y="4433887"/>
            <a:ext cx="2700337" cy="1575135"/>
          </a:xfrm>
        </p:spPr>
        <p:txBody>
          <a:bodyPr anchor="b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3394074" y="1409699"/>
            <a:ext cx="8099424" cy="455046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71179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content +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409699"/>
            <a:ext cx="10799761" cy="4032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 or table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8" y="5531239"/>
            <a:ext cx="10799762" cy="540697"/>
          </a:xfrm>
        </p:spPr>
        <p:txBody>
          <a:bodyPr anchor="t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393633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content + note, light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409699"/>
            <a:ext cx="10799761" cy="4032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 or table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8" y="5531239"/>
            <a:ext cx="10799762" cy="540697"/>
          </a:xfrm>
        </p:spPr>
        <p:txBody>
          <a:bodyPr anchor="t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8314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 hidden="1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 hidden="1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7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278565" cy="1285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</p:spTree>
    <p:extLst>
      <p:ext uri="{BB962C8B-B14F-4D97-AF65-F5344CB8AC3E}">
        <p14:creationId xmlns:p14="http://schemas.microsoft.com/office/powerpoint/2010/main" val="2893912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920240"/>
            <a:ext cx="4698964" cy="4029710"/>
          </a:xfrm>
        </p:spPr>
        <p:txBody>
          <a:bodyPr/>
          <a:lstStyle>
            <a:lvl1pPr>
              <a:lnSpc>
                <a:spcPct val="95000"/>
              </a:lnSpc>
              <a:defRPr sz="2200">
                <a:solidFill>
                  <a:srgbClr val="ADCFF1"/>
                </a:solidFill>
              </a:defRPr>
            </a:lvl1pPr>
            <a:lvl2pPr>
              <a:lnSpc>
                <a:spcPct val="95000"/>
              </a:lnSpc>
              <a:defRPr sz="2200">
                <a:solidFill>
                  <a:srgbClr val="ADCFF1"/>
                </a:solidFill>
              </a:defRPr>
            </a:lvl2pPr>
            <a:lvl3pPr>
              <a:lnSpc>
                <a:spcPct val="95000"/>
              </a:lnSpc>
              <a:defRPr sz="2200">
                <a:solidFill>
                  <a:srgbClr val="ADCFF1"/>
                </a:solidFill>
              </a:defRPr>
            </a:lvl3pPr>
            <a:lvl4pPr>
              <a:lnSpc>
                <a:spcPct val="95000"/>
              </a:lnSpc>
              <a:defRPr sz="2200">
                <a:solidFill>
                  <a:srgbClr val="ADCFF1"/>
                </a:solidFill>
              </a:defRPr>
            </a:lvl4pPr>
            <a:lvl5pPr>
              <a:lnSpc>
                <a:spcPct val="95000"/>
              </a:lnSpc>
              <a:defRPr sz="2200">
                <a:solidFill>
                  <a:srgbClr val="ADCFF1"/>
                </a:solidFill>
              </a:defRPr>
            </a:lvl5pPr>
            <a:lvl6pPr>
              <a:lnSpc>
                <a:spcPct val="95000"/>
              </a:lnSpc>
              <a:defRPr sz="1800">
                <a:solidFill>
                  <a:srgbClr val="ADCFF1"/>
                </a:solidFill>
              </a:defRPr>
            </a:lvl6pPr>
            <a:lvl7pPr>
              <a:lnSpc>
                <a:spcPct val="95000"/>
              </a:lnSpc>
              <a:defRPr sz="1800">
                <a:solidFill>
                  <a:srgbClr val="ADCFF1"/>
                </a:solidFill>
              </a:defRPr>
            </a:lvl7pPr>
            <a:lvl8pPr>
              <a:lnSpc>
                <a:spcPct val="95000"/>
              </a:lnSpc>
              <a:defRPr sz="1800">
                <a:solidFill>
                  <a:srgbClr val="ADCFF1"/>
                </a:solidFill>
              </a:defRPr>
            </a:lvl8pPr>
            <a:lvl9pPr>
              <a:lnSpc>
                <a:spcPct val="95000"/>
              </a:lnSpc>
              <a:defRPr sz="1800">
                <a:solidFill>
                  <a:srgbClr val="ADCFF1"/>
                </a:solidFill>
              </a:defRPr>
            </a:lvl9pPr>
          </a:lstStyle>
          <a:p>
            <a:pPr lvl="0"/>
            <a:r>
              <a:rPr lang="en-GB"/>
              <a:t>Click to add chart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7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 hidden="1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 hidden="1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4736133" cy="1285875"/>
          </a:xfrm>
        </p:spPr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8"/>
            <a:ext cx="325438" cy="328613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0577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6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09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7795777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7740144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794750" y="0"/>
            <a:ext cx="3394463" cy="6858000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6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889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6094800" y="3425824"/>
            <a:ext cx="6094413" cy="3432175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7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35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4765150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ADCFF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  <a:noFill/>
        </p:spPr>
        <p:txBody>
          <a:bodyPr/>
          <a:lstStyle>
            <a:lvl1pPr>
              <a:defRPr sz="1350">
                <a:solidFill>
                  <a:srgbClr val="ADCFF1"/>
                </a:solidFill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35411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F0329DA-FCC9-4892-80CA-3E11BD81F1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39" y="5949951"/>
            <a:ext cx="1691442" cy="5060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F56F775-108A-4CAA-9245-0C6892D692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colorTemperature colorTemp="2417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482" y="6347673"/>
            <a:ext cx="588899" cy="108350"/>
          </a:xfrm>
          <a:prstGeom prst="rect">
            <a:avLst/>
          </a:prstGeom>
          <a:noFill/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3E954EB6-D706-4C19-81E1-77BF2543548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/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681" y="6241785"/>
            <a:ext cx="811160" cy="21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361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6094801" y="3425823"/>
            <a:ext cx="2699950" cy="3434400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794751" y="3425823"/>
            <a:ext cx="3394462" cy="3434400"/>
          </a:xfrm>
          <a:solidFill>
            <a:schemeClr val="bg1">
              <a:lumMod val="7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8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5724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89601" cy="6858000"/>
          </a:xfrm>
          <a:solidFill>
            <a:schemeClr val="bg1">
              <a:lumMod val="85000"/>
            </a:schemeClr>
          </a:solidFill>
        </p:spPr>
        <p:txBody>
          <a:bodyPr tIns="972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437845" cy="1346332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4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391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siness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USR_Name"/>
          <p:cNvSpPr>
            <a:spLocks noGrp="1"/>
          </p:cNvSpPr>
          <p:nvPr>
            <p:ph type="body" sz="quarter" idx="13" hasCustomPrompt="1"/>
          </p:nvPr>
        </p:nvSpPr>
        <p:spPr>
          <a:xfrm>
            <a:off x="3394074" y="1915152"/>
            <a:ext cx="8099423" cy="601488"/>
          </a:xfrm>
        </p:spPr>
        <p:txBody>
          <a:bodyPr anchor="b" anchorCtr="0"/>
          <a:lstStyle>
            <a:lvl1pPr marL="0" indent="0">
              <a:buFontTx/>
              <a:buNone/>
              <a:defRPr sz="2800" b="1"/>
            </a:lvl1pPr>
          </a:lstStyle>
          <a:p>
            <a:pPr lvl="0"/>
            <a:r>
              <a:rPr lang="en-GB"/>
              <a:t>Frigg Harlung-Jensen</a:t>
            </a:r>
          </a:p>
        </p:txBody>
      </p:sp>
      <p:sp>
        <p:nvSpPr>
          <p:cNvPr id="14" name="USR_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3394075" y="2630186"/>
            <a:ext cx="8099421" cy="4457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en-GB"/>
              <a:t>Communication Adviser</a:t>
            </a:r>
          </a:p>
        </p:txBody>
      </p:sp>
      <p:sp>
        <p:nvSpPr>
          <p:cNvPr id="16" name="USR_Email"/>
          <p:cNvSpPr>
            <a:spLocks noGrp="1"/>
          </p:cNvSpPr>
          <p:nvPr>
            <p:ph type="body" sz="quarter" idx="15" hasCustomPrompt="1"/>
          </p:nvPr>
        </p:nvSpPr>
        <p:spPr>
          <a:xfrm>
            <a:off x="3394074" y="3166672"/>
            <a:ext cx="8099425" cy="484188"/>
          </a:xfrm>
        </p:spPr>
        <p:txBody>
          <a:bodyPr/>
          <a:lstStyle>
            <a:lvl1pPr marL="0" indent="0">
              <a:buNone/>
              <a:defRPr sz="2800" b="1" baseline="0"/>
            </a:lvl1pPr>
          </a:lstStyle>
          <a:p>
            <a:pPr lvl="0"/>
            <a:r>
              <a:rPr lang="en-GB"/>
              <a:t>f.harlung-jensen@nordicinnovation.org</a:t>
            </a:r>
          </a:p>
        </p:txBody>
      </p:sp>
      <p:sp>
        <p:nvSpPr>
          <p:cNvPr id="17" name="USR_DirectPhone"/>
          <p:cNvSpPr>
            <a:spLocks noGrp="1"/>
          </p:cNvSpPr>
          <p:nvPr>
            <p:ph type="body" sz="quarter" idx="16" hasCustomPrompt="1"/>
          </p:nvPr>
        </p:nvSpPr>
        <p:spPr>
          <a:xfrm>
            <a:off x="3394074" y="3607704"/>
            <a:ext cx="8099425" cy="484188"/>
          </a:xfrm>
        </p:spPr>
        <p:txBody>
          <a:bodyPr/>
          <a:lstStyle>
            <a:lvl1pPr marL="0" indent="0">
              <a:buNone/>
              <a:defRPr sz="2800" b="1" baseline="0"/>
            </a:lvl1pPr>
          </a:lstStyle>
          <a:p>
            <a:pPr lvl="0"/>
            <a:r>
              <a:rPr lang="en-GB"/>
              <a:t>Click to add phone number</a:t>
            </a:r>
          </a:p>
        </p:txBody>
      </p:sp>
      <p:sp>
        <p:nvSpPr>
          <p:cNvPr id="20" name="OFF_companyname"/>
          <p:cNvSpPr>
            <a:spLocks noGrp="1"/>
          </p:cNvSpPr>
          <p:nvPr>
            <p:ph type="body" sz="quarter" idx="18" hasCustomPrompt="1"/>
          </p:nvPr>
        </p:nvSpPr>
        <p:spPr>
          <a:xfrm>
            <a:off x="3394078" y="4426564"/>
            <a:ext cx="8099422" cy="330367"/>
          </a:xfrm>
        </p:spPr>
        <p:txBody>
          <a:bodyPr anchor="b" anchorCtr="0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GB"/>
              <a:t>Nordic Innovation</a:t>
            </a:r>
          </a:p>
        </p:txBody>
      </p:sp>
      <p:sp>
        <p:nvSpPr>
          <p:cNvPr id="19" name="USR_Address"/>
          <p:cNvSpPr>
            <a:spLocks noGrp="1"/>
          </p:cNvSpPr>
          <p:nvPr>
            <p:ph type="body" sz="quarter" idx="17" hasCustomPrompt="1"/>
          </p:nvPr>
        </p:nvSpPr>
        <p:spPr>
          <a:xfrm>
            <a:off x="3394074" y="4757888"/>
            <a:ext cx="8099422" cy="330367"/>
          </a:xfrm>
        </p:spPr>
        <p:txBody>
          <a:bodyPr anchor="t" anchorCtr="0"/>
          <a:lstStyle>
            <a:lvl1pPr marL="0" indent="0">
              <a:buNone/>
              <a:defRPr sz="1800"/>
            </a:lvl1pPr>
          </a:lstStyle>
          <a:p>
            <a:pPr lvl="0"/>
            <a:r>
              <a:rPr lang="en-GB"/>
              <a:t>Click to add address</a:t>
            </a:r>
          </a:p>
        </p:txBody>
      </p:sp>
      <p:sp>
        <p:nvSpPr>
          <p:cNvPr id="13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7585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12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tIns="792000" anchor="ctr" anchorCtr="0"/>
          <a:lstStyle>
            <a:lvl1pPr marL="0" indent="0" algn="ctr">
              <a:buNone/>
              <a:tabLst>
                <a:tab pos="1700213" algn="l"/>
              </a:tabLst>
              <a:defRPr sz="2200" baseline="0">
                <a:solidFill>
                  <a:srgbClr val="ADCFF1"/>
                </a:solidFill>
              </a:defRPr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LAN_Thanks"/>
          <p:cNvSpPr>
            <a:spLocks noGrp="1"/>
          </p:cNvSpPr>
          <p:nvPr>
            <p:ph type="title" hasCustomPrompt="1"/>
          </p:nvPr>
        </p:nvSpPr>
        <p:spPr>
          <a:xfrm>
            <a:off x="3326400" y="1639401"/>
            <a:ext cx="8167098" cy="1490661"/>
          </a:xfrm>
        </p:spPr>
        <p:txBody>
          <a:bodyPr anchor="t" anchorCtr="0"/>
          <a:lstStyle>
            <a:lvl1pPr>
              <a:defRPr sz="7800">
                <a:solidFill>
                  <a:srgbClr val="ADCFF1"/>
                </a:solidFill>
              </a:defRPr>
            </a:lvl1pPr>
          </a:lstStyle>
          <a:p>
            <a:r>
              <a:rPr lang="en-GB"/>
              <a:t>Thanks.</a:t>
            </a:r>
          </a:p>
        </p:txBody>
      </p:sp>
      <p:sp>
        <p:nvSpPr>
          <p:cNvPr id="8" name="Date Placeholder 7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9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53533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8715836E-1E31-4EEB-9A21-BAE7B48BBD6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445187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Slide" r:id="rId5" imgW="475" imgH="476" progId="TCLayout.ActiveDocument.1">
                  <p:embed/>
                </p:oleObj>
              </mc:Choice>
              <mc:Fallback>
                <p:oleObj name="think-cell Slide" r:id="rId5" imgW="475" imgH="47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8715836E-1E31-4EEB-9A21-BAE7B48BBD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74FED3EF-0854-48BF-AFDD-7C0E61068AC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GB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37721" y="6964656"/>
            <a:ext cx="2355779" cy="176724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5232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90441865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6E2C5925-7CA1-47E0-A4B1-700F899FDA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56762" y="1174643"/>
            <a:ext cx="10843690" cy="262467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200" cap="none" spc="-20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656567" y="332076"/>
            <a:ext cx="10836931" cy="776139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0415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000"/>
    </mc:Choice>
    <mc:Fallback xmlns="">
      <p:transition advTm="3000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3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2262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15031130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6E2C5925-7CA1-47E0-A4B1-700F899FDA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5017" y="1769805"/>
            <a:ext cx="11498552" cy="4269659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 marL="10584" indent="0">
              <a:tabLst/>
              <a:defRPr lang="en-US" dirty="0" smtClean="0"/>
            </a:lvl2pPr>
            <a:lvl3pPr marL="205312" indent="-205312">
              <a:tabLst/>
              <a:defRPr lang="en-US" b="0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45017" y="1174643"/>
            <a:ext cx="11498552" cy="262467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defRPr sz="2133" cap="none" spc="-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345018" y="332076"/>
            <a:ext cx="11491383" cy="776139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7096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000"/>
    </mc:Choice>
    <mc:Fallback xmlns="">
      <p:transition advTm="3000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erus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A9BC4DD-436B-4657-A355-8D8F5077E81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18638146"/>
              </p:ext>
            </p:extLst>
          </p:nvPr>
        </p:nvGraphicFramePr>
        <p:xfrm>
          <a:off x="2119" y="2119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A9BC4DD-436B-4657-A355-8D8F5077E8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9" y="2119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BF41907-0B3E-4388-A038-B407F498206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1"/>
            <a:ext cx="211667" cy="21166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CB7663-EDF1-4826-80F9-662143DD1C33}"/>
              </a:ext>
            </a:extLst>
          </p:cNvPr>
          <p:cNvSpPr txBox="1"/>
          <p:nvPr/>
        </p:nvSpPr>
        <p:spPr>
          <a:xfrm>
            <a:off x="11548604" y="6495752"/>
            <a:ext cx="211596" cy="2051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01292FF4-EA55-4B50-9F5D-F0BE0B49FBE3}" type="slidenum">
              <a:rPr lang="en-GB" sz="1333" b="0" i="0" smtClean="0">
                <a:solidFill>
                  <a:schemeClr val="tx1"/>
                </a:solidFill>
                <a:latin typeface="+mj-lt"/>
              </a:rPr>
              <a:pPr algn="r"/>
              <a:t>‹#›</a:t>
            </a:fld>
            <a:endParaRPr lang="en-GB" sz="1333" b="0" i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305158-4B5F-4E5B-AC9A-FCFA4EE4C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Muokkaa perustyyl. napsautt.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1D4F315-8A72-41C9-AC14-A1C5A5AD474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800" y="1509186"/>
            <a:ext cx="11328400" cy="4743693"/>
          </a:xfrm>
          <a:prstGeom prst="rect">
            <a:avLst/>
          </a:prstGeom>
        </p:spPr>
        <p:txBody>
          <a:bodyPr>
            <a:noAutofit/>
          </a:bodyPr>
          <a:lstStyle>
            <a:lvl1pPr marL="239178" marR="0" indent="-239178" algn="l" defTabSz="60958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1pPr>
            <a:lvl2pPr marL="474121" indent="-234945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2pPr>
            <a:lvl3pPr marL="713300" indent="-234945" algn="l" defTabSz="715415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3pPr>
            <a:lvl4pPr marL="958827" indent="-234945" algn="l">
              <a:lnSpc>
                <a:spcPct val="90000"/>
              </a:lnSpc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4pPr>
            <a:lvl5pPr marL="143996" indent="-380990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GB" noProof="0"/>
              <a:t>Muokkaa tekstin perustyylejä napsauttamalla</a:t>
            </a:r>
          </a:p>
          <a:p>
            <a:pPr lvl="1"/>
            <a:r>
              <a:rPr lang="en-GB" noProof="0"/>
              <a:t>toinen taso</a:t>
            </a:r>
          </a:p>
          <a:p>
            <a:pPr lvl="2"/>
            <a:r>
              <a:rPr lang="en-GB" noProof="0"/>
              <a:t>kolmas taso</a:t>
            </a:r>
          </a:p>
          <a:p>
            <a:pPr lvl="3"/>
            <a:r>
              <a:rPr lang="en-GB" noProof="0"/>
              <a:t>neljäs taso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C7F6141-F4CB-4F09-9880-45DC683A80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9008" y="6370732"/>
            <a:ext cx="8028000" cy="192480"/>
          </a:xfrm>
          <a:prstGeom prst="rect">
            <a:avLst/>
          </a:prstGeom>
        </p:spPr>
        <p:txBody>
          <a:bodyPr lIns="0" rIns="0" bIns="0"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33" b="0" baseline="0">
                <a:solidFill>
                  <a:srgbClr val="919191"/>
                </a:solidFill>
              </a:defRPr>
            </a:lvl1pPr>
          </a:lstStyle>
          <a:p>
            <a:pPr lvl="0"/>
            <a:r>
              <a:rPr lang="en-GB"/>
              <a:t>Add footnote</a:t>
            </a:r>
          </a:p>
        </p:txBody>
      </p:sp>
    </p:spTree>
    <p:extLst>
      <p:ext uri="{BB962C8B-B14F-4D97-AF65-F5344CB8AC3E}">
        <p14:creationId xmlns:p14="http://schemas.microsoft.com/office/powerpoint/2010/main" val="159999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8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ser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663759" y="375883"/>
            <a:ext cx="10931524" cy="6145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User guide – delete</a:t>
            </a:r>
            <a:r>
              <a:rPr lang="en-GB" sz="2800" baseline="0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 before use</a:t>
            </a:r>
            <a:endParaRPr lang="en-GB" sz="2800" dirty="0">
              <a:solidFill>
                <a:schemeClr val="accent2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AutoShape 4"/>
          <p:cNvSpPr>
            <a:spLocks/>
          </p:cNvSpPr>
          <p:nvPr/>
        </p:nvSpPr>
        <p:spPr bwMode="gray">
          <a:xfrm>
            <a:off x="7456919" y="3114505"/>
            <a:ext cx="2160000" cy="113877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view drawing guides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View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tab, set </a:t>
            </a:r>
            <a:b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tick mark next to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en-GB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 Alt + F9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quick </a:t>
            </a:r>
            <a:b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viewing of guides</a:t>
            </a:r>
            <a:endParaRPr lang="en-GB" dirty="0"/>
          </a:p>
        </p:txBody>
      </p:sp>
      <p:sp>
        <p:nvSpPr>
          <p:cNvPr id="15" name="Text Box 48"/>
          <p:cNvSpPr txBox="1">
            <a:spLocks noChangeArrowheads="1"/>
          </p:cNvSpPr>
          <p:nvPr/>
        </p:nvSpPr>
        <p:spPr bwMode="auto">
          <a:xfrm>
            <a:off x="7456919" y="1409700"/>
            <a:ext cx="2160000" cy="158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 slide number, </a:t>
            </a:r>
            <a:b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date and footer</a:t>
            </a:r>
            <a:endParaRPr lang="en-GB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Do this at the very end, so you get </a:t>
            </a:r>
            <a:b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all the corrections with you</a:t>
            </a:r>
            <a:endParaRPr lang="en-GB" dirty="0"/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tab</a:t>
            </a:r>
            <a:endParaRPr lang="en-GB" altLang="da-DK" sz="90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Clickon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Header and Footer </a:t>
            </a:r>
            <a:b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(write the desired text)</a:t>
            </a:r>
            <a:endParaRPr lang="en-GB" dirty="0"/>
          </a:p>
          <a:p>
            <a:pPr eaLnBrk="1" hangingPunct="1"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 to All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or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</a:t>
            </a:r>
            <a:b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only used on one slide</a:t>
            </a:r>
            <a:endParaRPr lang="en-GB" dirty="0"/>
          </a:p>
        </p:txBody>
      </p:sp>
      <p:sp>
        <p:nvSpPr>
          <p:cNvPr id="18" name="AutoShape 4"/>
          <p:cNvSpPr>
            <a:spLocks/>
          </p:cNvSpPr>
          <p:nvPr/>
        </p:nvSpPr>
        <p:spPr bwMode="gray">
          <a:xfrm>
            <a:off x="4359622" y="1409700"/>
            <a:ext cx="2160000" cy="78483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picture</a:t>
            </a:r>
            <a:endParaRPr lang="en-GB" dirty="0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 slides with picture placeholder, </a:t>
            </a:r>
            <a:b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the pictureplaceholder and</a:t>
            </a:r>
            <a:b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dirty="0"/>
              <a:t>insert picture via </a:t>
            </a:r>
            <a:r>
              <a:rPr lang="en-GB" sz="900" b="1" dirty="0"/>
              <a:t>Add Images</a:t>
            </a:r>
            <a:r>
              <a:rPr lang="en-GB" sz="900" dirty="0"/>
              <a:t>-button </a:t>
            </a:r>
            <a:br>
              <a:rPr lang="en-GB" sz="900" dirty="0"/>
            </a:br>
            <a:r>
              <a:rPr lang="en-GB" sz="900" dirty="0"/>
              <a:t>in the </a:t>
            </a:r>
            <a:r>
              <a:rPr lang="en-GB" sz="900" b="1" dirty="0"/>
              <a:t>Nordic Innovation-</a:t>
            </a:r>
            <a:r>
              <a:rPr lang="en-GB" sz="900" baseline="0" dirty="0"/>
              <a:t>TAB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359622" y="2220228"/>
            <a:ext cx="2160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</a:t>
            </a:r>
            <a:r>
              <a:rPr lang="en-GB" sz="10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picture</a:t>
            </a: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sz="900" b="1" dirty="0"/>
              <a:t>Nordic Innovation</a:t>
            </a:r>
            <a:r>
              <a:rPr lang="en-GB" sz="900" b="0" baseline="0" dirty="0">
                <a:latin typeface="+mn-lt"/>
              </a:rPr>
              <a:t>-TAB </a:t>
            </a:r>
            <a:br>
              <a:rPr lang="en-GB" sz="900" b="0" baseline="0" dirty="0">
                <a:latin typeface="+mn-lt"/>
              </a:rPr>
            </a:br>
            <a:r>
              <a:rPr lang="en-GB" sz="900" b="0" baseline="0" dirty="0">
                <a:latin typeface="+mn-lt"/>
              </a:rPr>
              <a:t>and </a:t>
            </a: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lick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Images Tools</a:t>
            </a: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drop down </a:t>
            </a:r>
            <a:b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button, choose </a:t>
            </a: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Crop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change</a:t>
            </a: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size</a:t>
            </a:r>
            <a: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</a:t>
            </a:r>
            <a:b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or </a:t>
            </a:r>
            <a:r>
              <a:rPr lang="en-GB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focus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 the picture</a:t>
            </a:r>
            <a:endParaRPr lang="en-GB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you want to scale the picture,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hold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SHIFT-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key down while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dragging the corners of the </a:t>
            </a:r>
            <a:r>
              <a:rPr lang="en-GB" altLang="da-DK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picture</a:t>
            </a:r>
            <a:endParaRPr lang="en-GB" dirty="0"/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If you delete the picture and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a new one, the picture may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lie in front of the text or graphic</a:t>
            </a:r>
            <a:r>
              <a:rPr lang="en-GB" altLang="da-DK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this happens, select the picture,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right-click and choose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Send to Back</a:t>
            </a:r>
            <a:endParaRPr lang="en-GB" dirty="0"/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en-GB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/>
        </p:nvSpPr>
        <p:spPr bwMode="auto">
          <a:xfrm>
            <a:off x="693739" y="3277385"/>
            <a:ext cx="2160000" cy="1215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layouts</a:t>
            </a:r>
            <a:endParaRPr lang="en-GB" dirty="0"/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tab</a:t>
            </a:r>
            <a:endParaRPr lang="en-GB" altLang="da-DK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New Slide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menu to insert new slide</a:t>
            </a:r>
            <a:endParaRPr lang="en-GB" dirty="0"/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Choose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Layout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change an appropriate layout from the </a:t>
            </a:r>
            <a:b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strike="noStrike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"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drop down</a:t>
            </a:r>
            <a:r>
              <a:rPr lang="en-GB" altLang="da-DK" sz="900" strike="noStrike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"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menu 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/>
        </p:nvSpPr>
        <p:spPr bwMode="gray">
          <a:xfrm>
            <a:off x="706058" y="4709084"/>
            <a:ext cx="216000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slide</a:t>
            </a:r>
            <a:endParaRPr lang="en-GB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tab</a:t>
            </a:r>
            <a:endParaRPr lang="en-GB" altLang="da-DK" sz="90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menu to reset</a:t>
            </a:r>
            <a:b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position, size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 formatting of the</a:t>
            </a:r>
            <a:b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slide placeholders to their default settings</a:t>
            </a:r>
            <a:endParaRPr lang="en-GB" altLang="da-DK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693740" y="1409700"/>
            <a:ext cx="2486866" cy="160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text</a:t>
            </a:r>
            <a:r>
              <a:rPr lang="en-GB" sz="10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styles</a:t>
            </a: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Delete bullet if you want regular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text. Click ENTER and then Bullet-button for correct bullet.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-key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jump through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levels. Click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then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switch from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one level to the next level</a:t>
            </a:r>
            <a:endParaRPr lang="en-GB" dirty="0"/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go back in levels use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SHIFT-TAB</a:t>
            </a:r>
            <a:endParaRPr lang="en-GB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Alternatively,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Increase</a:t>
            </a: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</a:t>
            </a:r>
            <a:b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Decrease </a:t>
            </a: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list level can be used</a:t>
            </a:r>
            <a:endParaRPr lang="en-GB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6522" y="5109345"/>
            <a:ext cx="492452" cy="20041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544" y="3538594"/>
            <a:ext cx="324764" cy="578237"/>
          </a:xfrm>
          <a:prstGeom prst="rect">
            <a:avLst/>
          </a:prstGeom>
        </p:spPr>
      </p:pic>
      <p:pic>
        <p:nvPicPr>
          <p:cNvPr id="16" name="Billede 15"/>
          <p:cNvPicPr>
            <a:picLocks noChangeAspect="1"/>
          </p:cNvPicPr>
          <p:nvPr/>
        </p:nvPicPr>
        <p:blipFill rotWithShape="1">
          <a:blip r:embed="rId4"/>
          <a:srcRect l="36944" r="2272" b="69429"/>
          <a:stretch/>
        </p:blipFill>
        <p:spPr>
          <a:xfrm>
            <a:off x="3034534" y="4208198"/>
            <a:ext cx="593368" cy="192211"/>
          </a:xfrm>
          <a:prstGeom prst="rect">
            <a:avLst/>
          </a:prstGeom>
        </p:spPr>
      </p:pic>
      <p:pic>
        <p:nvPicPr>
          <p:cNvPr id="28" name="Billed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5150" y="2651636"/>
            <a:ext cx="549328" cy="285228"/>
          </a:xfrm>
          <a:prstGeom prst="rect">
            <a:avLst/>
          </a:prstGeom>
        </p:spPr>
      </p:pic>
      <p:pic>
        <p:nvPicPr>
          <p:cNvPr id="2" name="Billed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4130" y="3299068"/>
            <a:ext cx="359695" cy="3353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3346" y="1652716"/>
            <a:ext cx="297872" cy="1833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44130" y="1609684"/>
            <a:ext cx="379911" cy="5194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4130" y="2375882"/>
            <a:ext cx="397317" cy="588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0"/>
          <a:srcRect t="37299" r="32484" b="50317"/>
          <a:stretch/>
        </p:blipFill>
        <p:spPr>
          <a:xfrm>
            <a:off x="6284541" y="3015268"/>
            <a:ext cx="605090" cy="13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12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l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-774" y="0"/>
            <a:ext cx="12190374" cy="6858000"/>
          </a:xfrm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2749025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rgbClr val="006EB6"/>
                </a:solidFill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26599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94800" y="5950800"/>
            <a:ext cx="1692000" cy="507600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73987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483228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w/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327600" y="332076"/>
            <a:ext cx="10026000" cy="776139"/>
          </a:xfrm>
        </p:spPr>
        <p:txBody>
          <a:bodyPr/>
          <a:lstStyle>
            <a:lvl1pPr>
              <a:lnSpc>
                <a:spcPct val="80000"/>
              </a:lnSpc>
              <a:defRPr baseline="0"/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6550" y="1762125"/>
            <a:ext cx="10035051" cy="42957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800"/>
              </a:spcBef>
              <a:defRPr baseline="0"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05E2A-87B0-4228-8A34-109D76EF191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404DA6-8E1B-411C-92D3-46592DBDA31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ubtitle">
            <a:extLst>
              <a:ext uri="{FF2B5EF4-FFF2-40B4-BE49-F238E27FC236}">
                <a16:creationId xmlns:a16="http://schemas.microsoft.com/office/drawing/2014/main" id="{2F61C189-E88E-47C6-9590-4DDA84807E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34964" y="1030425"/>
            <a:ext cx="10027707" cy="453183"/>
          </a:xfrm>
          <a:prstGeom prst="rect">
            <a:avLst/>
          </a:prstGeom>
        </p:spPr>
        <p:txBody>
          <a:bodyPr wrap="square" tIns="144000">
            <a:spAutoFit/>
          </a:bodyPr>
          <a:lstStyle>
            <a:lvl1pPr marL="0" marR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 b="0">
                <a:solidFill>
                  <a:schemeClr val="tx1"/>
                </a:solidFill>
                <a:latin typeface="Graphik Semibold" panose="020B0703030202060203" pitchFamily="34" charset="0"/>
              </a:defRPr>
            </a:lvl1pPr>
          </a:lstStyle>
          <a:p>
            <a:pPr marL="0" marR="0" lvl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/>
              <a:t>Insert subtitle here at 20pt, align to the baseline of the title</a:t>
            </a:r>
          </a:p>
        </p:txBody>
      </p:sp>
    </p:spTree>
    <p:extLst>
      <p:ext uri="{BB962C8B-B14F-4D97-AF65-F5344CB8AC3E}">
        <p14:creationId xmlns:p14="http://schemas.microsoft.com/office/powerpoint/2010/main" val="10538873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erus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A9BC4DD-436B-4657-A355-8D8F5077E81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20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A9BC4DD-436B-4657-A355-8D8F5077E8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BF41907-0B3E-4388-A038-B407F498206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1"/>
            <a:ext cx="211667" cy="21166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CB7663-EDF1-4826-80F9-662143DD1C33}"/>
              </a:ext>
            </a:extLst>
          </p:cNvPr>
          <p:cNvSpPr txBox="1"/>
          <p:nvPr/>
        </p:nvSpPr>
        <p:spPr>
          <a:xfrm>
            <a:off x="11548604" y="6495753"/>
            <a:ext cx="211596" cy="2051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01292FF4-EA55-4B50-9F5D-F0BE0B49FBE3}" type="slidenum">
              <a:rPr lang="en-GB" sz="1333" b="0" i="0" smtClean="0">
                <a:solidFill>
                  <a:schemeClr val="tx1"/>
                </a:solidFill>
                <a:latin typeface="+mj-lt"/>
              </a:rPr>
              <a:pPr algn="r"/>
              <a:t>‹#›</a:t>
            </a:fld>
            <a:endParaRPr lang="en-GB" sz="1333" b="0" i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305158-4B5F-4E5B-AC9A-FCFA4EE4C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6569" y="391030"/>
            <a:ext cx="10836932" cy="875317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Muokkaa perustyyl. napsautt.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C7F6141-F4CB-4F09-9880-45DC683A80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9008" y="6370732"/>
            <a:ext cx="8028000" cy="192480"/>
          </a:xfrm>
          <a:prstGeom prst="rect">
            <a:avLst/>
          </a:prstGeom>
        </p:spPr>
        <p:txBody>
          <a:bodyPr lIns="0" rIns="0" bIns="0"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33" b="0" baseline="0">
                <a:solidFill>
                  <a:srgbClr val="919191"/>
                </a:solidFill>
              </a:defRPr>
            </a:lvl1pPr>
          </a:lstStyle>
          <a:p>
            <a:pPr lvl="0"/>
            <a:r>
              <a:rPr lang="en-GB"/>
              <a:t>Add footnote</a:t>
            </a:r>
          </a:p>
        </p:txBody>
      </p:sp>
    </p:spTree>
    <p:extLst>
      <p:ext uri="{BB962C8B-B14F-4D97-AF65-F5344CB8AC3E}">
        <p14:creationId xmlns:p14="http://schemas.microsoft.com/office/powerpoint/2010/main" val="682022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8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dark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-774" y="0"/>
            <a:ext cx="12190374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2749025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chemeClr val="bg1"/>
                </a:solidFill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26599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94800" y="5950800"/>
            <a:ext cx="1692000" cy="507600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069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9"/>
            <a:ext cx="10836932" cy="101867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/>
              <a:t>Click to add title in max 1 line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rgbClr val="ADCFF1"/>
                </a:solidFill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1361060"/>
            <a:ext cx="10799762" cy="4588890"/>
          </a:xfrm>
        </p:spPr>
        <p:txBody>
          <a:bodyPr/>
          <a:lstStyle>
            <a:lvl1pPr marL="594000" indent="-594000">
              <a:spcBef>
                <a:spcPts val="300"/>
              </a:spcBef>
              <a:defRPr sz="2800"/>
            </a:lvl1pPr>
            <a:lvl2pPr marL="846000">
              <a:defRPr sz="2200"/>
            </a:lvl2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1070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add title in max 2 lines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2096496"/>
            <a:ext cx="10799760" cy="3842369"/>
          </a:xfrm>
        </p:spPr>
        <p:txBody>
          <a:bodyPr/>
          <a:lstStyle>
            <a:lvl1pPr marL="0" indent="0">
              <a:lnSpc>
                <a:spcPct val="98000"/>
              </a:lnSpc>
              <a:buFont typeface="Arial" panose="020B0604020202020204" pitchFamily="34" charset="0"/>
              <a:buChar char="​"/>
              <a:defRPr sz="2800"/>
            </a:lvl1pPr>
            <a:lvl2pPr marL="468000" indent="-468000">
              <a:lnSpc>
                <a:spcPct val="98000"/>
              </a:lnSpc>
              <a:buFont typeface="Arial" panose="020B0604020202020204" pitchFamily="34" charset="0"/>
              <a:buChar char="―"/>
              <a:defRPr sz="2800"/>
            </a:lvl2pPr>
            <a:lvl3pPr marL="720000" indent="-252000">
              <a:lnSpc>
                <a:spcPct val="98000"/>
              </a:lnSpc>
              <a:buFont typeface="Symbol" panose="05050102010706020507" pitchFamily="18" charset="2"/>
              <a:buChar char=""/>
              <a:defRPr sz="2800"/>
            </a:lvl3pPr>
            <a:lvl4pPr marL="972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4pPr>
            <a:lvl5pPr marL="1224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5pPr>
            <a:lvl6pPr marL="1476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6pPr>
            <a:lvl7pPr marL="1728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7pPr>
            <a:lvl8pPr marL="1980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8pPr>
            <a:lvl9pPr marL="2232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9pPr>
          </a:lstStyle>
          <a:p>
            <a:pPr lvl="0"/>
            <a:r>
              <a:rPr lang="en-GB"/>
              <a:t>Click to add intro text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95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add title in max 2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93738" y="2162340"/>
            <a:ext cx="10799761" cy="378761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GB"/>
              <a:t>Click to add text or content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9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6094800" y="3427200"/>
            <a:ext cx="2701151" cy="3425825"/>
          </a:xfrm>
          <a:solidFill>
            <a:schemeClr val="bg1">
              <a:lumMod val="75000"/>
            </a:schemeClr>
          </a:solidFill>
        </p:spPr>
        <p:txBody>
          <a:bodyPr tIns="144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8794750" y="3427200"/>
            <a:ext cx="3397250" cy="3425825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 dirty="0"/>
              <a:t>Click here, and insert picture via Images-button in the ribbon</a:t>
            </a:r>
          </a:p>
        </p:txBody>
      </p:sp>
    </p:spTree>
    <p:extLst>
      <p:ext uri="{BB962C8B-B14F-4D97-AF65-F5344CB8AC3E}">
        <p14:creationId xmlns:p14="http://schemas.microsoft.com/office/powerpoint/2010/main" val="54039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24501" y="676800"/>
            <a:ext cx="8168999" cy="4772629"/>
          </a:xfrm>
        </p:spPr>
        <p:txBody>
          <a:bodyPr/>
          <a:lstStyle>
            <a:lvl1pPr>
              <a:lnSpc>
                <a:spcPct val="83000"/>
              </a:lnSpc>
              <a:defRPr sz="7800" b="1" baseline="0">
                <a:solidFill>
                  <a:srgbClr val="ADCFF1"/>
                </a:solidFill>
              </a:defRPr>
            </a:lvl1pPr>
          </a:lstStyle>
          <a:p>
            <a:r>
              <a:rPr lang="en-GB"/>
              <a:t>Use bold for highlighted text,</a:t>
            </a:r>
            <a:br>
              <a:rPr lang="en-GB"/>
            </a:br>
            <a:r>
              <a:rPr lang="en-GB"/>
              <a:t>other text regular, max four lines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1634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2.png"/><Relationship Id="rId21" Type="http://schemas.openxmlformats.org/officeDocument/2006/relationships/slideLayout" Target="../slideLayouts/slideLayout21.xml"/><Relationship Id="rId34" Type="http://schemas.openxmlformats.org/officeDocument/2006/relationships/vmlDrawing" Target="../drawings/vmlDrawing1.v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38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oleObject" Target="../embeddings/oleObject1.bin"/><Relationship Id="rId40" Type="http://schemas.openxmlformats.org/officeDocument/2006/relationships/image" Target="../media/image3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2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ABA549-6FCF-4B0E-B9A1-98D3DB53644C}"/>
              </a:ext>
            </a:extLst>
          </p:cNvPr>
          <p:cNvGraphicFramePr>
            <a:graphicFrameLocks noChangeAspect="1"/>
          </p:cNvGraphicFramePr>
          <p:nvPr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27825684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37" imgW="416" imgH="416" progId="TCLayout.ActiveDocument.1">
                  <p:embed/>
                </p:oleObj>
              </mc:Choice>
              <mc:Fallback>
                <p:oleObj name="think-cell Slide" r:id="rId37" imgW="416" imgH="416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ABA549-6FCF-4B0E-B9A1-98D3DB5364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C052F7F8-AD7D-4DCA-AE3B-AB0DE06655D1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GB" sz="4800" b="1" i="0" baseline="0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6568" y="391028"/>
            <a:ext cx="10836932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2162340"/>
            <a:ext cx="10799761" cy="37876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37720" y="6321576"/>
            <a:ext cx="2355779" cy="17672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">
                <a:noFill/>
              </a:defRPr>
            </a:lvl1pPr>
          </a:lstStyle>
          <a:p>
            <a:fld id="{F80C586B-84AE-44BD-A161-4E7E9CBE24FE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LD_Footer"/>
          <p:cNvSpPr>
            <a:spLocks noGrp="1"/>
          </p:cNvSpPr>
          <p:nvPr>
            <p:ph type="ftr" sz="quarter" idx="3"/>
          </p:nvPr>
        </p:nvSpPr>
        <p:spPr>
          <a:xfrm>
            <a:off x="3395663" y="6356350"/>
            <a:ext cx="5400675" cy="22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50">
                <a:solidFill>
                  <a:srgbClr val="006EB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96337" y="6356350"/>
            <a:ext cx="2697161" cy="22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50">
                <a:solidFill>
                  <a:srgbClr val="006EB6"/>
                </a:solidFill>
              </a:defRPr>
            </a:lvl1pPr>
          </a:lstStyle>
          <a:p>
            <a:fld id="{7CECAE51-FA14-415C-B699-0B774F1F1C0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469CA0-A547-443D-8C66-BFDBADDE5ABF}"/>
              </a:ext>
            </a:extLst>
          </p:cNvPr>
          <p:cNvPicPr>
            <a:picLocks noChangeAspect="1"/>
          </p:cNvPicPr>
          <p:nvPr/>
        </p:nvPicPr>
        <p:blipFill>
          <a:blip r:embed="rId3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068" y="6390296"/>
            <a:ext cx="621240" cy="114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05DF8D1-923D-4D41-9078-72B7F541378E}"/>
              </a:ext>
            </a:extLst>
          </p:cNvPr>
          <p:cNvPicPr/>
          <p:nvPr/>
        </p:nvPicPr>
        <p:blipFill rotWithShape="1">
          <a:blip r:embed="rId4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1478" b="-1"/>
          <a:stretch/>
        </p:blipFill>
        <p:spPr>
          <a:xfrm>
            <a:off x="2052618" y="6352561"/>
            <a:ext cx="573901" cy="16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05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txStyles>
    <p:titleStyle>
      <a:lvl1pPr algn="l" defTabSz="914400" rtl="0" eaLnBrk="1" latinLnBrk="0" hangingPunct="1">
        <a:lnSpc>
          <a:spcPct val="87000"/>
        </a:lnSpc>
        <a:spcBef>
          <a:spcPct val="0"/>
        </a:spcBef>
        <a:buNone/>
        <a:defRPr sz="4800" b="1" kern="1200">
          <a:solidFill>
            <a:srgbClr val="006EB6"/>
          </a:solidFill>
          <a:latin typeface="+mj-lt"/>
          <a:ea typeface="+mj-ea"/>
          <a:cs typeface="+mj-cs"/>
        </a:defRPr>
      </a:lvl1pPr>
    </p:titleStyle>
    <p:bodyStyle>
      <a:lvl1pPr marL="468000" indent="-46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―"/>
        <a:defRPr sz="2200" kern="1200">
          <a:solidFill>
            <a:srgbClr val="006EB6"/>
          </a:solidFill>
          <a:latin typeface="+mn-lt"/>
          <a:ea typeface="+mn-ea"/>
          <a:cs typeface="+mn-cs"/>
        </a:defRPr>
      </a:lvl1pPr>
      <a:lvl2pPr marL="720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"/>
        <a:defRPr sz="2200" kern="1200">
          <a:solidFill>
            <a:srgbClr val="006EB6"/>
          </a:solidFill>
          <a:latin typeface="+mn-lt"/>
          <a:ea typeface="+mn-ea"/>
          <a:cs typeface="+mn-cs"/>
        </a:defRPr>
      </a:lvl2pPr>
      <a:lvl3pPr marL="97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3pPr>
      <a:lvl4pPr marL="1224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4pPr>
      <a:lvl5pPr marL="1476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 baseline="0">
          <a:solidFill>
            <a:srgbClr val="006EB6"/>
          </a:solidFill>
          <a:latin typeface="+mn-lt"/>
          <a:ea typeface="+mn-ea"/>
          <a:cs typeface="+mn-cs"/>
        </a:defRPr>
      </a:lvl5pPr>
      <a:lvl6pPr marL="1728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6pPr>
      <a:lvl7pPr marL="1980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7pPr>
      <a:lvl8pPr marL="2232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8pPr>
      <a:lvl9pPr marL="2484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37">
          <p15:clr>
            <a:srgbClr val="F26B43"/>
          </p15:clr>
        </p15:guide>
        <p15:guide id="2" pos="2138">
          <p15:clr>
            <a:srgbClr val="F26B43"/>
          </p15:clr>
        </p15:guide>
        <p15:guide id="3" orient="horz" pos="253">
          <p15:clr>
            <a:srgbClr val="F26B43"/>
          </p15:clr>
        </p15:guide>
        <p15:guide id="4" orient="horz" pos="888">
          <p15:clr>
            <a:srgbClr val="F26B43"/>
          </p15:clr>
        </p15:guide>
        <p15:guide id="5" pos="3839">
          <p15:clr>
            <a:srgbClr val="F26B43"/>
          </p15:clr>
        </p15:guide>
        <p15:guide id="6" pos="5540">
          <p15:clr>
            <a:srgbClr val="F26B43"/>
          </p15:clr>
        </p15:guide>
        <p15:guide id="7" orient="horz" pos="1523">
          <p15:clr>
            <a:srgbClr val="F26B43"/>
          </p15:clr>
        </p15:guide>
        <p15:guide id="8" orient="horz" pos="2158">
          <p15:clr>
            <a:srgbClr val="F26B43"/>
          </p15:clr>
        </p15:guide>
        <p15:guide id="9" pos="7240">
          <p15:clr>
            <a:srgbClr val="F26B43"/>
          </p15:clr>
        </p15:guide>
        <p15:guide id="10" orient="horz" pos="2793">
          <p15:clr>
            <a:srgbClr val="F26B43"/>
          </p15:clr>
        </p15:guide>
        <p15:guide id="11" orient="horz" pos="3428">
          <p15:clr>
            <a:srgbClr val="F26B43"/>
          </p15:clr>
        </p15:guide>
        <p15:guide id="13" orient="horz" pos="4063">
          <p15:clr>
            <a:srgbClr val="F26B43"/>
          </p15:clr>
        </p15:guide>
        <p15:guide id="14" orient="horz" pos="37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tags" Target="../tags/tag16.xml"/><Relationship Id="rId7" Type="http://schemas.openxmlformats.org/officeDocument/2006/relationships/image" Target="../media/image21.emf"/><Relationship Id="rId2" Type="http://schemas.openxmlformats.org/officeDocument/2006/relationships/tags" Target="../tags/tag15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25.emf"/><Relationship Id="rId5" Type="http://schemas.openxmlformats.org/officeDocument/2006/relationships/notesSlide" Target="../notesSlides/notesSlide2.xml"/><Relationship Id="rId10" Type="http://schemas.openxmlformats.org/officeDocument/2006/relationships/image" Target="../media/image24.emf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18.xml"/><Relationship Id="rId7" Type="http://schemas.openxmlformats.org/officeDocument/2006/relationships/image" Target="../media/image21.emf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2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27.png"/><Relationship Id="rId2" Type="http://schemas.openxmlformats.org/officeDocument/2006/relationships/tags" Target="../tags/tag20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6.emf"/><Relationship Id="rId5" Type="http://schemas.openxmlformats.org/officeDocument/2006/relationships/oleObject" Target="../embeddings/oleObject11.bin"/><Relationship Id="rId4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27.png"/><Relationship Id="rId2" Type="http://schemas.openxmlformats.org/officeDocument/2006/relationships/tags" Target="../tags/tag2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6.emf"/><Relationship Id="rId5" Type="http://schemas.openxmlformats.org/officeDocument/2006/relationships/oleObject" Target="../embeddings/oleObject12.bin"/><Relationship Id="rId4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12DCAF7-5468-43A6-B996-547D9607015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12DCAF7-5468-43A6-B996-547D960701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08992-516D-41DD-A3BB-407DE2AA1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>
                <a:latin typeface="Corbel" panose="020B0503020204020204" pitchFamily="34" charset="0"/>
                <a:sym typeface="Corbel" panose="020B0503020204020204" pitchFamily="34" charset="0"/>
              </a:rPr>
              <a:t>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1313F-A0BC-4ED6-8ADD-F16CF3F8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>
                <a:latin typeface="Corbel" panose="020B0503020204020204" pitchFamily="34" charset="0"/>
                <a:sym typeface="Corbel" panose="020B0503020204020204" pitchFamily="34" charset="0"/>
              </a:rPr>
              <a:pPr/>
              <a:t>1</a:t>
            </a:fld>
            <a:endParaRPr lang="en-GB" dirty="0">
              <a:latin typeface="Corbel" panose="020B0503020204020204" pitchFamily="34" charset="0"/>
              <a:sym typeface="Corbel" panose="020B0503020204020204" pitchFamily="34" charset="0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E84BE79E-6361-4E1C-8BFD-7799124D4CF3}"/>
              </a:ext>
            </a:extLst>
          </p:cNvPr>
          <p:cNvSpPr txBox="1">
            <a:spLocks/>
          </p:cNvSpPr>
          <p:nvPr/>
        </p:nvSpPr>
        <p:spPr>
          <a:xfrm>
            <a:off x="719404" y="2292441"/>
            <a:ext cx="10753195" cy="31945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5850" b="1" kern="1200">
                <a:solidFill>
                  <a:srgbClr val="ADCFF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2400"/>
              </a:spcBef>
            </a:pPr>
            <a:br>
              <a:rPr lang="en-GB" sz="48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b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</a:br>
            <a: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  <a:t>CULTURE GAP ANALYSIS</a:t>
            </a: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br>
              <a:rPr lang="en-GB" sz="32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r>
              <a:rPr lang="en-GB" sz="2133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  <a:t>Introduction </a:t>
            </a:r>
            <a:endParaRPr lang="en-GB" sz="2133" b="0" dirty="0">
              <a:highlight>
                <a:srgbClr val="FFFF00"/>
              </a:highlight>
              <a:latin typeface="Corbel" panose="020B0503020204020204" pitchFamily="34" charset="0"/>
              <a:cs typeface="Arial" panose="020B0604020202020204" pitchFamily="34" charset="0"/>
              <a:sym typeface="Corbel" panose="020B0503020204020204" pitchFamily="34" charset="0"/>
            </a:endParaRPr>
          </a:p>
        </p:txBody>
      </p:sp>
      <p:grpSp>
        <p:nvGrpSpPr>
          <p:cNvPr id="22" name="Group 128">
            <a:extLst>
              <a:ext uri="{FF2B5EF4-FFF2-40B4-BE49-F238E27FC236}">
                <a16:creationId xmlns:a16="http://schemas.microsoft.com/office/drawing/2014/main" id="{AA396B75-7A91-4A37-A108-24913D765C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664887" y="3190875"/>
            <a:ext cx="958478" cy="1097235"/>
            <a:chOff x="1398" y="2998"/>
            <a:chExt cx="373" cy="427"/>
          </a:xfrm>
          <a:solidFill>
            <a:srgbClr val="ADCFF1"/>
          </a:solidFill>
        </p:grpSpPr>
        <p:sp>
          <p:nvSpPr>
            <p:cNvPr id="23" name="Freeform 129">
              <a:extLst>
                <a:ext uri="{FF2B5EF4-FFF2-40B4-BE49-F238E27FC236}">
                  <a16:creationId xmlns:a16="http://schemas.microsoft.com/office/drawing/2014/main" id="{58D04843-8CD5-45D5-9CC2-2825723525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1" y="3052"/>
              <a:ext cx="266" cy="266"/>
            </a:xfrm>
            <a:custGeom>
              <a:avLst/>
              <a:gdLst>
                <a:gd name="T0" fmla="*/ 90 w 180"/>
                <a:gd name="T1" fmla="*/ 180 h 180"/>
                <a:gd name="T2" fmla="*/ 0 w 180"/>
                <a:gd name="T3" fmla="*/ 90 h 180"/>
                <a:gd name="T4" fmla="*/ 90 w 180"/>
                <a:gd name="T5" fmla="*/ 0 h 180"/>
                <a:gd name="T6" fmla="*/ 180 w 180"/>
                <a:gd name="T7" fmla="*/ 90 h 180"/>
                <a:gd name="T8" fmla="*/ 90 w 180"/>
                <a:gd name="T9" fmla="*/ 180 h 180"/>
                <a:gd name="T10" fmla="*/ 90 w 180"/>
                <a:gd name="T11" fmla="*/ 12 h 180"/>
                <a:gd name="T12" fmla="*/ 12 w 180"/>
                <a:gd name="T13" fmla="*/ 90 h 180"/>
                <a:gd name="T14" fmla="*/ 90 w 180"/>
                <a:gd name="T15" fmla="*/ 168 h 180"/>
                <a:gd name="T16" fmla="*/ 168 w 180"/>
                <a:gd name="T17" fmla="*/ 90 h 180"/>
                <a:gd name="T18" fmla="*/ 90 w 180"/>
                <a:gd name="T19" fmla="*/ 1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180">
                  <a:moveTo>
                    <a:pt x="90" y="180"/>
                  </a:moveTo>
                  <a:cubicBezTo>
                    <a:pt x="40" y="180"/>
                    <a:pt x="0" y="139"/>
                    <a:pt x="0" y="90"/>
                  </a:cubicBezTo>
                  <a:cubicBezTo>
                    <a:pt x="0" y="40"/>
                    <a:pt x="40" y="0"/>
                    <a:pt x="90" y="0"/>
                  </a:cubicBezTo>
                  <a:cubicBezTo>
                    <a:pt x="139" y="0"/>
                    <a:pt x="180" y="40"/>
                    <a:pt x="180" y="90"/>
                  </a:cubicBezTo>
                  <a:cubicBezTo>
                    <a:pt x="180" y="139"/>
                    <a:pt x="139" y="180"/>
                    <a:pt x="90" y="180"/>
                  </a:cubicBezTo>
                  <a:close/>
                  <a:moveTo>
                    <a:pt x="90" y="12"/>
                  </a:moveTo>
                  <a:cubicBezTo>
                    <a:pt x="47" y="12"/>
                    <a:pt x="12" y="47"/>
                    <a:pt x="12" y="90"/>
                  </a:cubicBezTo>
                  <a:cubicBezTo>
                    <a:pt x="12" y="133"/>
                    <a:pt x="47" y="168"/>
                    <a:pt x="90" y="168"/>
                  </a:cubicBezTo>
                  <a:cubicBezTo>
                    <a:pt x="133" y="168"/>
                    <a:pt x="168" y="133"/>
                    <a:pt x="168" y="90"/>
                  </a:cubicBezTo>
                  <a:cubicBezTo>
                    <a:pt x="168" y="47"/>
                    <a:pt x="133" y="12"/>
                    <a:pt x="9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4" name="Freeform 130">
              <a:extLst>
                <a:ext uri="{FF2B5EF4-FFF2-40B4-BE49-F238E27FC236}">
                  <a16:creationId xmlns:a16="http://schemas.microsoft.com/office/drawing/2014/main" id="{E4C62287-0811-42E8-9D07-2F42A7964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2" y="3300"/>
              <a:ext cx="124" cy="54"/>
            </a:xfrm>
            <a:custGeom>
              <a:avLst/>
              <a:gdLst>
                <a:gd name="T0" fmla="*/ 78 w 84"/>
                <a:gd name="T1" fmla="*/ 36 h 36"/>
                <a:gd name="T2" fmla="*/ 6 w 84"/>
                <a:gd name="T3" fmla="*/ 36 h 36"/>
                <a:gd name="T4" fmla="*/ 0 w 84"/>
                <a:gd name="T5" fmla="*/ 30 h 36"/>
                <a:gd name="T6" fmla="*/ 0 w 84"/>
                <a:gd name="T7" fmla="*/ 0 h 36"/>
                <a:gd name="T8" fmla="*/ 12 w 84"/>
                <a:gd name="T9" fmla="*/ 0 h 36"/>
                <a:gd name="T10" fmla="*/ 12 w 84"/>
                <a:gd name="T11" fmla="*/ 24 h 36"/>
                <a:gd name="T12" fmla="*/ 72 w 84"/>
                <a:gd name="T13" fmla="*/ 24 h 36"/>
                <a:gd name="T14" fmla="*/ 72 w 84"/>
                <a:gd name="T15" fmla="*/ 0 h 36"/>
                <a:gd name="T16" fmla="*/ 84 w 84"/>
                <a:gd name="T17" fmla="*/ 0 h 36"/>
                <a:gd name="T18" fmla="*/ 84 w 84"/>
                <a:gd name="T19" fmla="*/ 30 h 36"/>
                <a:gd name="T20" fmla="*/ 78 w 84"/>
                <a:gd name="T21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36">
                  <a:moveTo>
                    <a:pt x="78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4" y="30"/>
                    <a:pt x="84" y="30"/>
                    <a:pt x="84" y="30"/>
                  </a:cubicBezTo>
                  <a:cubicBezTo>
                    <a:pt x="84" y="33"/>
                    <a:pt x="81" y="36"/>
                    <a:pt x="78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5" name="Freeform 131">
              <a:extLst>
                <a:ext uri="{FF2B5EF4-FFF2-40B4-BE49-F238E27FC236}">
                  <a16:creationId xmlns:a16="http://schemas.microsoft.com/office/drawing/2014/main" id="{B47D8715-D8A3-4270-BCC1-9402658535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40" y="3336"/>
              <a:ext cx="88" cy="53"/>
            </a:xfrm>
            <a:custGeom>
              <a:avLst/>
              <a:gdLst>
                <a:gd name="T0" fmla="*/ 54 w 60"/>
                <a:gd name="T1" fmla="*/ 36 h 36"/>
                <a:gd name="T2" fmla="*/ 6 w 60"/>
                <a:gd name="T3" fmla="*/ 36 h 36"/>
                <a:gd name="T4" fmla="*/ 0 w 60"/>
                <a:gd name="T5" fmla="*/ 30 h 36"/>
                <a:gd name="T6" fmla="*/ 0 w 60"/>
                <a:gd name="T7" fmla="*/ 6 h 36"/>
                <a:gd name="T8" fmla="*/ 6 w 60"/>
                <a:gd name="T9" fmla="*/ 0 h 36"/>
                <a:gd name="T10" fmla="*/ 54 w 60"/>
                <a:gd name="T11" fmla="*/ 0 h 36"/>
                <a:gd name="T12" fmla="*/ 60 w 60"/>
                <a:gd name="T13" fmla="*/ 6 h 36"/>
                <a:gd name="T14" fmla="*/ 60 w 60"/>
                <a:gd name="T15" fmla="*/ 30 h 36"/>
                <a:gd name="T16" fmla="*/ 54 w 60"/>
                <a:gd name="T17" fmla="*/ 36 h 36"/>
                <a:gd name="T18" fmla="*/ 12 w 60"/>
                <a:gd name="T19" fmla="*/ 24 h 36"/>
                <a:gd name="T20" fmla="*/ 48 w 60"/>
                <a:gd name="T21" fmla="*/ 24 h 36"/>
                <a:gd name="T22" fmla="*/ 48 w 60"/>
                <a:gd name="T23" fmla="*/ 12 h 36"/>
                <a:gd name="T24" fmla="*/ 12 w 60"/>
                <a:gd name="T25" fmla="*/ 12 h 36"/>
                <a:gd name="T26" fmla="*/ 12 w 60"/>
                <a:gd name="T27" fmla="*/ 2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36">
                  <a:moveTo>
                    <a:pt x="54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3"/>
                    <a:pt x="57" y="36"/>
                    <a:pt x="54" y="36"/>
                  </a:cubicBezTo>
                  <a:close/>
                  <a:moveTo>
                    <a:pt x="12" y="24"/>
                  </a:moveTo>
                  <a:cubicBezTo>
                    <a:pt x="48" y="24"/>
                    <a:pt x="48" y="24"/>
                    <a:pt x="48" y="2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6" name="Freeform 132">
              <a:extLst>
                <a:ext uri="{FF2B5EF4-FFF2-40B4-BE49-F238E27FC236}">
                  <a16:creationId xmlns:a16="http://schemas.microsoft.com/office/drawing/2014/main" id="{46D25D26-A2B0-4370-B904-2A80405F9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3371"/>
              <a:ext cx="18" cy="54"/>
            </a:xfrm>
            <a:custGeom>
              <a:avLst/>
              <a:gdLst>
                <a:gd name="T0" fmla="*/ 6 w 12"/>
                <a:gd name="T1" fmla="*/ 36 h 36"/>
                <a:gd name="T2" fmla="*/ 0 w 12"/>
                <a:gd name="T3" fmla="*/ 30 h 36"/>
                <a:gd name="T4" fmla="*/ 0 w 12"/>
                <a:gd name="T5" fmla="*/ 6 h 36"/>
                <a:gd name="T6" fmla="*/ 6 w 12"/>
                <a:gd name="T7" fmla="*/ 0 h 36"/>
                <a:gd name="T8" fmla="*/ 12 w 12"/>
                <a:gd name="T9" fmla="*/ 6 h 36"/>
                <a:gd name="T10" fmla="*/ 12 w 12"/>
                <a:gd name="T11" fmla="*/ 30 h 36"/>
                <a:gd name="T12" fmla="*/ 6 w 12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36">
                  <a:moveTo>
                    <a:pt x="6" y="36"/>
                  </a:move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30"/>
                    <a:pt x="12" y="30"/>
                    <a:pt x="12" y="30"/>
                  </a:cubicBezTo>
                  <a:cubicBezTo>
                    <a:pt x="12" y="33"/>
                    <a:pt x="9" y="36"/>
                    <a:pt x="6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Freeform 133">
              <a:extLst>
                <a:ext uri="{FF2B5EF4-FFF2-40B4-BE49-F238E27FC236}">
                  <a16:creationId xmlns:a16="http://schemas.microsoft.com/office/drawing/2014/main" id="{6019CE0E-8EF3-409F-ADE7-3A77678CB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2998"/>
              <a:ext cx="18" cy="36"/>
            </a:xfrm>
            <a:custGeom>
              <a:avLst/>
              <a:gdLst>
                <a:gd name="T0" fmla="*/ 6 w 12"/>
                <a:gd name="T1" fmla="*/ 24 h 24"/>
                <a:gd name="T2" fmla="*/ 0 w 12"/>
                <a:gd name="T3" fmla="*/ 18 h 24"/>
                <a:gd name="T4" fmla="*/ 0 w 12"/>
                <a:gd name="T5" fmla="*/ 6 h 24"/>
                <a:gd name="T6" fmla="*/ 6 w 12"/>
                <a:gd name="T7" fmla="*/ 0 h 24"/>
                <a:gd name="T8" fmla="*/ 12 w 12"/>
                <a:gd name="T9" fmla="*/ 6 h 24"/>
                <a:gd name="T10" fmla="*/ 12 w 12"/>
                <a:gd name="T11" fmla="*/ 18 h 24"/>
                <a:gd name="T12" fmla="*/ 6 w 12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4">
                  <a:moveTo>
                    <a:pt x="6" y="24"/>
                  </a:moveTo>
                  <a:cubicBezTo>
                    <a:pt x="2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21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8" name="Freeform 134">
              <a:extLst>
                <a:ext uri="{FF2B5EF4-FFF2-40B4-BE49-F238E27FC236}">
                  <a16:creationId xmlns:a16="http://schemas.microsoft.com/office/drawing/2014/main" id="{FDF8EDCF-9166-4874-A149-B55E2A903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049"/>
              <a:ext cx="33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20 h 21"/>
                <a:gd name="T4" fmla="*/ 3 w 22"/>
                <a:gd name="T5" fmla="*/ 11 h 21"/>
                <a:gd name="T6" fmla="*/ 11 w 22"/>
                <a:gd name="T7" fmla="*/ 3 h 21"/>
                <a:gd name="T8" fmla="*/ 20 w 22"/>
                <a:gd name="T9" fmla="*/ 3 h 21"/>
                <a:gd name="T10" fmla="*/ 20 w 22"/>
                <a:gd name="T11" fmla="*/ 11 h 21"/>
                <a:gd name="T12" fmla="*/ 11 w 22"/>
                <a:gd name="T13" fmla="*/ 20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1"/>
                    <a:pt x="3" y="20"/>
                  </a:cubicBezTo>
                  <a:cubicBezTo>
                    <a:pt x="0" y="17"/>
                    <a:pt x="0" y="14"/>
                    <a:pt x="3" y="11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4" y="0"/>
                    <a:pt x="17" y="0"/>
                    <a:pt x="20" y="3"/>
                  </a:cubicBezTo>
                  <a:cubicBezTo>
                    <a:pt x="22" y="5"/>
                    <a:pt x="22" y="9"/>
                    <a:pt x="20" y="1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0" y="21"/>
                    <a:pt x="9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9" name="Freeform 135">
              <a:extLst>
                <a:ext uri="{FF2B5EF4-FFF2-40B4-BE49-F238E27FC236}">
                  <a16:creationId xmlns:a16="http://schemas.microsoft.com/office/drawing/2014/main" id="{9EBBE11F-7509-4531-8167-8D3879FFB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176"/>
              <a:ext cx="36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Freeform 136">
              <a:extLst>
                <a:ext uri="{FF2B5EF4-FFF2-40B4-BE49-F238E27FC236}">
                  <a16:creationId xmlns:a16="http://schemas.microsoft.com/office/drawing/2014/main" id="{87009B8B-3753-49ED-B027-36398D103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288"/>
              <a:ext cx="33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19 h 21"/>
                <a:gd name="T4" fmla="*/ 3 w 22"/>
                <a:gd name="T5" fmla="*/ 10 h 21"/>
                <a:gd name="T6" fmla="*/ 3 w 22"/>
                <a:gd name="T7" fmla="*/ 2 h 21"/>
                <a:gd name="T8" fmla="*/ 11 w 22"/>
                <a:gd name="T9" fmla="*/ 2 h 21"/>
                <a:gd name="T10" fmla="*/ 20 w 22"/>
                <a:gd name="T11" fmla="*/ 10 h 21"/>
                <a:gd name="T12" fmla="*/ 20 w 22"/>
                <a:gd name="T13" fmla="*/ 19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0"/>
                    <a:pt x="11" y="19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2" y="13"/>
                    <a:pt x="22" y="17"/>
                    <a:pt x="20" y="19"/>
                  </a:cubicBezTo>
                  <a:cubicBezTo>
                    <a:pt x="19" y="20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1" name="Freeform 137">
              <a:extLst>
                <a:ext uri="{FF2B5EF4-FFF2-40B4-BE49-F238E27FC236}">
                  <a16:creationId xmlns:a16="http://schemas.microsoft.com/office/drawing/2014/main" id="{C36718B8-F88D-49EB-93A7-AF2852372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049"/>
              <a:ext cx="32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20 h 21"/>
                <a:gd name="T4" fmla="*/ 3 w 22"/>
                <a:gd name="T5" fmla="*/ 11 h 21"/>
                <a:gd name="T6" fmla="*/ 3 w 22"/>
                <a:gd name="T7" fmla="*/ 3 h 21"/>
                <a:gd name="T8" fmla="*/ 11 w 22"/>
                <a:gd name="T9" fmla="*/ 3 h 21"/>
                <a:gd name="T10" fmla="*/ 20 w 22"/>
                <a:gd name="T11" fmla="*/ 11 h 21"/>
                <a:gd name="T12" fmla="*/ 20 w 22"/>
                <a:gd name="T13" fmla="*/ 20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1"/>
                    <a:pt x="11" y="20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0" y="9"/>
                    <a:pt x="0" y="5"/>
                    <a:pt x="3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22" y="14"/>
                    <a:pt x="22" y="17"/>
                    <a:pt x="20" y="20"/>
                  </a:cubicBezTo>
                  <a:cubicBezTo>
                    <a:pt x="18" y="21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2" name="Freeform 138">
              <a:extLst>
                <a:ext uri="{FF2B5EF4-FFF2-40B4-BE49-F238E27FC236}">
                  <a16:creationId xmlns:a16="http://schemas.microsoft.com/office/drawing/2014/main" id="{A343C695-A6C1-4583-B9D9-F5F318E1F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8" y="3176"/>
              <a:ext cx="35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" name="Freeform 139">
              <a:extLst>
                <a:ext uri="{FF2B5EF4-FFF2-40B4-BE49-F238E27FC236}">
                  <a16:creationId xmlns:a16="http://schemas.microsoft.com/office/drawing/2014/main" id="{D847A2A0-7A30-4E16-B775-AB5AD8404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288"/>
              <a:ext cx="32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19 h 21"/>
                <a:gd name="T4" fmla="*/ 3 w 22"/>
                <a:gd name="T5" fmla="*/ 10 h 21"/>
                <a:gd name="T6" fmla="*/ 11 w 22"/>
                <a:gd name="T7" fmla="*/ 2 h 21"/>
                <a:gd name="T8" fmla="*/ 20 w 22"/>
                <a:gd name="T9" fmla="*/ 2 h 21"/>
                <a:gd name="T10" fmla="*/ 20 w 22"/>
                <a:gd name="T11" fmla="*/ 10 h 21"/>
                <a:gd name="T12" fmla="*/ 11 w 22"/>
                <a:gd name="T13" fmla="*/ 19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0"/>
                    <a:pt x="3" y="19"/>
                  </a:cubicBezTo>
                  <a:cubicBezTo>
                    <a:pt x="0" y="17"/>
                    <a:pt x="0" y="13"/>
                    <a:pt x="3" y="10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3" y="0"/>
                    <a:pt x="17" y="0"/>
                    <a:pt x="20" y="2"/>
                  </a:cubicBezTo>
                  <a:cubicBezTo>
                    <a:pt x="22" y="4"/>
                    <a:pt x="22" y="8"/>
                    <a:pt x="20" y="10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20"/>
                    <a:pt x="8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4" name="Freeform 140">
              <a:extLst>
                <a:ext uri="{FF2B5EF4-FFF2-40B4-BE49-F238E27FC236}">
                  <a16:creationId xmlns:a16="http://schemas.microsoft.com/office/drawing/2014/main" id="{16ED6BBD-B4A0-4C9C-8B7D-538A68851F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04" y="3176"/>
              <a:ext cx="160" cy="133"/>
            </a:xfrm>
            <a:custGeom>
              <a:avLst/>
              <a:gdLst>
                <a:gd name="T0" fmla="*/ 60 w 108"/>
                <a:gd name="T1" fmla="*/ 90 h 90"/>
                <a:gd name="T2" fmla="*/ 58 w 108"/>
                <a:gd name="T3" fmla="*/ 90 h 90"/>
                <a:gd name="T4" fmla="*/ 54 w 108"/>
                <a:gd name="T5" fmla="*/ 84 h 90"/>
                <a:gd name="T6" fmla="*/ 49 w 108"/>
                <a:gd name="T7" fmla="*/ 90 h 90"/>
                <a:gd name="T8" fmla="*/ 42 w 108"/>
                <a:gd name="T9" fmla="*/ 85 h 90"/>
                <a:gd name="T10" fmla="*/ 30 w 108"/>
                <a:gd name="T11" fmla="*/ 36 h 90"/>
                <a:gd name="T12" fmla="*/ 18 w 108"/>
                <a:gd name="T13" fmla="*/ 36 h 90"/>
                <a:gd name="T14" fmla="*/ 0 w 108"/>
                <a:gd name="T15" fmla="*/ 18 h 90"/>
                <a:gd name="T16" fmla="*/ 18 w 108"/>
                <a:gd name="T17" fmla="*/ 0 h 90"/>
                <a:gd name="T18" fmla="*/ 38 w 108"/>
                <a:gd name="T19" fmla="*/ 16 h 90"/>
                <a:gd name="T20" fmla="*/ 40 w 108"/>
                <a:gd name="T21" fmla="*/ 24 h 90"/>
                <a:gd name="T22" fmla="*/ 67 w 108"/>
                <a:gd name="T23" fmla="*/ 24 h 90"/>
                <a:gd name="T24" fmla="*/ 69 w 108"/>
                <a:gd name="T25" fmla="*/ 16 h 90"/>
                <a:gd name="T26" fmla="*/ 90 w 108"/>
                <a:gd name="T27" fmla="*/ 0 h 90"/>
                <a:gd name="T28" fmla="*/ 108 w 108"/>
                <a:gd name="T29" fmla="*/ 18 h 90"/>
                <a:gd name="T30" fmla="*/ 90 w 108"/>
                <a:gd name="T31" fmla="*/ 36 h 90"/>
                <a:gd name="T32" fmla="*/ 77 w 108"/>
                <a:gd name="T33" fmla="*/ 36 h 90"/>
                <a:gd name="T34" fmla="*/ 65 w 108"/>
                <a:gd name="T35" fmla="*/ 85 h 90"/>
                <a:gd name="T36" fmla="*/ 60 w 108"/>
                <a:gd name="T37" fmla="*/ 90 h 90"/>
                <a:gd name="T38" fmla="*/ 43 w 108"/>
                <a:gd name="T39" fmla="*/ 36 h 90"/>
                <a:gd name="T40" fmla="*/ 53 w 108"/>
                <a:gd name="T41" fmla="*/ 82 h 90"/>
                <a:gd name="T42" fmla="*/ 54 w 108"/>
                <a:gd name="T43" fmla="*/ 84 h 90"/>
                <a:gd name="T44" fmla="*/ 54 w 108"/>
                <a:gd name="T45" fmla="*/ 82 h 90"/>
                <a:gd name="T46" fmla="*/ 65 w 108"/>
                <a:gd name="T47" fmla="*/ 36 h 90"/>
                <a:gd name="T48" fmla="*/ 43 w 108"/>
                <a:gd name="T49" fmla="*/ 36 h 90"/>
                <a:gd name="T50" fmla="*/ 80 w 108"/>
                <a:gd name="T51" fmla="*/ 24 h 90"/>
                <a:gd name="T52" fmla="*/ 90 w 108"/>
                <a:gd name="T53" fmla="*/ 24 h 90"/>
                <a:gd name="T54" fmla="*/ 96 w 108"/>
                <a:gd name="T55" fmla="*/ 18 h 90"/>
                <a:gd name="T56" fmla="*/ 90 w 108"/>
                <a:gd name="T57" fmla="*/ 12 h 90"/>
                <a:gd name="T58" fmla="*/ 81 w 108"/>
                <a:gd name="T59" fmla="*/ 19 h 90"/>
                <a:gd name="T60" fmla="*/ 80 w 108"/>
                <a:gd name="T61" fmla="*/ 24 h 90"/>
                <a:gd name="T62" fmla="*/ 18 w 108"/>
                <a:gd name="T63" fmla="*/ 12 h 90"/>
                <a:gd name="T64" fmla="*/ 12 w 108"/>
                <a:gd name="T65" fmla="*/ 18 h 90"/>
                <a:gd name="T66" fmla="*/ 18 w 108"/>
                <a:gd name="T67" fmla="*/ 24 h 90"/>
                <a:gd name="T68" fmla="*/ 28 w 108"/>
                <a:gd name="T69" fmla="*/ 24 h 90"/>
                <a:gd name="T70" fmla="*/ 26 w 108"/>
                <a:gd name="T71" fmla="*/ 19 h 90"/>
                <a:gd name="T72" fmla="*/ 18 w 108"/>
                <a:gd name="T73" fmla="*/ 1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8" h="90">
                  <a:moveTo>
                    <a:pt x="60" y="90"/>
                  </a:moveTo>
                  <a:cubicBezTo>
                    <a:pt x="59" y="90"/>
                    <a:pt x="59" y="90"/>
                    <a:pt x="58" y="90"/>
                  </a:cubicBezTo>
                  <a:cubicBezTo>
                    <a:pt x="56" y="89"/>
                    <a:pt x="54" y="87"/>
                    <a:pt x="54" y="84"/>
                  </a:cubicBezTo>
                  <a:cubicBezTo>
                    <a:pt x="54" y="87"/>
                    <a:pt x="52" y="89"/>
                    <a:pt x="49" y="90"/>
                  </a:cubicBezTo>
                  <a:cubicBezTo>
                    <a:pt x="46" y="90"/>
                    <a:pt x="43" y="88"/>
                    <a:pt x="42" y="85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7"/>
                    <a:pt x="38" y="16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71" y="7"/>
                    <a:pt x="80" y="0"/>
                    <a:pt x="90" y="0"/>
                  </a:cubicBezTo>
                  <a:cubicBezTo>
                    <a:pt x="100" y="0"/>
                    <a:pt x="108" y="8"/>
                    <a:pt x="108" y="18"/>
                  </a:cubicBezTo>
                  <a:cubicBezTo>
                    <a:pt x="108" y="28"/>
                    <a:pt x="100" y="36"/>
                    <a:pt x="90" y="36"/>
                  </a:cubicBezTo>
                  <a:cubicBezTo>
                    <a:pt x="77" y="36"/>
                    <a:pt x="77" y="36"/>
                    <a:pt x="77" y="36"/>
                  </a:cubicBezTo>
                  <a:cubicBezTo>
                    <a:pt x="65" y="85"/>
                    <a:pt x="65" y="85"/>
                    <a:pt x="65" y="85"/>
                  </a:cubicBezTo>
                  <a:cubicBezTo>
                    <a:pt x="65" y="88"/>
                    <a:pt x="62" y="90"/>
                    <a:pt x="60" y="90"/>
                  </a:cubicBezTo>
                  <a:close/>
                  <a:moveTo>
                    <a:pt x="43" y="36"/>
                  </a:moveTo>
                  <a:cubicBezTo>
                    <a:pt x="53" y="82"/>
                    <a:pt x="53" y="82"/>
                    <a:pt x="53" y="82"/>
                  </a:cubicBezTo>
                  <a:cubicBezTo>
                    <a:pt x="54" y="83"/>
                    <a:pt x="54" y="83"/>
                    <a:pt x="54" y="84"/>
                  </a:cubicBezTo>
                  <a:cubicBezTo>
                    <a:pt x="54" y="83"/>
                    <a:pt x="54" y="83"/>
                    <a:pt x="54" y="82"/>
                  </a:cubicBezTo>
                  <a:cubicBezTo>
                    <a:pt x="65" y="36"/>
                    <a:pt x="65" y="36"/>
                    <a:pt x="65" y="36"/>
                  </a:cubicBezTo>
                  <a:lnTo>
                    <a:pt x="43" y="36"/>
                  </a:lnTo>
                  <a:close/>
                  <a:moveTo>
                    <a:pt x="80" y="24"/>
                  </a:moveTo>
                  <a:cubicBezTo>
                    <a:pt x="90" y="24"/>
                    <a:pt x="90" y="24"/>
                    <a:pt x="90" y="24"/>
                  </a:cubicBezTo>
                  <a:cubicBezTo>
                    <a:pt x="93" y="24"/>
                    <a:pt x="96" y="21"/>
                    <a:pt x="96" y="18"/>
                  </a:cubicBezTo>
                  <a:cubicBezTo>
                    <a:pt x="96" y="15"/>
                    <a:pt x="93" y="12"/>
                    <a:pt x="90" y="12"/>
                  </a:cubicBezTo>
                  <a:cubicBezTo>
                    <a:pt x="85" y="12"/>
                    <a:pt x="82" y="15"/>
                    <a:pt x="81" y="19"/>
                  </a:cubicBezTo>
                  <a:lnTo>
                    <a:pt x="80" y="24"/>
                  </a:lnTo>
                  <a:close/>
                  <a:moveTo>
                    <a:pt x="18" y="12"/>
                  </a:moveTo>
                  <a:cubicBezTo>
                    <a:pt x="14" y="12"/>
                    <a:pt x="12" y="15"/>
                    <a:pt x="12" y="18"/>
                  </a:cubicBezTo>
                  <a:cubicBezTo>
                    <a:pt x="12" y="21"/>
                    <a:pt x="14" y="24"/>
                    <a:pt x="18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15"/>
                    <a:pt x="22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892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08F21269-F481-4AEB-97F6-D9BB51C3D30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9123131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think-cell Slide" r:id="rId6" imgW="663" imgH="664" progId="TCLayout.ActiveDocument.1">
                  <p:embed/>
                </p:oleObj>
              </mc:Choice>
              <mc:Fallback>
                <p:oleObj name="think-cell Slide" r:id="rId6" imgW="663" imgH="66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08F21269-F481-4AEB-97F6-D9BB51C3D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16CE2544-1590-42EB-B419-BBD68A9D25A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endParaRPr lang="en-US" sz="2800" b="1" dirty="0">
              <a:solidFill>
                <a:schemeClr val="tx1"/>
              </a:solidFill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8DDAC8-2981-4752-98D9-D03F6C56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Culture gap analysis – introduction 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3BA42A7-DFC0-4916-98DA-9AEA5358D9E8}"/>
              </a:ext>
            </a:extLst>
          </p:cNvPr>
          <p:cNvSpPr/>
          <p:nvPr/>
        </p:nvSpPr>
        <p:spPr>
          <a:xfrm>
            <a:off x="7064974" y="1341121"/>
            <a:ext cx="4584482" cy="2794152"/>
          </a:xfrm>
          <a:prstGeom prst="rect">
            <a:avLst/>
          </a:prstGeom>
          <a:noFill/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F101CF22-4B27-43B8-9275-612E145A74E9}"/>
              </a:ext>
            </a:extLst>
          </p:cNvPr>
          <p:cNvSpPr/>
          <p:nvPr/>
        </p:nvSpPr>
        <p:spPr>
          <a:xfrm>
            <a:off x="742386" y="1341120"/>
            <a:ext cx="5631782" cy="1435947"/>
          </a:xfrm>
          <a:prstGeom prst="rect">
            <a:avLst/>
          </a:prstGeom>
          <a:solidFill>
            <a:schemeClr val="bg1"/>
          </a:solidFill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69585A82-6D7E-4934-9C08-209B725E19B4}"/>
              </a:ext>
            </a:extLst>
          </p:cNvPr>
          <p:cNvSpPr/>
          <p:nvPr/>
        </p:nvSpPr>
        <p:spPr>
          <a:xfrm>
            <a:off x="742385" y="2897529"/>
            <a:ext cx="5631782" cy="3325472"/>
          </a:xfrm>
          <a:prstGeom prst="rect">
            <a:avLst/>
          </a:prstGeom>
          <a:solidFill>
            <a:schemeClr val="bg1"/>
          </a:solidFill>
          <a:ln>
            <a:solidFill>
              <a:srgbClr val="2A4366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C87F12B8-B697-4F14-8A75-7EBE43F76F33}"/>
              </a:ext>
            </a:extLst>
          </p:cNvPr>
          <p:cNvSpPr/>
          <p:nvPr/>
        </p:nvSpPr>
        <p:spPr>
          <a:xfrm>
            <a:off x="6602049" y="1341121"/>
            <a:ext cx="353483" cy="2794152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Illustration of the tool</a:t>
            </a: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0" name="Text Placeholder 1">
            <a:extLst>
              <a:ext uri="{FF2B5EF4-FFF2-40B4-BE49-F238E27FC236}">
                <a16:creationId xmlns:a16="http://schemas.microsoft.com/office/drawing/2014/main" id="{9622632B-84A9-46F5-B6AB-1FCCDFE3E2A2}"/>
              </a:ext>
            </a:extLst>
          </p:cNvPr>
          <p:cNvSpPr txBox="1">
            <a:spLocks/>
          </p:cNvSpPr>
          <p:nvPr/>
        </p:nvSpPr>
        <p:spPr>
          <a:xfrm>
            <a:off x="829733" y="2950796"/>
            <a:ext cx="5182130" cy="3325473"/>
          </a:xfrm>
          <a:prstGeom prst="rect">
            <a:avLst/>
          </a:prstGeom>
        </p:spPr>
        <p:txBody>
          <a:bodyPr lIns="72000" tIns="72000" rIns="72000" bIns="72000"/>
          <a:lstStyle>
            <a:lvl1pPr marL="468000" indent="-46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―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1pPr>
            <a:lvl2pPr marL="72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2pPr>
            <a:lvl3pPr marL="97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3pPr>
            <a:lvl4pPr marL="122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4pPr>
            <a:lvl5pPr marL="1476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 baseline="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5pPr>
            <a:lvl6pPr marL="1728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6pPr>
            <a:lvl7pPr marL="198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7pPr>
            <a:lvl8pPr marL="223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8pPr>
            <a:lvl9pPr marL="248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Write down company-level cultural aspects (values, mindsets, behaviors) you think are relevant for the circular business model you consider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Assess your maturity level in those cultural aspects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200" dirty="0">
              <a:solidFill>
                <a:schemeClr val="tx1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+mj-lt"/>
              </a:rPr>
              <a:t>Summarize key planning and engagement-related activities that are required to bridge the identified culture gaps in your organization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D31FF90-07B0-41C0-AA43-8D33C2DF1C92}"/>
              </a:ext>
            </a:extLst>
          </p:cNvPr>
          <p:cNvSpPr/>
          <p:nvPr/>
        </p:nvSpPr>
        <p:spPr>
          <a:xfrm>
            <a:off x="323850" y="1341120"/>
            <a:ext cx="353483" cy="1435947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Purpose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23EDF779-37BF-4872-A914-077016B08BA0}"/>
              </a:ext>
            </a:extLst>
          </p:cNvPr>
          <p:cNvSpPr/>
          <p:nvPr/>
        </p:nvSpPr>
        <p:spPr>
          <a:xfrm>
            <a:off x="323849" y="2897529"/>
            <a:ext cx="353483" cy="3325472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Instructions</a:t>
            </a:r>
          </a:p>
        </p:txBody>
      </p:sp>
      <p:sp>
        <p:nvSpPr>
          <p:cNvPr id="205" name="Text Placeholder 1">
            <a:extLst>
              <a:ext uri="{FF2B5EF4-FFF2-40B4-BE49-F238E27FC236}">
                <a16:creationId xmlns:a16="http://schemas.microsoft.com/office/drawing/2014/main" id="{15274D93-BE90-4015-ABBA-2A3F37DB920E}"/>
              </a:ext>
            </a:extLst>
          </p:cNvPr>
          <p:cNvSpPr txBox="1">
            <a:spLocks/>
          </p:cNvSpPr>
          <p:nvPr/>
        </p:nvSpPr>
        <p:spPr>
          <a:xfrm>
            <a:off x="829733" y="1341121"/>
            <a:ext cx="5182130" cy="1357692"/>
          </a:xfrm>
          <a:prstGeom prst="rect">
            <a:avLst/>
          </a:prstGeom>
        </p:spPr>
        <p:txBody>
          <a:bodyPr vert="horz" lIns="72000" tIns="72000" rIns="72000" bIns="72000" rtlCol="0">
            <a:noAutofit/>
          </a:bodyPr>
          <a:lstStyle>
            <a:lvl1pPr marL="239178" marR="0" indent="-239178" algn="l" defTabSz="60958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lang="en-GB" sz="1867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1pPr>
            <a:lvl2pPr marL="474121" indent="-234945" algn="l" defTabSz="609585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en-GB" sz="1600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2pPr>
            <a:lvl3pPr marL="713300" indent="-234945" algn="l" defTabSz="715415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en-GB" sz="1467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3pPr>
            <a:lvl4pPr marL="958827" indent="-234945" algn="l" defTabSz="609585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lang="en-GB" sz="1467" b="0" i="0" kern="1200" noProof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Georgia" panose="02040502050405020303" pitchFamily="18" charset="0"/>
              </a:defRPr>
            </a:lvl4pPr>
            <a:lvl5pPr marL="143996" indent="-380990" algn="l" defTabSz="609585" rtl="0" eaLnBrk="1" latinLnBrk="0" hangingPunct="1">
              <a:spcBef>
                <a:spcPts val="0"/>
              </a:spcBef>
              <a:spcAft>
                <a:spcPts val="800"/>
              </a:spcAft>
              <a:buFont typeface="Arial"/>
              <a:buChar char="•"/>
              <a:defRPr sz="1867" kern="120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latin typeface="+mj-lt"/>
              </a:rPr>
              <a:t>The culture gap analysis tool supports you in analyzing how your current company culture supports the adoption of circular business models, and in identifying activities to bridge identified culture gaps.</a:t>
            </a:r>
          </a:p>
          <a:p>
            <a:pPr marL="0" indent="0">
              <a:buNone/>
            </a:pPr>
            <a:endParaRPr lang="en-US" sz="1200" dirty="0">
              <a:latin typeface="+mj-lt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7E2A3902-B21B-4C1E-84C9-03FEC436D99D}"/>
              </a:ext>
            </a:extLst>
          </p:cNvPr>
          <p:cNvSpPr/>
          <p:nvPr/>
        </p:nvSpPr>
        <p:spPr>
          <a:xfrm>
            <a:off x="6593256" y="4255735"/>
            <a:ext cx="353483" cy="1984048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Supporting materials</a:t>
            </a: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39B1A98-FB2E-4E22-92FA-6E9924086D9A}"/>
              </a:ext>
            </a:extLst>
          </p:cNvPr>
          <p:cNvSpPr/>
          <p:nvPr/>
        </p:nvSpPr>
        <p:spPr>
          <a:xfrm>
            <a:off x="7064974" y="4255735"/>
            <a:ext cx="4584482" cy="198404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96FB265-4812-4C64-ACA9-3BE02DF9122D}"/>
              </a:ext>
            </a:extLst>
          </p:cNvPr>
          <p:cNvSpPr txBox="1"/>
          <p:nvPr/>
        </p:nvSpPr>
        <p:spPr>
          <a:xfrm>
            <a:off x="7165828" y="6016171"/>
            <a:ext cx="4002915" cy="223612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l"/>
            <a:r>
              <a:rPr lang="en-US" sz="800" b="0" i="1" dirty="0">
                <a:latin typeface="+mj-lt"/>
              </a:rPr>
              <a:t>Illustrative playbook pages – </a:t>
            </a:r>
            <a:r>
              <a:rPr lang="en-US" sz="800" i="1" dirty="0">
                <a:latin typeface="+mj-lt"/>
              </a:rPr>
              <a:t>please refer to the entire chapter for support.</a:t>
            </a:r>
            <a:endParaRPr lang="en-US" sz="800" b="0" i="1" dirty="0">
              <a:latin typeface="+mj-l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32409FC-F9A6-42C0-A2A6-0516A919A9A6}"/>
              </a:ext>
            </a:extLst>
          </p:cNvPr>
          <p:cNvSpPr txBox="1"/>
          <p:nvPr/>
        </p:nvSpPr>
        <p:spPr>
          <a:xfrm>
            <a:off x="7170569" y="4331839"/>
            <a:ext cx="3937698" cy="101122"/>
          </a:xfrm>
          <a:prstGeom prst="rect">
            <a:avLst/>
          </a:prstGeom>
          <a:noFill/>
        </p:spPr>
        <p:txBody>
          <a:bodyPr wrap="square" lIns="0" tIns="36000" rIns="36000" bIns="36000" rtlCol="0"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Chapter 5: How to design the transformation journey?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D678C62-56FC-44D2-876F-9193E5F7995C}"/>
              </a:ext>
            </a:extLst>
          </p:cNvPr>
          <p:cNvSpPr txBox="1"/>
          <p:nvPr/>
        </p:nvSpPr>
        <p:spPr>
          <a:xfrm>
            <a:off x="7214919" y="5602406"/>
            <a:ext cx="1440000" cy="238836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en-US" sz="900" dirty="0">
                <a:latin typeface="+mj-lt"/>
              </a:rPr>
              <a:t>Key building blocks of culture</a:t>
            </a:r>
            <a:endParaRPr lang="en-US" sz="900" b="0" i="0" dirty="0">
              <a:latin typeface="+mj-l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A959F51-757B-4573-B7AC-737191BC1BB5}"/>
              </a:ext>
            </a:extLst>
          </p:cNvPr>
          <p:cNvSpPr txBox="1"/>
          <p:nvPr/>
        </p:nvSpPr>
        <p:spPr>
          <a:xfrm>
            <a:off x="8959954" y="5597410"/>
            <a:ext cx="1565882" cy="238836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ctr"/>
            <a:r>
              <a:rPr lang="en-US" sz="900" dirty="0">
                <a:latin typeface="+mj-lt"/>
              </a:rPr>
              <a:t>Examples of cultural aspects supporting circularity</a:t>
            </a:r>
            <a:endParaRPr lang="en-US" sz="900" b="0" i="0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C23147-D209-4C09-BECA-CC01580BB3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14919" y="4730353"/>
            <a:ext cx="1440000" cy="8112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DD38F4A-29F1-4639-B7FA-D1878719A0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22895" y="4730353"/>
            <a:ext cx="1440000" cy="8112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09520E8A-9647-44BA-899A-8FD7B0FBC27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45718" y="1689446"/>
            <a:ext cx="2808000" cy="157956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7B502642-7059-43B8-BFFE-1C94991129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60752" y="2285188"/>
            <a:ext cx="2808000" cy="157956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2161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08F21269-F481-4AEB-97F6-D9BB51C3D30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008307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think-cell Slide" r:id="rId6" imgW="663" imgH="664" progId="TCLayout.ActiveDocument.1">
                  <p:embed/>
                </p:oleObj>
              </mc:Choice>
              <mc:Fallback>
                <p:oleObj name="think-cell Slide" r:id="rId6" imgW="663" imgH="66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08F21269-F481-4AEB-97F6-D9BB51C3D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16CE2544-1590-42EB-B419-BBD68A9D25A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endParaRPr lang="en-US" sz="2800" b="1" dirty="0">
              <a:solidFill>
                <a:schemeClr val="tx1"/>
              </a:solidFill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50BCE67B-BC0C-413F-A88F-700B3FF87C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9389" y="1448590"/>
            <a:ext cx="6082314" cy="342143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45E019B-4F90-480F-9A51-1D6DB3627EB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9529" y="2725282"/>
            <a:ext cx="6002867" cy="337674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4C059554-663F-47FC-8EB6-4B69BBAA5832}"/>
              </a:ext>
            </a:extLst>
          </p:cNvPr>
          <p:cNvSpPr/>
          <p:nvPr/>
        </p:nvSpPr>
        <p:spPr>
          <a:xfrm>
            <a:off x="742386" y="1341120"/>
            <a:ext cx="11017814" cy="48673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8DDAC8-2981-4752-98D9-D03F6C56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Culture gap analysis – example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CDD5B9D-D79F-4AED-9A38-346625F08E01}"/>
              </a:ext>
            </a:extLst>
          </p:cNvPr>
          <p:cNvSpPr/>
          <p:nvPr/>
        </p:nvSpPr>
        <p:spPr>
          <a:xfrm>
            <a:off x="323850" y="1341120"/>
            <a:ext cx="353483" cy="4881881"/>
          </a:xfrm>
          <a:prstGeom prst="rect">
            <a:avLst/>
          </a:prstGeom>
          <a:solidFill>
            <a:schemeClr val="accent2"/>
          </a:solidFill>
        </p:spPr>
        <p:txBody>
          <a:bodyPr rot="0" spcFirstLastPara="0" vertOverflow="overflow" horzOverflow="overflow" vert="vert270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43" name="Speech Bubble: Rectangle 42">
            <a:extLst>
              <a:ext uri="{FF2B5EF4-FFF2-40B4-BE49-F238E27FC236}">
                <a16:creationId xmlns:a16="http://schemas.microsoft.com/office/drawing/2014/main" id="{93972FF5-B5D9-45E5-ADF8-7B30D9627323}"/>
              </a:ext>
            </a:extLst>
          </p:cNvPr>
          <p:cNvSpPr/>
          <p:nvPr/>
        </p:nvSpPr>
        <p:spPr>
          <a:xfrm>
            <a:off x="1408854" y="2561673"/>
            <a:ext cx="1165014" cy="662433"/>
          </a:xfrm>
          <a:prstGeom prst="wedgeRectCallout">
            <a:avLst>
              <a:gd name="adj1" fmla="val -13846"/>
              <a:gd name="adj2" fmla="val -76695"/>
            </a:avLst>
          </a:prstGeom>
          <a:solidFill>
            <a:srgbClr val="FFF9CC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sz="1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value:</a:t>
            </a:r>
          </a:p>
          <a:p>
            <a:pPr algn="l"/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Customer-centricity</a:t>
            </a:r>
          </a:p>
        </p:txBody>
      </p:sp>
      <p:sp>
        <p:nvSpPr>
          <p:cNvPr id="44" name="Speech Bubble: Rectangle 43">
            <a:extLst>
              <a:ext uri="{FF2B5EF4-FFF2-40B4-BE49-F238E27FC236}">
                <a16:creationId xmlns:a16="http://schemas.microsoft.com/office/drawing/2014/main" id="{B96CEE2E-F2C4-4F85-B1CF-49B0EE41052C}"/>
              </a:ext>
            </a:extLst>
          </p:cNvPr>
          <p:cNvSpPr/>
          <p:nvPr/>
        </p:nvSpPr>
        <p:spPr>
          <a:xfrm>
            <a:off x="2912534" y="3377860"/>
            <a:ext cx="1530772" cy="740327"/>
          </a:xfrm>
          <a:prstGeom prst="wedgeRectCallout">
            <a:avLst>
              <a:gd name="adj1" fmla="val -4996"/>
              <a:gd name="adj2" fmla="val -63886"/>
            </a:avLst>
          </a:prstGeom>
          <a:solidFill>
            <a:srgbClr val="FFF9CC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sz="1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mindset:</a:t>
            </a:r>
          </a:p>
          <a:p>
            <a:pPr algn="l"/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Repairing a product or component is better than producing a new one</a:t>
            </a:r>
          </a:p>
        </p:txBody>
      </p:sp>
      <p:sp>
        <p:nvSpPr>
          <p:cNvPr id="50" name="Speech Bubble: Rectangle 49">
            <a:extLst>
              <a:ext uri="{FF2B5EF4-FFF2-40B4-BE49-F238E27FC236}">
                <a16:creationId xmlns:a16="http://schemas.microsoft.com/office/drawing/2014/main" id="{D54C465C-B0CB-4C3C-9526-3440AB225554}"/>
              </a:ext>
            </a:extLst>
          </p:cNvPr>
          <p:cNvSpPr/>
          <p:nvPr/>
        </p:nvSpPr>
        <p:spPr>
          <a:xfrm>
            <a:off x="3979538" y="2510670"/>
            <a:ext cx="1530772" cy="564423"/>
          </a:xfrm>
          <a:prstGeom prst="wedgeRectCallout">
            <a:avLst>
              <a:gd name="adj1" fmla="val 34827"/>
              <a:gd name="adj2" fmla="val -62056"/>
            </a:avLst>
          </a:prstGeom>
          <a:solidFill>
            <a:srgbClr val="FFF9CC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sz="1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behaviour:</a:t>
            </a:r>
          </a:p>
          <a:p>
            <a:pPr algn="l"/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Apply circular design criteria</a:t>
            </a:r>
          </a:p>
        </p:txBody>
      </p:sp>
      <p:sp>
        <p:nvSpPr>
          <p:cNvPr id="51" name="Speech Bubble: Rectangle 50">
            <a:extLst>
              <a:ext uri="{FF2B5EF4-FFF2-40B4-BE49-F238E27FC236}">
                <a16:creationId xmlns:a16="http://schemas.microsoft.com/office/drawing/2014/main" id="{AB3AA68E-C75D-4EBE-962D-FAC776C417A1}"/>
              </a:ext>
            </a:extLst>
          </p:cNvPr>
          <p:cNvSpPr/>
          <p:nvPr/>
        </p:nvSpPr>
        <p:spPr>
          <a:xfrm>
            <a:off x="6061561" y="3909817"/>
            <a:ext cx="2306806" cy="1691065"/>
          </a:xfrm>
          <a:prstGeom prst="wedgeRectCallout">
            <a:avLst>
              <a:gd name="adj1" fmla="val 14861"/>
              <a:gd name="adj2" fmla="val -63256"/>
            </a:avLst>
          </a:prstGeom>
          <a:solidFill>
            <a:srgbClr val="FFF9CC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sz="1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planning-related activities: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Identify change management lead/champion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Develop future-state vision of company culture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 culture change programme, including key activities and milestones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GB" sz="1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Speech Bubble: Rectangle 53">
            <a:extLst>
              <a:ext uri="{FF2B5EF4-FFF2-40B4-BE49-F238E27FC236}">
                <a16:creationId xmlns:a16="http://schemas.microsoft.com/office/drawing/2014/main" id="{0A127D35-3356-4EB4-B7D6-E2978B641948}"/>
              </a:ext>
            </a:extLst>
          </p:cNvPr>
          <p:cNvSpPr/>
          <p:nvPr/>
        </p:nvSpPr>
        <p:spPr>
          <a:xfrm>
            <a:off x="8813749" y="3909817"/>
            <a:ext cx="2306806" cy="1691065"/>
          </a:xfrm>
          <a:prstGeom prst="wedgeRectCallout">
            <a:avLst>
              <a:gd name="adj1" fmla="val 14861"/>
              <a:gd name="adj2" fmla="val -63256"/>
            </a:avLst>
          </a:prstGeom>
          <a:solidFill>
            <a:srgbClr val="FFF9CC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sz="1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 engagement-related activities: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Start internal communications around change programme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Organise kick-off event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Conduct regular status update sessions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Develop supporting incentives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GB" sz="1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7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12DCAF7-5468-43A6-B996-547D9607015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12DCAF7-5468-43A6-B996-547D960701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08992-516D-41DD-A3BB-407DE2AA1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>
                <a:latin typeface="Corbel" panose="020B0503020204020204" pitchFamily="34" charset="0"/>
                <a:sym typeface="Corbel" panose="020B0503020204020204" pitchFamily="34" charset="0"/>
              </a:rPr>
              <a:t>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1313F-A0BC-4ED6-8ADD-F16CF3F8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>
                <a:latin typeface="Corbel" panose="020B0503020204020204" pitchFamily="34" charset="0"/>
                <a:sym typeface="Corbel" panose="020B0503020204020204" pitchFamily="34" charset="0"/>
              </a:rPr>
              <a:pPr/>
              <a:t>4</a:t>
            </a:fld>
            <a:endParaRPr lang="en-GB" dirty="0">
              <a:latin typeface="Corbel" panose="020B0503020204020204" pitchFamily="34" charset="0"/>
              <a:sym typeface="Corbel" panose="020B0503020204020204" pitchFamily="34" charset="0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E84BE79E-6361-4E1C-8BFD-7799124D4CF3}"/>
              </a:ext>
            </a:extLst>
          </p:cNvPr>
          <p:cNvSpPr txBox="1">
            <a:spLocks/>
          </p:cNvSpPr>
          <p:nvPr/>
        </p:nvSpPr>
        <p:spPr>
          <a:xfrm>
            <a:off x="719404" y="2292441"/>
            <a:ext cx="10753195" cy="31945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5850" b="1" kern="1200">
                <a:solidFill>
                  <a:srgbClr val="ADCFF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2400"/>
              </a:spcBef>
            </a:pPr>
            <a:br>
              <a:rPr lang="en-GB" sz="48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r>
              <a:rPr lang="en-GB" sz="4400" dirty="0">
                <a:latin typeface="Corbel" panose="020B0503020204020204" pitchFamily="34" charset="0"/>
                <a:sym typeface="Corbel" panose="020B0503020204020204" pitchFamily="34" charset="0"/>
              </a:rPr>
              <a:t>CULTURE GAP ANALYSIS</a:t>
            </a: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br>
              <a:rPr lang="en-GB" sz="32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r>
              <a:rPr lang="en-GB" sz="2133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  <a:t>Tool </a:t>
            </a:r>
            <a:endParaRPr lang="en-GB" sz="2133" b="0" dirty="0">
              <a:highlight>
                <a:srgbClr val="FFFF00"/>
              </a:highlight>
              <a:latin typeface="Corbel" panose="020B0503020204020204" pitchFamily="34" charset="0"/>
              <a:cs typeface="Arial" panose="020B0604020202020204" pitchFamily="34" charset="0"/>
              <a:sym typeface="Corbel" panose="020B0503020204020204" pitchFamily="34" charset="0"/>
            </a:endParaRPr>
          </a:p>
        </p:txBody>
      </p:sp>
      <p:grpSp>
        <p:nvGrpSpPr>
          <p:cNvPr id="22" name="Group 128">
            <a:extLst>
              <a:ext uri="{FF2B5EF4-FFF2-40B4-BE49-F238E27FC236}">
                <a16:creationId xmlns:a16="http://schemas.microsoft.com/office/drawing/2014/main" id="{AA396B75-7A91-4A37-A108-24913D765C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664887" y="3190875"/>
            <a:ext cx="958478" cy="1097235"/>
            <a:chOff x="1398" y="2998"/>
            <a:chExt cx="373" cy="427"/>
          </a:xfrm>
          <a:solidFill>
            <a:srgbClr val="ADCFF1"/>
          </a:solidFill>
        </p:grpSpPr>
        <p:sp>
          <p:nvSpPr>
            <p:cNvPr id="23" name="Freeform 129">
              <a:extLst>
                <a:ext uri="{FF2B5EF4-FFF2-40B4-BE49-F238E27FC236}">
                  <a16:creationId xmlns:a16="http://schemas.microsoft.com/office/drawing/2014/main" id="{58D04843-8CD5-45D5-9CC2-2825723525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1" y="3052"/>
              <a:ext cx="266" cy="266"/>
            </a:xfrm>
            <a:custGeom>
              <a:avLst/>
              <a:gdLst>
                <a:gd name="T0" fmla="*/ 90 w 180"/>
                <a:gd name="T1" fmla="*/ 180 h 180"/>
                <a:gd name="T2" fmla="*/ 0 w 180"/>
                <a:gd name="T3" fmla="*/ 90 h 180"/>
                <a:gd name="T4" fmla="*/ 90 w 180"/>
                <a:gd name="T5" fmla="*/ 0 h 180"/>
                <a:gd name="T6" fmla="*/ 180 w 180"/>
                <a:gd name="T7" fmla="*/ 90 h 180"/>
                <a:gd name="T8" fmla="*/ 90 w 180"/>
                <a:gd name="T9" fmla="*/ 180 h 180"/>
                <a:gd name="T10" fmla="*/ 90 w 180"/>
                <a:gd name="T11" fmla="*/ 12 h 180"/>
                <a:gd name="T12" fmla="*/ 12 w 180"/>
                <a:gd name="T13" fmla="*/ 90 h 180"/>
                <a:gd name="T14" fmla="*/ 90 w 180"/>
                <a:gd name="T15" fmla="*/ 168 h 180"/>
                <a:gd name="T16" fmla="*/ 168 w 180"/>
                <a:gd name="T17" fmla="*/ 90 h 180"/>
                <a:gd name="T18" fmla="*/ 90 w 180"/>
                <a:gd name="T19" fmla="*/ 1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180">
                  <a:moveTo>
                    <a:pt x="90" y="180"/>
                  </a:moveTo>
                  <a:cubicBezTo>
                    <a:pt x="40" y="180"/>
                    <a:pt x="0" y="139"/>
                    <a:pt x="0" y="90"/>
                  </a:cubicBezTo>
                  <a:cubicBezTo>
                    <a:pt x="0" y="40"/>
                    <a:pt x="40" y="0"/>
                    <a:pt x="90" y="0"/>
                  </a:cubicBezTo>
                  <a:cubicBezTo>
                    <a:pt x="139" y="0"/>
                    <a:pt x="180" y="40"/>
                    <a:pt x="180" y="90"/>
                  </a:cubicBezTo>
                  <a:cubicBezTo>
                    <a:pt x="180" y="139"/>
                    <a:pt x="139" y="180"/>
                    <a:pt x="90" y="180"/>
                  </a:cubicBezTo>
                  <a:close/>
                  <a:moveTo>
                    <a:pt x="90" y="12"/>
                  </a:moveTo>
                  <a:cubicBezTo>
                    <a:pt x="47" y="12"/>
                    <a:pt x="12" y="47"/>
                    <a:pt x="12" y="90"/>
                  </a:cubicBezTo>
                  <a:cubicBezTo>
                    <a:pt x="12" y="133"/>
                    <a:pt x="47" y="168"/>
                    <a:pt x="90" y="168"/>
                  </a:cubicBezTo>
                  <a:cubicBezTo>
                    <a:pt x="133" y="168"/>
                    <a:pt x="168" y="133"/>
                    <a:pt x="168" y="90"/>
                  </a:cubicBezTo>
                  <a:cubicBezTo>
                    <a:pt x="168" y="47"/>
                    <a:pt x="133" y="12"/>
                    <a:pt x="9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4" name="Freeform 130">
              <a:extLst>
                <a:ext uri="{FF2B5EF4-FFF2-40B4-BE49-F238E27FC236}">
                  <a16:creationId xmlns:a16="http://schemas.microsoft.com/office/drawing/2014/main" id="{E4C62287-0811-42E8-9D07-2F42A7964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2" y="3300"/>
              <a:ext cx="124" cy="54"/>
            </a:xfrm>
            <a:custGeom>
              <a:avLst/>
              <a:gdLst>
                <a:gd name="T0" fmla="*/ 78 w 84"/>
                <a:gd name="T1" fmla="*/ 36 h 36"/>
                <a:gd name="T2" fmla="*/ 6 w 84"/>
                <a:gd name="T3" fmla="*/ 36 h 36"/>
                <a:gd name="T4" fmla="*/ 0 w 84"/>
                <a:gd name="T5" fmla="*/ 30 h 36"/>
                <a:gd name="T6" fmla="*/ 0 w 84"/>
                <a:gd name="T7" fmla="*/ 0 h 36"/>
                <a:gd name="T8" fmla="*/ 12 w 84"/>
                <a:gd name="T9" fmla="*/ 0 h 36"/>
                <a:gd name="T10" fmla="*/ 12 w 84"/>
                <a:gd name="T11" fmla="*/ 24 h 36"/>
                <a:gd name="T12" fmla="*/ 72 w 84"/>
                <a:gd name="T13" fmla="*/ 24 h 36"/>
                <a:gd name="T14" fmla="*/ 72 w 84"/>
                <a:gd name="T15" fmla="*/ 0 h 36"/>
                <a:gd name="T16" fmla="*/ 84 w 84"/>
                <a:gd name="T17" fmla="*/ 0 h 36"/>
                <a:gd name="T18" fmla="*/ 84 w 84"/>
                <a:gd name="T19" fmla="*/ 30 h 36"/>
                <a:gd name="T20" fmla="*/ 78 w 84"/>
                <a:gd name="T21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36">
                  <a:moveTo>
                    <a:pt x="78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4" y="30"/>
                    <a:pt x="84" y="30"/>
                    <a:pt x="84" y="30"/>
                  </a:cubicBezTo>
                  <a:cubicBezTo>
                    <a:pt x="84" y="33"/>
                    <a:pt x="81" y="36"/>
                    <a:pt x="78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5" name="Freeform 131">
              <a:extLst>
                <a:ext uri="{FF2B5EF4-FFF2-40B4-BE49-F238E27FC236}">
                  <a16:creationId xmlns:a16="http://schemas.microsoft.com/office/drawing/2014/main" id="{B47D8715-D8A3-4270-BCC1-9402658535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40" y="3336"/>
              <a:ext cx="88" cy="53"/>
            </a:xfrm>
            <a:custGeom>
              <a:avLst/>
              <a:gdLst>
                <a:gd name="T0" fmla="*/ 54 w 60"/>
                <a:gd name="T1" fmla="*/ 36 h 36"/>
                <a:gd name="T2" fmla="*/ 6 w 60"/>
                <a:gd name="T3" fmla="*/ 36 h 36"/>
                <a:gd name="T4" fmla="*/ 0 w 60"/>
                <a:gd name="T5" fmla="*/ 30 h 36"/>
                <a:gd name="T6" fmla="*/ 0 w 60"/>
                <a:gd name="T7" fmla="*/ 6 h 36"/>
                <a:gd name="T8" fmla="*/ 6 w 60"/>
                <a:gd name="T9" fmla="*/ 0 h 36"/>
                <a:gd name="T10" fmla="*/ 54 w 60"/>
                <a:gd name="T11" fmla="*/ 0 h 36"/>
                <a:gd name="T12" fmla="*/ 60 w 60"/>
                <a:gd name="T13" fmla="*/ 6 h 36"/>
                <a:gd name="T14" fmla="*/ 60 w 60"/>
                <a:gd name="T15" fmla="*/ 30 h 36"/>
                <a:gd name="T16" fmla="*/ 54 w 60"/>
                <a:gd name="T17" fmla="*/ 36 h 36"/>
                <a:gd name="T18" fmla="*/ 12 w 60"/>
                <a:gd name="T19" fmla="*/ 24 h 36"/>
                <a:gd name="T20" fmla="*/ 48 w 60"/>
                <a:gd name="T21" fmla="*/ 24 h 36"/>
                <a:gd name="T22" fmla="*/ 48 w 60"/>
                <a:gd name="T23" fmla="*/ 12 h 36"/>
                <a:gd name="T24" fmla="*/ 12 w 60"/>
                <a:gd name="T25" fmla="*/ 12 h 36"/>
                <a:gd name="T26" fmla="*/ 12 w 60"/>
                <a:gd name="T27" fmla="*/ 2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36">
                  <a:moveTo>
                    <a:pt x="54" y="36"/>
                  </a:moveTo>
                  <a:cubicBezTo>
                    <a:pt x="6" y="36"/>
                    <a:pt x="6" y="36"/>
                    <a:pt x="6" y="36"/>
                  </a:cubicBez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3"/>
                    <a:pt x="57" y="36"/>
                    <a:pt x="54" y="36"/>
                  </a:cubicBezTo>
                  <a:close/>
                  <a:moveTo>
                    <a:pt x="12" y="24"/>
                  </a:moveTo>
                  <a:cubicBezTo>
                    <a:pt x="48" y="24"/>
                    <a:pt x="48" y="24"/>
                    <a:pt x="48" y="2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6" name="Freeform 132">
              <a:extLst>
                <a:ext uri="{FF2B5EF4-FFF2-40B4-BE49-F238E27FC236}">
                  <a16:creationId xmlns:a16="http://schemas.microsoft.com/office/drawing/2014/main" id="{46D25D26-A2B0-4370-B904-2A80405F9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3371"/>
              <a:ext cx="18" cy="54"/>
            </a:xfrm>
            <a:custGeom>
              <a:avLst/>
              <a:gdLst>
                <a:gd name="T0" fmla="*/ 6 w 12"/>
                <a:gd name="T1" fmla="*/ 36 h 36"/>
                <a:gd name="T2" fmla="*/ 0 w 12"/>
                <a:gd name="T3" fmla="*/ 30 h 36"/>
                <a:gd name="T4" fmla="*/ 0 w 12"/>
                <a:gd name="T5" fmla="*/ 6 h 36"/>
                <a:gd name="T6" fmla="*/ 6 w 12"/>
                <a:gd name="T7" fmla="*/ 0 h 36"/>
                <a:gd name="T8" fmla="*/ 12 w 12"/>
                <a:gd name="T9" fmla="*/ 6 h 36"/>
                <a:gd name="T10" fmla="*/ 12 w 12"/>
                <a:gd name="T11" fmla="*/ 30 h 36"/>
                <a:gd name="T12" fmla="*/ 6 w 12"/>
                <a:gd name="T13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36">
                  <a:moveTo>
                    <a:pt x="6" y="36"/>
                  </a:moveTo>
                  <a:cubicBezTo>
                    <a:pt x="2" y="36"/>
                    <a:pt x="0" y="33"/>
                    <a:pt x="0" y="3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30"/>
                    <a:pt x="12" y="30"/>
                    <a:pt x="12" y="30"/>
                  </a:cubicBezTo>
                  <a:cubicBezTo>
                    <a:pt x="12" y="33"/>
                    <a:pt x="9" y="36"/>
                    <a:pt x="6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Freeform 133">
              <a:extLst>
                <a:ext uri="{FF2B5EF4-FFF2-40B4-BE49-F238E27FC236}">
                  <a16:creationId xmlns:a16="http://schemas.microsoft.com/office/drawing/2014/main" id="{6019CE0E-8EF3-409F-ADE7-3A77678CB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2998"/>
              <a:ext cx="18" cy="36"/>
            </a:xfrm>
            <a:custGeom>
              <a:avLst/>
              <a:gdLst>
                <a:gd name="T0" fmla="*/ 6 w 12"/>
                <a:gd name="T1" fmla="*/ 24 h 24"/>
                <a:gd name="T2" fmla="*/ 0 w 12"/>
                <a:gd name="T3" fmla="*/ 18 h 24"/>
                <a:gd name="T4" fmla="*/ 0 w 12"/>
                <a:gd name="T5" fmla="*/ 6 h 24"/>
                <a:gd name="T6" fmla="*/ 6 w 12"/>
                <a:gd name="T7" fmla="*/ 0 h 24"/>
                <a:gd name="T8" fmla="*/ 12 w 12"/>
                <a:gd name="T9" fmla="*/ 6 h 24"/>
                <a:gd name="T10" fmla="*/ 12 w 12"/>
                <a:gd name="T11" fmla="*/ 18 h 24"/>
                <a:gd name="T12" fmla="*/ 6 w 12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4">
                  <a:moveTo>
                    <a:pt x="6" y="24"/>
                  </a:moveTo>
                  <a:cubicBezTo>
                    <a:pt x="2" y="24"/>
                    <a:pt x="0" y="21"/>
                    <a:pt x="0" y="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21"/>
                    <a:pt x="9" y="24"/>
                    <a:pt x="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8" name="Freeform 134">
              <a:extLst>
                <a:ext uri="{FF2B5EF4-FFF2-40B4-BE49-F238E27FC236}">
                  <a16:creationId xmlns:a16="http://schemas.microsoft.com/office/drawing/2014/main" id="{FDF8EDCF-9166-4874-A149-B55E2A903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049"/>
              <a:ext cx="33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20 h 21"/>
                <a:gd name="T4" fmla="*/ 3 w 22"/>
                <a:gd name="T5" fmla="*/ 11 h 21"/>
                <a:gd name="T6" fmla="*/ 11 w 22"/>
                <a:gd name="T7" fmla="*/ 3 h 21"/>
                <a:gd name="T8" fmla="*/ 20 w 22"/>
                <a:gd name="T9" fmla="*/ 3 h 21"/>
                <a:gd name="T10" fmla="*/ 20 w 22"/>
                <a:gd name="T11" fmla="*/ 11 h 21"/>
                <a:gd name="T12" fmla="*/ 11 w 22"/>
                <a:gd name="T13" fmla="*/ 20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1"/>
                    <a:pt x="3" y="20"/>
                  </a:cubicBezTo>
                  <a:cubicBezTo>
                    <a:pt x="0" y="17"/>
                    <a:pt x="0" y="14"/>
                    <a:pt x="3" y="11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4" y="0"/>
                    <a:pt x="17" y="0"/>
                    <a:pt x="20" y="3"/>
                  </a:cubicBezTo>
                  <a:cubicBezTo>
                    <a:pt x="22" y="5"/>
                    <a:pt x="22" y="9"/>
                    <a:pt x="20" y="11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0" y="21"/>
                    <a:pt x="9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9" name="Freeform 135">
              <a:extLst>
                <a:ext uri="{FF2B5EF4-FFF2-40B4-BE49-F238E27FC236}">
                  <a16:creationId xmlns:a16="http://schemas.microsoft.com/office/drawing/2014/main" id="{9EBBE11F-7509-4531-8167-8D3879FFB4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" y="3176"/>
              <a:ext cx="36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Freeform 136">
              <a:extLst>
                <a:ext uri="{FF2B5EF4-FFF2-40B4-BE49-F238E27FC236}">
                  <a16:creationId xmlns:a16="http://schemas.microsoft.com/office/drawing/2014/main" id="{87009B8B-3753-49ED-B027-36398D103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" y="3288"/>
              <a:ext cx="33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19 h 21"/>
                <a:gd name="T4" fmla="*/ 3 w 22"/>
                <a:gd name="T5" fmla="*/ 10 h 21"/>
                <a:gd name="T6" fmla="*/ 3 w 22"/>
                <a:gd name="T7" fmla="*/ 2 h 21"/>
                <a:gd name="T8" fmla="*/ 11 w 22"/>
                <a:gd name="T9" fmla="*/ 2 h 21"/>
                <a:gd name="T10" fmla="*/ 20 w 22"/>
                <a:gd name="T11" fmla="*/ 10 h 21"/>
                <a:gd name="T12" fmla="*/ 20 w 22"/>
                <a:gd name="T13" fmla="*/ 19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0"/>
                    <a:pt x="11" y="19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2" y="13"/>
                    <a:pt x="22" y="17"/>
                    <a:pt x="20" y="19"/>
                  </a:cubicBezTo>
                  <a:cubicBezTo>
                    <a:pt x="19" y="20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1" name="Freeform 137">
              <a:extLst>
                <a:ext uri="{FF2B5EF4-FFF2-40B4-BE49-F238E27FC236}">
                  <a16:creationId xmlns:a16="http://schemas.microsoft.com/office/drawing/2014/main" id="{C36718B8-F88D-49EB-93A7-AF2852372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049"/>
              <a:ext cx="32" cy="31"/>
            </a:xfrm>
            <a:custGeom>
              <a:avLst/>
              <a:gdLst>
                <a:gd name="T0" fmla="*/ 15 w 22"/>
                <a:gd name="T1" fmla="*/ 21 h 21"/>
                <a:gd name="T2" fmla="*/ 11 w 22"/>
                <a:gd name="T3" fmla="*/ 20 h 21"/>
                <a:gd name="T4" fmla="*/ 3 w 22"/>
                <a:gd name="T5" fmla="*/ 11 h 21"/>
                <a:gd name="T6" fmla="*/ 3 w 22"/>
                <a:gd name="T7" fmla="*/ 3 h 21"/>
                <a:gd name="T8" fmla="*/ 11 w 22"/>
                <a:gd name="T9" fmla="*/ 3 h 21"/>
                <a:gd name="T10" fmla="*/ 20 w 22"/>
                <a:gd name="T11" fmla="*/ 11 h 21"/>
                <a:gd name="T12" fmla="*/ 20 w 22"/>
                <a:gd name="T13" fmla="*/ 20 h 21"/>
                <a:gd name="T14" fmla="*/ 15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15" y="21"/>
                  </a:moveTo>
                  <a:cubicBezTo>
                    <a:pt x="14" y="21"/>
                    <a:pt x="12" y="21"/>
                    <a:pt x="11" y="20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0" y="9"/>
                    <a:pt x="0" y="5"/>
                    <a:pt x="3" y="3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22" y="14"/>
                    <a:pt x="22" y="17"/>
                    <a:pt x="20" y="20"/>
                  </a:cubicBezTo>
                  <a:cubicBezTo>
                    <a:pt x="18" y="21"/>
                    <a:pt x="17" y="21"/>
                    <a:pt x="15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2" name="Freeform 138">
              <a:extLst>
                <a:ext uri="{FF2B5EF4-FFF2-40B4-BE49-F238E27FC236}">
                  <a16:creationId xmlns:a16="http://schemas.microsoft.com/office/drawing/2014/main" id="{A343C695-A6C1-4583-B9D9-F5F318E1F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8" y="3176"/>
              <a:ext cx="35" cy="1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9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" name="Freeform 139">
              <a:extLst>
                <a:ext uri="{FF2B5EF4-FFF2-40B4-BE49-F238E27FC236}">
                  <a16:creationId xmlns:a16="http://schemas.microsoft.com/office/drawing/2014/main" id="{D847A2A0-7A30-4E16-B775-AB5AD8404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8" y="3288"/>
              <a:ext cx="32" cy="31"/>
            </a:xfrm>
            <a:custGeom>
              <a:avLst/>
              <a:gdLst>
                <a:gd name="T0" fmla="*/ 7 w 22"/>
                <a:gd name="T1" fmla="*/ 21 h 21"/>
                <a:gd name="T2" fmla="*/ 3 w 22"/>
                <a:gd name="T3" fmla="*/ 19 h 21"/>
                <a:gd name="T4" fmla="*/ 3 w 22"/>
                <a:gd name="T5" fmla="*/ 10 h 21"/>
                <a:gd name="T6" fmla="*/ 11 w 22"/>
                <a:gd name="T7" fmla="*/ 2 h 21"/>
                <a:gd name="T8" fmla="*/ 20 w 22"/>
                <a:gd name="T9" fmla="*/ 2 h 21"/>
                <a:gd name="T10" fmla="*/ 20 w 22"/>
                <a:gd name="T11" fmla="*/ 10 h 21"/>
                <a:gd name="T12" fmla="*/ 11 w 22"/>
                <a:gd name="T13" fmla="*/ 19 h 21"/>
                <a:gd name="T14" fmla="*/ 7 w 22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1">
                  <a:moveTo>
                    <a:pt x="7" y="21"/>
                  </a:moveTo>
                  <a:cubicBezTo>
                    <a:pt x="5" y="21"/>
                    <a:pt x="4" y="20"/>
                    <a:pt x="3" y="19"/>
                  </a:cubicBezTo>
                  <a:cubicBezTo>
                    <a:pt x="0" y="17"/>
                    <a:pt x="0" y="13"/>
                    <a:pt x="3" y="10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3" y="0"/>
                    <a:pt x="17" y="0"/>
                    <a:pt x="20" y="2"/>
                  </a:cubicBezTo>
                  <a:cubicBezTo>
                    <a:pt x="22" y="4"/>
                    <a:pt x="22" y="8"/>
                    <a:pt x="20" y="10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20"/>
                    <a:pt x="8" y="21"/>
                    <a:pt x="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4" name="Freeform 140">
              <a:extLst>
                <a:ext uri="{FF2B5EF4-FFF2-40B4-BE49-F238E27FC236}">
                  <a16:creationId xmlns:a16="http://schemas.microsoft.com/office/drawing/2014/main" id="{16ED6BBD-B4A0-4C9C-8B7D-538A68851F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04" y="3176"/>
              <a:ext cx="160" cy="133"/>
            </a:xfrm>
            <a:custGeom>
              <a:avLst/>
              <a:gdLst>
                <a:gd name="T0" fmla="*/ 60 w 108"/>
                <a:gd name="T1" fmla="*/ 90 h 90"/>
                <a:gd name="T2" fmla="*/ 58 w 108"/>
                <a:gd name="T3" fmla="*/ 90 h 90"/>
                <a:gd name="T4" fmla="*/ 54 w 108"/>
                <a:gd name="T5" fmla="*/ 84 h 90"/>
                <a:gd name="T6" fmla="*/ 49 w 108"/>
                <a:gd name="T7" fmla="*/ 90 h 90"/>
                <a:gd name="T8" fmla="*/ 42 w 108"/>
                <a:gd name="T9" fmla="*/ 85 h 90"/>
                <a:gd name="T10" fmla="*/ 30 w 108"/>
                <a:gd name="T11" fmla="*/ 36 h 90"/>
                <a:gd name="T12" fmla="*/ 18 w 108"/>
                <a:gd name="T13" fmla="*/ 36 h 90"/>
                <a:gd name="T14" fmla="*/ 0 w 108"/>
                <a:gd name="T15" fmla="*/ 18 h 90"/>
                <a:gd name="T16" fmla="*/ 18 w 108"/>
                <a:gd name="T17" fmla="*/ 0 h 90"/>
                <a:gd name="T18" fmla="*/ 38 w 108"/>
                <a:gd name="T19" fmla="*/ 16 h 90"/>
                <a:gd name="T20" fmla="*/ 40 w 108"/>
                <a:gd name="T21" fmla="*/ 24 h 90"/>
                <a:gd name="T22" fmla="*/ 67 w 108"/>
                <a:gd name="T23" fmla="*/ 24 h 90"/>
                <a:gd name="T24" fmla="*/ 69 w 108"/>
                <a:gd name="T25" fmla="*/ 16 h 90"/>
                <a:gd name="T26" fmla="*/ 90 w 108"/>
                <a:gd name="T27" fmla="*/ 0 h 90"/>
                <a:gd name="T28" fmla="*/ 108 w 108"/>
                <a:gd name="T29" fmla="*/ 18 h 90"/>
                <a:gd name="T30" fmla="*/ 90 w 108"/>
                <a:gd name="T31" fmla="*/ 36 h 90"/>
                <a:gd name="T32" fmla="*/ 77 w 108"/>
                <a:gd name="T33" fmla="*/ 36 h 90"/>
                <a:gd name="T34" fmla="*/ 65 w 108"/>
                <a:gd name="T35" fmla="*/ 85 h 90"/>
                <a:gd name="T36" fmla="*/ 60 w 108"/>
                <a:gd name="T37" fmla="*/ 90 h 90"/>
                <a:gd name="T38" fmla="*/ 43 w 108"/>
                <a:gd name="T39" fmla="*/ 36 h 90"/>
                <a:gd name="T40" fmla="*/ 53 w 108"/>
                <a:gd name="T41" fmla="*/ 82 h 90"/>
                <a:gd name="T42" fmla="*/ 54 w 108"/>
                <a:gd name="T43" fmla="*/ 84 h 90"/>
                <a:gd name="T44" fmla="*/ 54 w 108"/>
                <a:gd name="T45" fmla="*/ 82 h 90"/>
                <a:gd name="T46" fmla="*/ 65 w 108"/>
                <a:gd name="T47" fmla="*/ 36 h 90"/>
                <a:gd name="T48" fmla="*/ 43 w 108"/>
                <a:gd name="T49" fmla="*/ 36 h 90"/>
                <a:gd name="T50" fmla="*/ 80 w 108"/>
                <a:gd name="T51" fmla="*/ 24 h 90"/>
                <a:gd name="T52" fmla="*/ 90 w 108"/>
                <a:gd name="T53" fmla="*/ 24 h 90"/>
                <a:gd name="T54" fmla="*/ 96 w 108"/>
                <a:gd name="T55" fmla="*/ 18 h 90"/>
                <a:gd name="T56" fmla="*/ 90 w 108"/>
                <a:gd name="T57" fmla="*/ 12 h 90"/>
                <a:gd name="T58" fmla="*/ 81 w 108"/>
                <a:gd name="T59" fmla="*/ 19 h 90"/>
                <a:gd name="T60" fmla="*/ 80 w 108"/>
                <a:gd name="T61" fmla="*/ 24 h 90"/>
                <a:gd name="T62" fmla="*/ 18 w 108"/>
                <a:gd name="T63" fmla="*/ 12 h 90"/>
                <a:gd name="T64" fmla="*/ 12 w 108"/>
                <a:gd name="T65" fmla="*/ 18 h 90"/>
                <a:gd name="T66" fmla="*/ 18 w 108"/>
                <a:gd name="T67" fmla="*/ 24 h 90"/>
                <a:gd name="T68" fmla="*/ 28 w 108"/>
                <a:gd name="T69" fmla="*/ 24 h 90"/>
                <a:gd name="T70" fmla="*/ 26 w 108"/>
                <a:gd name="T71" fmla="*/ 19 h 90"/>
                <a:gd name="T72" fmla="*/ 18 w 108"/>
                <a:gd name="T73" fmla="*/ 1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8" h="90">
                  <a:moveTo>
                    <a:pt x="60" y="90"/>
                  </a:moveTo>
                  <a:cubicBezTo>
                    <a:pt x="59" y="90"/>
                    <a:pt x="59" y="90"/>
                    <a:pt x="58" y="90"/>
                  </a:cubicBezTo>
                  <a:cubicBezTo>
                    <a:pt x="56" y="89"/>
                    <a:pt x="54" y="87"/>
                    <a:pt x="54" y="84"/>
                  </a:cubicBezTo>
                  <a:cubicBezTo>
                    <a:pt x="54" y="87"/>
                    <a:pt x="52" y="89"/>
                    <a:pt x="49" y="90"/>
                  </a:cubicBezTo>
                  <a:cubicBezTo>
                    <a:pt x="46" y="90"/>
                    <a:pt x="43" y="88"/>
                    <a:pt x="42" y="85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7"/>
                    <a:pt x="38" y="16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71" y="7"/>
                    <a:pt x="80" y="0"/>
                    <a:pt x="90" y="0"/>
                  </a:cubicBezTo>
                  <a:cubicBezTo>
                    <a:pt x="100" y="0"/>
                    <a:pt x="108" y="8"/>
                    <a:pt x="108" y="18"/>
                  </a:cubicBezTo>
                  <a:cubicBezTo>
                    <a:pt x="108" y="28"/>
                    <a:pt x="100" y="36"/>
                    <a:pt x="90" y="36"/>
                  </a:cubicBezTo>
                  <a:cubicBezTo>
                    <a:pt x="77" y="36"/>
                    <a:pt x="77" y="36"/>
                    <a:pt x="77" y="36"/>
                  </a:cubicBezTo>
                  <a:cubicBezTo>
                    <a:pt x="65" y="85"/>
                    <a:pt x="65" y="85"/>
                    <a:pt x="65" y="85"/>
                  </a:cubicBezTo>
                  <a:cubicBezTo>
                    <a:pt x="65" y="88"/>
                    <a:pt x="62" y="90"/>
                    <a:pt x="60" y="90"/>
                  </a:cubicBezTo>
                  <a:close/>
                  <a:moveTo>
                    <a:pt x="43" y="36"/>
                  </a:moveTo>
                  <a:cubicBezTo>
                    <a:pt x="53" y="82"/>
                    <a:pt x="53" y="82"/>
                    <a:pt x="53" y="82"/>
                  </a:cubicBezTo>
                  <a:cubicBezTo>
                    <a:pt x="54" y="83"/>
                    <a:pt x="54" y="83"/>
                    <a:pt x="54" y="84"/>
                  </a:cubicBezTo>
                  <a:cubicBezTo>
                    <a:pt x="54" y="83"/>
                    <a:pt x="54" y="83"/>
                    <a:pt x="54" y="82"/>
                  </a:cubicBezTo>
                  <a:cubicBezTo>
                    <a:pt x="65" y="36"/>
                    <a:pt x="65" y="36"/>
                    <a:pt x="65" y="36"/>
                  </a:cubicBezTo>
                  <a:lnTo>
                    <a:pt x="43" y="36"/>
                  </a:lnTo>
                  <a:close/>
                  <a:moveTo>
                    <a:pt x="80" y="24"/>
                  </a:moveTo>
                  <a:cubicBezTo>
                    <a:pt x="90" y="24"/>
                    <a:pt x="90" y="24"/>
                    <a:pt x="90" y="24"/>
                  </a:cubicBezTo>
                  <a:cubicBezTo>
                    <a:pt x="93" y="24"/>
                    <a:pt x="96" y="21"/>
                    <a:pt x="96" y="18"/>
                  </a:cubicBezTo>
                  <a:cubicBezTo>
                    <a:pt x="96" y="15"/>
                    <a:pt x="93" y="12"/>
                    <a:pt x="90" y="12"/>
                  </a:cubicBezTo>
                  <a:cubicBezTo>
                    <a:pt x="85" y="12"/>
                    <a:pt x="82" y="15"/>
                    <a:pt x="81" y="19"/>
                  </a:cubicBezTo>
                  <a:lnTo>
                    <a:pt x="80" y="24"/>
                  </a:lnTo>
                  <a:close/>
                  <a:moveTo>
                    <a:pt x="18" y="12"/>
                  </a:moveTo>
                  <a:cubicBezTo>
                    <a:pt x="14" y="12"/>
                    <a:pt x="12" y="15"/>
                    <a:pt x="12" y="18"/>
                  </a:cubicBezTo>
                  <a:cubicBezTo>
                    <a:pt x="12" y="21"/>
                    <a:pt x="14" y="24"/>
                    <a:pt x="18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15"/>
                    <a:pt x="22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1976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1A9E2721-75C9-49A4-9496-D1F5D7D2B75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57743136"/>
              </p:ext>
            </p:extLst>
          </p:nvPr>
        </p:nvGraphicFramePr>
        <p:xfrm>
          <a:off x="2119" y="2119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think-cell Slide" r:id="rId5" imgW="592" imgH="595" progId="TCLayout.ActiveDocument.1">
                  <p:embed/>
                </p:oleObj>
              </mc:Choice>
              <mc:Fallback>
                <p:oleObj name="think-cell Slide" r:id="rId5" imgW="592" imgH="595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1A9E2721-75C9-49A4-9496-D1F5D7D2B7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9" y="2119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444E8407-B18D-4A4D-9BA6-13DB899B9E9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1"/>
            <a:ext cx="211667" cy="21166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B63040-BF18-4A15-B3DE-1F2A4BE8A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Template: Culture Gap Analysis (1/2)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E43AA0-2A04-473B-9A7B-861D749642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11D06A4-BF0F-448A-82B9-5D4E026B8D31}"/>
              </a:ext>
            </a:extLst>
          </p:cNvPr>
          <p:cNvGraphicFramePr>
            <a:graphicFrameLocks noGrp="1"/>
          </p:cNvGraphicFramePr>
          <p:nvPr/>
        </p:nvGraphicFramePr>
        <p:xfrm>
          <a:off x="656569" y="1236943"/>
          <a:ext cx="10821036" cy="4941519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898428">
                  <a:extLst>
                    <a:ext uri="{9D8B030D-6E8A-4147-A177-3AD203B41FA5}">
                      <a16:colId xmlns:a16="http://schemas.microsoft.com/office/drawing/2014/main" val="2231157980"/>
                    </a:ext>
                  </a:extLst>
                </a:gridCol>
                <a:gridCol w="1708584">
                  <a:extLst>
                    <a:ext uri="{9D8B030D-6E8A-4147-A177-3AD203B41FA5}">
                      <a16:colId xmlns:a16="http://schemas.microsoft.com/office/drawing/2014/main" val="1233269790"/>
                    </a:ext>
                  </a:extLst>
                </a:gridCol>
                <a:gridCol w="1898428">
                  <a:extLst>
                    <a:ext uri="{9D8B030D-6E8A-4147-A177-3AD203B41FA5}">
                      <a16:colId xmlns:a16="http://schemas.microsoft.com/office/drawing/2014/main" val="980171078"/>
                    </a:ext>
                  </a:extLst>
                </a:gridCol>
                <a:gridCol w="1708584">
                  <a:extLst>
                    <a:ext uri="{9D8B030D-6E8A-4147-A177-3AD203B41FA5}">
                      <a16:colId xmlns:a16="http://schemas.microsoft.com/office/drawing/2014/main" val="1970884438"/>
                    </a:ext>
                  </a:extLst>
                </a:gridCol>
                <a:gridCol w="1898428">
                  <a:extLst>
                    <a:ext uri="{9D8B030D-6E8A-4147-A177-3AD203B41FA5}">
                      <a16:colId xmlns:a16="http://schemas.microsoft.com/office/drawing/2014/main" val="2419203565"/>
                    </a:ext>
                  </a:extLst>
                </a:gridCol>
                <a:gridCol w="1708584">
                  <a:extLst>
                    <a:ext uri="{9D8B030D-6E8A-4147-A177-3AD203B41FA5}">
                      <a16:colId xmlns:a16="http://schemas.microsoft.com/office/drawing/2014/main" val="29775805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200" noProof="0" dirty="0">
                          <a:latin typeface="+mj-lt"/>
                        </a:rPr>
                        <a:t>Values</a:t>
                      </a: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>
                          <a:latin typeface="+mj-lt"/>
                        </a:rPr>
                        <a:t>Maturity level</a:t>
                      </a: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noProof="0" dirty="0">
                          <a:latin typeface="+mj-lt"/>
                        </a:rPr>
                        <a:t>Mindset</a:t>
                      </a: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>
                          <a:latin typeface="+mj-lt"/>
                        </a:rPr>
                        <a:t>Maturity level</a:t>
                      </a: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noProof="0" dirty="0">
                          <a:latin typeface="+mj-lt"/>
                        </a:rPr>
                        <a:t>Behaviors</a:t>
                      </a: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noProof="0" dirty="0">
                          <a:latin typeface="+mj-lt"/>
                        </a:rPr>
                        <a:t>Maturity level</a:t>
                      </a: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082586"/>
                  </a:ext>
                </a:extLst>
              </a:tr>
              <a:tr h="515191">
                <a:tc>
                  <a:txBody>
                    <a:bodyPr/>
                    <a:lstStyle/>
                    <a:p>
                      <a:r>
                        <a:rPr lang="en-US" sz="800" i="1" noProof="0" dirty="0">
                          <a:latin typeface="+mj-lt"/>
                        </a:rPr>
                        <a:t>Example:</a:t>
                      </a:r>
                    </a:p>
                    <a:p>
                      <a:r>
                        <a:rPr lang="en-US" sz="800" i="1" noProof="0" dirty="0">
                          <a:latin typeface="+mj-lt"/>
                        </a:rPr>
                        <a:t>Sustainability</a:t>
                      </a: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800" i="1" noProof="0" dirty="0">
                          <a:latin typeface="+mj-lt"/>
                        </a:rPr>
                        <a:t>Example:</a:t>
                      </a:r>
                    </a:p>
                    <a:p>
                      <a:r>
                        <a:rPr lang="en-US" sz="800" i="1" noProof="0" dirty="0">
                          <a:latin typeface="+mj-lt"/>
                        </a:rPr>
                        <a:t>Things that increase client value are prioritized</a:t>
                      </a: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800" i="1" noProof="0" dirty="0">
                          <a:latin typeface="+mj-lt"/>
                        </a:rPr>
                        <a:t>Example:</a:t>
                      </a:r>
                    </a:p>
                    <a:p>
                      <a:r>
                        <a:rPr lang="en-US" sz="800" i="1" noProof="0" dirty="0">
                          <a:latin typeface="+mj-lt"/>
                        </a:rPr>
                        <a:t>Share know-how and experience across functions</a:t>
                      </a: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5293445"/>
                  </a:ext>
                </a:extLst>
              </a:tr>
              <a:tr h="515191"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0506264"/>
                  </a:ext>
                </a:extLst>
              </a:tr>
              <a:tr h="515191"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6539454"/>
                  </a:ext>
                </a:extLst>
              </a:tr>
              <a:tr h="515191"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2683927"/>
                  </a:ext>
                </a:extLst>
              </a:tr>
              <a:tr h="515191"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1408035"/>
                  </a:ext>
                </a:extLst>
              </a:tr>
              <a:tr h="515191"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9839020"/>
                  </a:ext>
                </a:extLst>
              </a:tr>
              <a:tr h="515191"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028264"/>
                  </a:ext>
                </a:extLst>
              </a:tr>
              <a:tr h="515191"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02781989"/>
                  </a:ext>
                </a:extLst>
              </a:tr>
              <a:tr h="515191"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noProof="0" dirty="0">
                        <a:latin typeface="+mj-lt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35232529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5DB4CA47-C15C-4412-B8C0-14FF4E27FCA4}"/>
              </a:ext>
            </a:extLst>
          </p:cNvPr>
          <p:cNvGrpSpPr/>
          <p:nvPr/>
        </p:nvGrpSpPr>
        <p:grpSpPr>
          <a:xfrm>
            <a:off x="656569" y="776817"/>
            <a:ext cx="9528435" cy="439311"/>
            <a:chOff x="335129" y="527824"/>
            <a:chExt cx="7146326" cy="329483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AB2640A-A54D-4816-B515-CF959ED911E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35129" y="527824"/>
              <a:ext cx="346444" cy="329483"/>
              <a:chOff x="3568580" y="1327236"/>
              <a:chExt cx="1864959" cy="1773657"/>
            </a:xfrm>
          </p:grpSpPr>
          <p:pic>
            <p:nvPicPr>
              <p:cNvPr id="16" name="Picture 5" descr="iceberg.png">
                <a:extLst>
                  <a:ext uri="{FF2B5EF4-FFF2-40B4-BE49-F238E27FC236}">
                    <a16:creationId xmlns:a16="http://schemas.microsoft.com/office/drawing/2014/main" id="{8DAE6C3F-66DA-4B46-A882-57638473E6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email">
                <a:duotone>
                  <a:prstClr val="black"/>
                  <a:srgbClr val="000000">
                    <a:tint val="45000"/>
                    <a:satMod val="400000"/>
                  </a:srgb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823817" y="1327236"/>
                <a:ext cx="1338865" cy="1773657"/>
              </a:xfrm>
              <a:prstGeom prst="rect">
                <a:avLst/>
              </a:prstGeom>
            </p:spPr>
          </p:pic>
          <p:cxnSp>
            <p:nvCxnSpPr>
              <p:cNvPr id="17" name="Straight Connector 6">
                <a:extLst>
                  <a:ext uri="{FF2B5EF4-FFF2-40B4-BE49-F238E27FC236}">
                    <a16:creationId xmlns:a16="http://schemas.microsoft.com/office/drawing/2014/main" id="{D6313611-D2B4-453B-BC8A-05B35C175D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68580" y="2132195"/>
                <a:ext cx="1864959" cy="0"/>
              </a:xfrm>
              <a:prstGeom prst="line">
                <a:avLst/>
              </a:prstGeom>
              <a:noFill/>
              <a:ln w="12700" cap="rnd" cmpd="sng" algn="ctr">
                <a:solidFill>
                  <a:srgbClr val="2A4366"/>
                </a:solidFill>
                <a:prstDash val="solid"/>
              </a:ln>
              <a:effectLst/>
            </p:spPr>
          </p:cxn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02A51AD-4C12-4562-B491-A12FC943BB37}"/>
                </a:ext>
              </a:extLst>
            </p:cNvPr>
            <p:cNvSpPr txBox="1"/>
            <p:nvPr/>
          </p:nvSpPr>
          <p:spPr>
            <a:xfrm>
              <a:off x="782249" y="527824"/>
              <a:ext cx="6699206" cy="329483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noAutofit/>
            </a:bodyPr>
            <a:lstStyle/>
            <a:p>
              <a:pPr marL="228589" indent="-228589" defTabSz="1219140">
                <a:buFontTx/>
                <a:buAutoNum type="arabicPeriod"/>
                <a:defRPr/>
              </a:pPr>
              <a:r>
                <a:rPr lang="en-US" sz="1067" dirty="0">
                  <a:solidFill>
                    <a:srgbClr val="000000"/>
                  </a:solidFill>
                  <a:latin typeface="+mj-lt"/>
                </a:rPr>
                <a:t>Write down company-level cultural aspects (values, mindsets, behaviors) you think are relevant for the circular business model you consider</a:t>
              </a:r>
            </a:p>
            <a:p>
              <a:pPr marL="228589" indent="-228589" defTabSz="1219140">
                <a:buFontTx/>
                <a:buAutoNum type="arabicPeriod"/>
                <a:defRPr/>
              </a:pPr>
              <a:r>
                <a:rPr lang="en-US" sz="1067" dirty="0">
                  <a:solidFill>
                    <a:srgbClr val="000000"/>
                  </a:solidFill>
                  <a:latin typeface="+mj-lt"/>
                </a:rPr>
                <a:t>Assess your maturity level in those cultural aspects 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B49B32A-48DE-4B35-8B4B-B1B4CAE733D4}"/>
              </a:ext>
            </a:extLst>
          </p:cNvPr>
          <p:cNvGrpSpPr/>
          <p:nvPr/>
        </p:nvGrpSpPr>
        <p:grpSpPr>
          <a:xfrm>
            <a:off x="2641114" y="1578367"/>
            <a:ext cx="8788380" cy="4410341"/>
            <a:chOff x="2641113" y="1578364"/>
            <a:chExt cx="8788380" cy="4410341"/>
          </a:xfrm>
        </p:grpSpPr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3F1534B5-F55F-475B-BD04-DA18DEC9F886}"/>
                </a:ext>
              </a:extLst>
            </p:cNvPr>
            <p:cNvGrpSpPr/>
            <p:nvPr/>
          </p:nvGrpSpPr>
          <p:grpSpPr>
            <a:xfrm>
              <a:off x="2726097" y="1578364"/>
              <a:ext cx="8703396" cy="4410341"/>
              <a:chOff x="2590357" y="1109163"/>
              <a:chExt cx="6189114" cy="3307756"/>
            </a:xfrm>
          </p:grpSpPr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D519060A-B548-4C84-A32C-71F3A33027DF}"/>
                  </a:ext>
                </a:extLst>
              </p:cNvPr>
              <p:cNvGrpSpPr/>
              <p:nvPr/>
            </p:nvGrpSpPr>
            <p:grpSpPr>
              <a:xfrm>
                <a:off x="2590357" y="1109163"/>
                <a:ext cx="6189114" cy="3307756"/>
                <a:chOff x="2590357" y="1109163"/>
                <a:chExt cx="6189114" cy="3307756"/>
              </a:xfrm>
            </p:grpSpPr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7E0477D9-0707-4900-80DE-097077E8EFA5}"/>
                    </a:ext>
                  </a:extLst>
                </p:cNvPr>
                <p:cNvGrpSpPr/>
                <p:nvPr/>
              </p:nvGrpSpPr>
              <p:grpSpPr>
                <a:xfrm>
                  <a:off x="2597179" y="1340996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6D437FD7-EA29-4947-9BF5-469CFF6633B7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D7A95FC5-83D4-49E2-97BD-CAADD9591FC8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716C3EC5-E6D5-4DA6-BE8A-02CF2E8A135C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D6F3C24D-B41C-4C06-93FC-E12FDF0816A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5DD7B93D-A7B2-4738-B131-8AE6F1BBB29E}"/>
                    </a:ext>
                  </a:extLst>
                </p:cNvPr>
                <p:cNvGrpSpPr/>
                <p:nvPr/>
              </p:nvGrpSpPr>
              <p:grpSpPr>
                <a:xfrm>
                  <a:off x="5122090" y="1109163"/>
                  <a:ext cx="1096397" cy="299276"/>
                  <a:chOff x="3511639" y="1448406"/>
                  <a:chExt cx="1461862" cy="399035"/>
                </a:xfrm>
              </p:grpSpPr>
              <p:sp>
                <p:nvSpPr>
                  <p:cNvPr id="29" name="TextBox 63">
                    <a:extLst>
                      <a:ext uri="{FF2B5EF4-FFF2-40B4-BE49-F238E27FC236}">
                        <a16:creationId xmlns:a16="http://schemas.microsoft.com/office/drawing/2014/main" id="{2E839C31-1137-481E-B9FC-E9FAE1FE4A6A}"/>
                      </a:ext>
                    </a:extLst>
                  </p:cNvPr>
                  <p:cNvSpPr txBox="1"/>
                  <p:nvPr/>
                </p:nvSpPr>
                <p:spPr>
                  <a:xfrm>
                    <a:off x="3511639" y="1448409"/>
                    <a:ext cx="433726" cy="302250"/>
                  </a:xfrm>
                  <a:prstGeom prst="rect">
                    <a:avLst/>
                  </a:prstGeom>
                  <a:noFill/>
                </p:spPr>
                <p:txBody>
                  <a:bodyPr wrap="square" lIns="0" tIns="48000" rIns="0" bIns="48000" rtlCol="0">
                    <a:spAutoFit/>
                  </a:bodyPr>
                  <a:lstStyle/>
                  <a:p>
                    <a:pPr defTabSz="1219110">
                      <a:defRPr/>
                    </a:pPr>
                    <a:r>
                      <a:rPr lang="en-US" sz="667" dirty="0">
                        <a:solidFill>
                          <a:srgbClr val="000000"/>
                        </a:solidFill>
                        <a:latin typeface="+mj-lt"/>
                      </a:rPr>
                      <a:t>Not lived in company</a:t>
                    </a:r>
                  </a:p>
                </p:txBody>
              </p:sp>
              <p:sp>
                <p:nvSpPr>
                  <p:cNvPr id="30" name="TextBox 64">
                    <a:extLst>
                      <a:ext uri="{FF2B5EF4-FFF2-40B4-BE49-F238E27FC236}">
                        <a16:creationId xmlns:a16="http://schemas.microsoft.com/office/drawing/2014/main" id="{0CF5EAF0-06B5-43D5-822B-FCB3705D751F}"/>
                      </a:ext>
                    </a:extLst>
                  </p:cNvPr>
                  <p:cNvSpPr txBox="1"/>
                  <p:nvPr/>
                </p:nvSpPr>
                <p:spPr>
                  <a:xfrm>
                    <a:off x="4620678" y="1448406"/>
                    <a:ext cx="352823" cy="302250"/>
                  </a:xfrm>
                  <a:prstGeom prst="rect">
                    <a:avLst/>
                  </a:prstGeom>
                  <a:noFill/>
                </p:spPr>
                <p:txBody>
                  <a:bodyPr wrap="square" lIns="0" tIns="48000" rIns="0" bIns="48000" rtlCol="0">
                    <a:spAutoFit/>
                  </a:bodyPr>
                  <a:lstStyle/>
                  <a:p>
                    <a:pPr algn="r" defTabSz="1219110">
                      <a:defRPr/>
                    </a:pPr>
                    <a:r>
                      <a:rPr lang="en-US" sz="667" dirty="0">
                        <a:solidFill>
                          <a:srgbClr val="000000"/>
                        </a:solidFill>
                        <a:latin typeface="+mj-lt"/>
                      </a:rPr>
                      <a:t>At core of culture </a:t>
                    </a:r>
                  </a:p>
                </p:txBody>
              </p:sp>
              <p:grpSp>
                <p:nvGrpSpPr>
                  <p:cNvPr id="31" name="Group 30">
                    <a:extLst>
                      <a:ext uri="{FF2B5EF4-FFF2-40B4-BE49-F238E27FC236}">
                        <a16:creationId xmlns:a16="http://schemas.microsoft.com/office/drawing/2014/main" id="{02CBF389-0BE4-4F49-927A-491C252B2FCC}"/>
                      </a:ext>
                    </a:extLst>
                  </p:cNvPr>
                  <p:cNvGrpSpPr/>
                  <p:nvPr/>
                </p:nvGrpSpPr>
                <p:grpSpPr>
                  <a:xfrm>
                    <a:off x="3554344" y="1757514"/>
                    <a:ext cx="1300067" cy="89927"/>
                    <a:chOff x="6292118" y="1186851"/>
                    <a:chExt cx="1522145" cy="72364"/>
                  </a:xfrm>
                </p:grpSpPr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7A0BC3B1-9034-47E1-88E4-364C0F954003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6616804" y="1186851"/>
                      <a:ext cx="0" cy="72364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B63B860F-E848-482A-B517-1DA5D953E2E1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7431616" y="1186851"/>
                      <a:ext cx="0" cy="72364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A4613A84-7A6F-46E1-A722-CDC010A91485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7053191" y="1186851"/>
                      <a:ext cx="0" cy="72364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233FAC42-EB93-4812-BB27-18FD9F19F3E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>
                      <a:off x="6292118" y="1227702"/>
                      <a:ext cx="1522145" cy="0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diamond" w="med" len="med"/>
                      <a:tailEnd type="diamond" w="med" len="med"/>
                    </a:ln>
                    <a:effectLst/>
                  </p:spPr>
                </p:cxnSp>
              </p:grpSp>
              <p:sp>
                <p:nvSpPr>
                  <p:cNvPr id="32" name="TextBox 63">
                    <a:extLst>
                      <a:ext uri="{FF2B5EF4-FFF2-40B4-BE49-F238E27FC236}">
                        <a16:creationId xmlns:a16="http://schemas.microsoft.com/office/drawing/2014/main" id="{5133B77A-FFD5-44F0-8DE0-7C5C7279D406}"/>
                      </a:ext>
                    </a:extLst>
                  </p:cNvPr>
                  <p:cNvSpPr txBox="1"/>
                  <p:nvPr/>
                </p:nvSpPr>
                <p:spPr>
                  <a:xfrm>
                    <a:off x="4034052" y="1448409"/>
                    <a:ext cx="340652" cy="302250"/>
                  </a:xfrm>
                  <a:prstGeom prst="rect">
                    <a:avLst/>
                  </a:prstGeom>
                  <a:noFill/>
                </p:spPr>
                <p:txBody>
                  <a:bodyPr wrap="square" lIns="0" tIns="48000" rIns="0" bIns="48000" rtlCol="0">
                    <a:spAutoFit/>
                  </a:bodyPr>
                  <a:lstStyle/>
                  <a:p>
                    <a:pPr algn="ctr" defTabSz="1219110">
                      <a:defRPr/>
                    </a:pPr>
                    <a:r>
                      <a:rPr lang="en-US" sz="667" dirty="0">
                        <a:solidFill>
                          <a:srgbClr val="000000"/>
                        </a:solidFill>
                        <a:latin typeface="+mj-lt"/>
                      </a:rPr>
                      <a:t>Partly lived </a:t>
                    </a:r>
                  </a:p>
                </p:txBody>
              </p:sp>
            </p:grpSp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4C3A7952-7323-455C-A8AE-BE372458E2B2}"/>
                    </a:ext>
                  </a:extLst>
                </p:cNvPr>
                <p:cNvGrpSpPr/>
                <p:nvPr/>
              </p:nvGrpSpPr>
              <p:grpSpPr>
                <a:xfrm>
                  <a:off x="7683074" y="1109163"/>
                  <a:ext cx="1096397" cy="299276"/>
                  <a:chOff x="3511639" y="1448406"/>
                  <a:chExt cx="1461862" cy="399035"/>
                </a:xfrm>
              </p:grpSpPr>
              <p:sp>
                <p:nvSpPr>
                  <p:cNvPr id="38" name="TextBox 63">
                    <a:extLst>
                      <a:ext uri="{FF2B5EF4-FFF2-40B4-BE49-F238E27FC236}">
                        <a16:creationId xmlns:a16="http://schemas.microsoft.com/office/drawing/2014/main" id="{9A01C209-A6CB-4C53-814E-D59635FA490E}"/>
                      </a:ext>
                    </a:extLst>
                  </p:cNvPr>
                  <p:cNvSpPr txBox="1"/>
                  <p:nvPr/>
                </p:nvSpPr>
                <p:spPr>
                  <a:xfrm>
                    <a:off x="3511639" y="1448409"/>
                    <a:ext cx="433726" cy="302250"/>
                  </a:xfrm>
                  <a:prstGeom prst="rect">
                    <a:avLst/>
                  </a:prstGeom>
                  <a:noFill/>
                </p:spPr>
                <p:txBody>
                  <a:bodyPr wrap="square" lIns="0" tIns="48000" rIns="0" bIns="48000" rtlCol="0">
                    <a:spAutoFit/>
                  </a:bodyPr>
                  <a:lstStyle/>
                  <a:p>
                    <a:pPr defTabSz="1219110">
                      <a:defRPr/>
                    </a:pPr>
                    <a:r>
                      <a:rPr lang="en-US" sz="667" dirty="0">
                        <a:solidFill>
                          <a:srgbClr val="000000"/>
                        </a:solidFill>
                        <a:latin typeface="+mj-lt"/>
                      </a:rPr>
                      <a:t>Not lived in company</a:t>
                    </a:r>
                  </a:p>
                </p:txBody>
              </p:sp>
              <p:sp>
                <p:nvSpPr>
                  <p:cNvPr id="39" name="TextBox 64">
                    <a:extLst>
                      <a:ext uri="{FF2B5EF4-FFF2-40B4-BE49-F238E27FC236}">
                        <a16:creationId xmlns:a16="http://schemas.microsoft.com/office/drawing/2014/main" id="{70E03AB2-206A-4A42-84F9-B61EF80B7690}"/>
                      </a:ext>
                    </a:extLst>
                  </p:cNvPr>
                  <p:cNvSpPr txBox="1"/>
                  <p:nvPr/>
                </p:nvSpPr>
                <p:spPr>
                  <a:xfrm>
                    <a:off x="4620678" y="1448406"/>
                    <a:ext cx="352823" cy="302250"/>
                  </a:xfrm>
                  <a:prstGeom prst="rect">
                    <a:avLst/>
                  </a:prstGeom>
                  <a:noFill/>
                </p:spPr>
                <p:txBody>
                  <a:bodyPr wrap="square" lIns="0" tIns="48000" rIns="0" bIns="48000" rtlCol="0">
                    <a:spAutoFit/>
                  </a:bodyPr>
                  <a:lstStyle/>
                  <a:p>
                    <a:pPr algn="r" defTabSz="1219110">
                      <a:defRPr/>
                    </a:pPr>
                    <a:r>
                      <a:rPr lang="en-US" sz="667" dirty="0">
                        <a:solidFill>
                          <a:srgbClr val="000000"/>
                        </a:solidFill>
                        <a:latin typeface="+mj-lt"/>
                      </a:rPr>
                      <a:t>At core of culture </a:t>
                    </a:r>
                  </a:p>
                </p:txBody>
              </p:sp>
              <p:grpSp>
                <p:nvGrpSpPr>
                  <p:cNvPr id="40" name="Group 39">
                    <a:extLst>
                      <a:ext uri="{FF2B5EF4-FFF2-40B4-BE49-F238E27FC236}">
                        <a16:creationId xmlns:a16="http://schemas.microsoft.com/office/drawing/2014/main" id="{189CA63E-9D21-4A7F-A281-F3E67A46262D}"/>
                      </a:ext>
                    </a:extLst>
                  </p:cNvPr>
                  <p:cNvGrpSpPr/>
                  <p:nvPr/>
                </p:nvGrpSpPr>
                <p:grpSpPr>
                  <a:xfrm>
                    <a:off x="3554344" y="1757514"/>
                    <a:ext cx="1300067" cy="89927"/>
                    <a:chOff x="6292118" y="1186851"/>
                    <a:chExt cx="1522145" cy="72364"/>
                  </a:xfrm>
                </p:grpSpPr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40E4F3AD-5046-416A-BF94-FFC1A68A9AAF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6616804" y="1186851"/>
                      <a:ext cx="0" cy="72364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43" name="Straight Connector 42">
                      <a:extLst>
                        <a:ext uri="{FF2B5EF4-FFF2-40B4-BE49-F238E27FC236}">
                          <a16:creationId xmlns:a16="http://schemas.microsoft.com/office/drawing/2014/main" id="{E1A2CB37-3830-490A-A9FF-278F6F01EE1A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7431616" y="1186851"/>
                      <a:ext cx="0" cy="72364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BCCB1B9D-6B16-4636-95BB-82D16CFBBF61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7053191" y="1186851"/>
                      <a:ext cx="0" cy="72364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D4EBDF05-D54A-4892-A212-B4508DF1721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>
                      <a:off x="6292118" y="1227702"/>
                      <a:ext cx="1522145" cy="0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diamond" w="med" len="med"/>
                      <a:tailEnd type="diamond" w="med" len="med"/>
                    </a:ln>
                    <a:effectLst/>
                  </p:spPr>
                </p:cxnSp>
              </p:grpSp>
              <p:sp>
                <p:nvSpPr>
                  <p:cNvPr id="41" name="TextBox 63">
                    <a:extLst>
                      <a:ext uri="{FF2B5EF4-FFF2-40B4-BE49-F238E27FC236}">
                        <a16:creationId xmlns:a16="http://schemas.microsoft.com/office/drawing/2014/main" id="{D8033499-1055-4CF0-B401-1C39F0A0B151}"/>
                      </a:ext>
                    </a:extLst>
                  </p:cNvPr>
                  <p:cNvSpPr txBox="1"/>
                  <p:nvPr/>
                </p:nvSpPr>
                <p:spPr>
                  <a:xfrm>
                    <a:off x="4034052" y="1448409"/>
                    <a:ext cx="340652" cy="302250"/>
                  </a:xfrm>
                  <a:prstGeom prst="rect">
                    <a:avLst/>
                  </a:prstGeom>
                  <a:noFill/>
                </p:spPr>
                <p:txBody>
                  <a:bodyPr wrap="square" lIns="0" tIns="48000" rIns="0" bIns="48000" rtlCol="0">
                    <a:spAutoFit/>
                  </a:bodyPr>
                  <a:lstStyle/>
                  <a:p>
                    <a:pPr algn="ctr" defTabSz="1219110">
                      <a:defRPr/>
                    </a:pPr>
                    <a:r>
                      <a:rPr lang="en-US" sz="667" dirty="0">
                        <a:solidFill>
                          <a:srgbClr val="000000"/>
                        </a:solidFill>
                        <a:latin typeface="+mj-lt"/>
                      </a:rPr>
                      <a:t>Partly lived </a:t>
                    </a:r>
                  </a:p>
                </p:txBody>
              </p:sp>
            </p:grp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541CA6DF-DF54-46D9-8AE5-11E998DB890A}"/>
                    </a:ext>
                  </a:extLst>
                </p:cNvPr>
                <p:cNvGrpSpPr/>
                <p:nvPr/>
              </p:nvGrpSpPr>
              <p:grpSpPr>
                <a:xfrm>
                  <a:off x="2597179" y="1616126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24A2BE59-D26F-42D1-893F-DAECC39EBF1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3B9B7890-CE82-4EDC-9F2D-7DC48F3C88D2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F8F9B10C-BDB2-4BB3-9EA2-015364CCB845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32CC3E6B-9C9A-4788-B4AF-778A31B17CA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E6297AFE-35D0-4F8F-AED7-6EF3B3A1C516}"/>
                    </a:ext>
                  </a:extLst>
                </p:cNvPr>
                <p:cNvGrpSpPr/>
                <p:nvPr/>
              </p:nvGrpSpPr>
              <p:grpSpPr>
                <a:xfrm>
                  <a:off x="2597179" y="2004739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C9A67B57-9629-4D67-A35B-EFE837958BE5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6C10204A-8816-4E73-A912-415202A1558C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F22CC02C-2968-484A-BD9B-C422D0EC82A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672AE949-370E-45A6-A37F-551A304ADF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3818B8B0-E6D6-49EF-A9D5-758D5D01B112}"/>
                    </a:ext>
                  </a:extLst>
                </p:cNvPr>
                <p:cNvGrpSpPr/>
                <p:nvPr/>
              </p:nvGrpSpPr>
              <p:grpSpPr>
                <a:xfrm>
                  <a:off x="2597179" y="2393353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429FBD5C-DD83-458B-BA1B-1955F4899E1D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67FC533B-95C9-458B-B219-623B007C5538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C12AEAA-226E-4968-AF63-CA128C2BEEB4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6916D37B-B57F-4C05-90A2-56C2FAACFD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92A921D2-CD6E-4F46-9E91-B60C41751FD8}"/>
                    </a:ext>
                  </a:extLst>
                </p:cNvPr>
                <p:cNvGrpSpPr/>
                <p:nvPr/>
              </p:nvGrpSpPr>
              <p:grpSpPr>
                <a:xfrm>
                  <a:off x="2593768" y="2781966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FDD2C468-D371-4297-913F-C3E07BD78FB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87F85CF8-C931-4C8B-87E5-39D9C95D668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77CE43E8-B1C6-4270-BE83-9B2ECB8ADFF4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FBBD9400-243F-4611-A1F8-14C2D833085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7ABFC1F8-6259-45C9-A37E-D79CA3ED228A}"/>
                    </a:ext>
                  </a:extLst>
                </p:cNvPr>
                <p:cNvGrpSpPr/>
                <p:nvPr/>
              </p:nvGrpSpPr>
              <p:grpSpPr>
                <a:xfrm>
                  <a:off x="5157531" y="1616126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2FB40F5A-BF23-4016-BFAD-0B8015E588C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DC43EFBD-D27E-49D1-9178-5F5B2C842260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5E144B3C-77B7-4FC7-86A3-9C6C06021F81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C2A07420-AED2-442A-9EEC-5C88E0F8701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34BAAF3A-4611-46BD-B256-C3D91A59C80F}"/>
                    </a:ext>
                  </a:extLst>
                </p:cNvPr>
                <p:cNvGrpSpPr/>
                <p:nvPr/>
              </p:nvGrpSpPr>
              <p:grpSpPr>
                <a:xfrm>
                  <a:off x="5157531" y="2004739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E29A8A51-3D05-42EB-8DD3-6AAE6221D46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AAA72DBD-EF50-4F87-A87F-A00B1BFD5B38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5D94520-F6DD-4437-A5B7-23FBEED3F0D8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C0CA1173-84B4-4B3C-B5C6-3198A75DD7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76" name="Group 75">
                  <a:extLst>
                    <a:ext uri="{FF2B5EF4-FFF2-40B4-BE49-F238E27FC236}">
                      <a16:creationId xmlns:a16="http://schemas.microsoft.com/office/drawing/2014/main" id="{CED2FCF8-912E-4DF6-8547-20E7F6AF4F90}"/>
                    </a:ext>
                  </a:extLst>
                </p:cNvPr>
                <p:cNvGrpSpPr/>
                <p:nvPr/>
              </p:nvGrpSpPr>
              <p:grpSpPr>
                <a:xfrm>
                  <a:off x="5157531" y="2393353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108DFF0F-B5A8-4D70-8DAA-17AA08EF01AB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71007451-0C30-4C98-AB38-83974C75B92C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BF869127-EB31-40ED-9B95-D0F21E6DF373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F9D2261B-912F-4EF4-ADC3-3E1F8D3DAC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00C254C5-7430-4556-B4FB-55AF12D42CE8}"/>
                    </a:ext>
                  </a:extLst>
                </p:cNvPr>
                <p:cNvGrpSpPr/>
                <p:nvPr/>
              </p:nvGrpSpPr>
              <p:grpSpPr>
                <a:xfrm>
                  <a:off x="5154120" y="2781966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53BCE167-FA56-4A91-B10C-8712D78ECA8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5F965981-3375-4814-9009-1AC7BE6A6A12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D13D0C5F-43CF-4541-93B3-A5557C8C270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D3309338-82AB-4C39-AE06-712E72349DA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0F23BFA9-BE88-4DE2-8931-B86B1F561BE7}"/>
                    </a:ext>
                  </a:extLst>
                </p:cNvPr>
                <p:cNvGrpSpPr/>
                <p:nvPr/>
              </p:nvGrpSpPr>
              <p:grpSpPr>
                <a:xfrm>
                  <a:off x="7719706" y="1620478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87" name="Straight Connector 86">
                    <a:extLst>
                      <a:ext uri="{FF2B5EF4-FFF2-40B4-BE49-F238E27FC236}">
                        <a16:creationId xmlns:a16="http://schemas.microsoft.com/office/drawing/2014/main" id="{C0D683F3-7A30-47A7-BFE8-445DF86D28CB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04D74490-0E9C-4A84-9544-4C201F8F5446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89" name="Straight Connector 88">
                    <a:extLst>
                      <a:ext uri="{FF2B5EF4-FFF2-40B4-BE49-F238E27FC236}">
                        <a16:creationId xmlns:a16="http://schemas.microsoft.com/office/drawing/2014/main" id="{AD6A4B6C-F799-4B14-AACC-1278BBE91D5B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3003A6C4-9056-44B0-B673-605112A0C61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3CE62C4B-C748-4C53-BA80-CD8EDA21CAA0}"/>
                    </a:ext>
                  </a:extLst>
                </p:cNvPr>
                <p:cNvGrpSpPr/>
                <p:nvPr/>
              </p:nvGrpSpPr>
              <p:grpSpPr>
                <a:xfrm>
                  <a:off x="7719706" y="2009091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92" name="Straight Connector 91">
                    <a:extLst>
                      <a:ext uri="{FF2B5EF4-FFF2-40B4-BE49-F238E27FC236}">
                        <a16:creationId xmlns:a16="http://schemas.microsoft.com/office/drawing/2014/main" id="{7C837377-1F9E-4073-8CB2-0994D480EA83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825F09BC-1353-44EA-8F25-59F2E171461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94" name="Straight Connector 93">
                    <a:extLst>
                      <a:ext uri="{FF2B5EF4-FFF2-40B4-BE49-F238E27FC236}">
                        <a16:creationId xmlns:a16="http://schemas.microsoft.com/office/drawing/2014/main" id="{5D9979B1-1750-442F-954B-426B8DBBB2A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78651410-DECE-4EBA-B997-B75562B6A27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7FAF6EF5-7218-4F23-9BCD-91BDCF4B1F92}"/>
                    </a:ext>
                  </a:extLst>
                </p:cNvPr>
                <p:cNvGrpSpPr/>
                <p:nvPr/>
              </p:nvGrpSpPr>
              <p:grpSpPr>
                <a:xfrm>
                  <a:off x="7719706" y="2397704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1119C75C-E502-47B0-BA29-3C02AF9F89C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C8AF0A57-DADE-4196-BD91-A4A08681BD9C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2D205818-83AE-404A-ACE5-5D74BB98B57B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4D11DF35-E991-4055-B054-57D0BBADF9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E1D420E3-E4E1-46D0-98A6-E9507BE05B44}"/>
                    </a:ext>
                  </a:extLst>
                </p:cNvPr>
                <p:cNvGrpSpPr/>
                <p:nvPr/>
              </p:nvGrpSpPr>
              <p:grpSpPr>
                <a:xfrm>
                  <a:off x="7716295" y="2786317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02" name="Straight Connector 101">
                    <a:extLst>
                      <a:ext uri="{FF2B5EF4-FFF2-40B4-BE49-F238E27FC236}">
                        <a16:creationId xmlns:a16="http://schemas.microsoft.com/office/drawing/2014/main" id="{19823EC5-8F29-4069-A5FF-B7272A2D7BD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87206501-7839-466A-B1C8-B9395402969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E0672833-2605-48BC-9CDB-F52CF4D64CC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5BC0A849-126F-4F77-9EF9-1A6287885A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06" name="Group 105">
                  <a:extLst>
                    <a:ext uri="{FF2B5EF4-FFF2-40B4-BE49-F238E27FC236}">
                      <a16:creationId xmlns:a16="http://schemas.microsoft.com/office/drawing/2014/main" id="{1BC2F851-D85C-4A01-AC1A-97AA5544C23D}"/>
                    </a:ext>
                  </a:extLst>
                </p:cNvPr>
                <p:cNvGrpSpPr/>
                <p:nvPr/>
              </p:nvGrpSpPr>
              <p:grpSpPr>
                <a:xfrm>
                  <a:off x="2593768" y="3145560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C9461055-DDF8-46ED-8EEB-760DE04E869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08" name="Straight Connector 107">
                    <a:extLst>
                      <a:ext uri="{FF2B5EF4-FFF2-40B4-BE49-F238E27FC236}">
                        <a16:creationId xmlns:a16="http://schemas.microsoft.com/office/drawing/2014/main" id="{F64E4EFD-2074-48D9-AFAE-E25EE78632DE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88B3E7BC-60EB-496A-89F4-1D36853B8171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10" name="Straight Connector 109">
                    <a:extLst>
                      <a:ext uri="{FF2B5EF4-FFF2-40B4-BE49-F238E27FC236}">
                        <a16:creationId xmlns:a16="http://schemas.microsoft.com/office/drawing/2014/main" id="{74FB45A3-849D-4BB8-8280-D27E6D5EA5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56385CAB-3ACB-45FF-BDAC-BAFD72D98038}"/>
                    </a:ext>
                  </a:extLst>
                </p:cNvPr>
                <p:cNvGrpSpPr/>
                <p:nvPr/>
              </p:nvGrpSpPr>
              <p:grpSpPr>
                <a:xfrm>
                  <a:off x="2593768" y="3534173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AC9BC8BF-8223-4C5C-9AAD-EC64A67999CD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91F249DA-C22B-479C-A17A-9D1B2ABEEEF5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1A69E3A4-6D55-45E5-8A68-C8BE5AD33390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16EC1074-6649-4678-945C-C1D78658A1E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C02CA680-E41A-4581-9853-7F0CD0267083}"/>
                    </a:ext>
                  </a:extLst>
                </p:cNvPr>
                <p:cNvGrpSpPr/>
                <p:nvPr/>
              </p:nvGrpSpPr>
              <p:grpSpPr>
                <a:xfrm>
                  <a:off x="2593768" y="3922787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B53A64F0-133C-4A40-BFD1-835B5573BC46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D932D68A-2974-440B-BA4D-5656F626DD77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1C937D1A-81DA-4830-997D-EC7D51FB17B8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E112581E-0713-468C-9B99-24456231BF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C1786310-E6A5-4832-9426-009A3F6FE27A}"/>
                    </a:ext>
                  </a:extLst>
                </p:cNvPr>
                <p:cNvGrpSpPr/>
                <p:nvPr/>
              </p:nvGrpSpPr>
              <p:grpSpPr>
                <a:xfrm>
                  <a:off x="2590357" y="4311400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3365DBB-77F8-49A5-BACE-69C9EB228A5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A4E49FEB-8218-4A8E-9736-E5D677B6346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7F316F26-D49B-41DD-9ED1-1A72721876CB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AFD4E305-6B47-4F20-BD7D-A491E8E8B1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D61495CE-CA1A-417C-87AD-E01267C6215C}"/>
                    </a:ext>
                  </a:extLst>
                </p:cNvPr>
                <p:cNvGrpSpPr/>
                <p:nvPr/>
              </p:nvGrpSpPr>
              <p:grpSpPr>
                <a:xfrm>
                  <a:off x="5157530" y="3145560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53472449-8282-4B4C-AF9B-F2BA2225BDE5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D5C853D4-3306-474F-9F06-5008BC99A88B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2B692E2F-2451-457E-9EED-7B7AF08ADCD5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AF40A55D-C13E-4C33-8114-03BB8B3A8B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982DD36F-9AE0-4427-9DA0-D34B0136126D}"/>
                    </a:ext>
                  </a:extLst>
                </p:cNvPr>
                <p:cNvGrpSpPr/>
                <p:nvPr/>
              </p:nvGrpSpPr>
              <p:grpSpPr>
                <a:xfrm>
                  <a:off x="5157530" y="3534173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1F89A863-3E1C-4547-8EAE-DBF69A20C48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E0F1EA92-01FD-449E-8AFF-7490068ACD5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99AE22BC-C971-4A50-8F43-23E79916955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6C43BB0E-53B7-49C8-B3A5-817E5018E1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A90A0B2B-44A7-4971-A406-1A9A809DD07C}"/>
                    </a:ext>
                  </a:extLst>
                </p:cNvPr>
                <p:cNvGrpSpPr/>
                <p:nvPr/>
              </p:nvGrpSpPr>
              <p:grpSpPr>
                <a:xfrm>
                  <a:off x="5157530" y="3922787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9739D78E-A216-47CD-8758-4CEAC890C285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EE27D535-510C-4FD0-965A-5CACF40DE030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B1352D46-70CC-4D64-9E61-2A26D370BF7D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BE2C3920-E866-4D0D-A4E7-9B52402448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F1D74FE0-49E4-4818-9C60-ACBB6654BA56}"/>
                    </a:ext>
                  </a:extLst>
                </p:cNvPr>
                <p:cNvGrpSpPr/>
                <p:nvPr/>
              </p:nvGrpSpPr>
              <p:grpSpPr>
                <a:xfrm>
                  <a:off x="5154119" y="4311400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9885A9AC-F43A-4899-8F6D-E1813B6E0A22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91A27689-5F27-4D7E-9445-C79FB4981BBB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A75702B3-2C66-4BA7-A407-D08CB994C497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B8E62BDE-8F51-442A-80B5-AEB31E27E48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46" name="Group 145">
                  <a:extLst>
                    <a:ext uri="{FF2B5EF4-FFF2-40B4-BE49-F238E27FC236}">
                      <a16:creationId xmlns:a16="http://schemas.microsoft.com/office/drawing/2014/main" id="{A0489748-C1A9-4F32-9582-81AAB82647B3}"/>
                    </a:ext>
                  </a:extLst>
                </p:cNvPr>
                <p:cNvGrpSpPr/>
                <p:nvPr/>
              </p:nvGrpSpPr>
              <p:grpSpPr>
                <a:xfrm>
                  <a:off x="7718514" y="3183634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354B9B9C-FA73-4113-86C1-1331BE7E3D46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1C14DF20-F443-453A-AA73-6A5FB1C4A35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7C167FEE-3E1D-4A91-B866-892AD6508507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50" name="Straight Connector 149">
                    <a:extLst>
                      <a:ext uri="{FF2B5EF4-FFF2-40B4-BE49-F238E27FC236}">
                        <a16:creationId xmlns:a16="http://schemas.microsoft.com/office/drawing/2014/main" id="{6664699C-112C-4280-A53D-6EF6C4BB63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EC6C39FF-2D77-4056-A0E1-06CDC819BE7B}"/>
                    </a:ext>
                  </a:extLst>
                </p:cNvPr>
                <p:cNvGrpSpPr/>
                <p:nvPr/>
              </p:nvGrpSpPr>
              <p:grpSpPr>
                <a:xfrm>
                  <a:off x="7718514" y="3572247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52" name="Straight Connector 151">
                    <a:extLst>
                      <a:ext uri="{FF2B5EF4-FFF2-40B4-BE49-F238E27FC236}">
                        <a16:creationId xmlns:a16="http://schemas.microsoft.com/office/drawing/2014/main" id="{1183B7A1-2CDB-44DB-8007-253DAFDD5088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6AC63BBE-8D84-447E-B8AC-44514345C29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5A7C055C-0F3E-4E29-89FA-8E95391628F8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16A04A79-EEA6-417F-88E7-25F4C263B5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56" name="Group 155">
                  <a:extLst>
                    <a:ext uri="{FF2B5EF4-FFF2-40B4-BE49-F238E27FC236}">
                      <a16:creationId xmlns:a16="http://schemas.microsoft.com/office/drawing/2014/main" id="{F51065D9-2816-4234-82A2-3782AFE302B8}"/>
                    </a:ext>
                  </a:extLst>
                </p:cNvPr>
                <p:cNvGrpSpPr/>
                <p:nvPr/>
              </p:nvGrpSpPr>
              <p:grpSpPr>
                <a:xfrm>
                  <a:off x="7718514" y="3960861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9357808C-3585-4AC1-8BD5-3ABEC81953B3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13204D22-85F4-41B9-8151-D0F949E77052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59" name="Straight Connector 158">
                    <a:extLst>
                      <a:ext uri="{FF2B5EF4-FFF2-40B4-BE49-F238E27FC236}">
                        <a16:creationId xmlns:a16="http://schemas.microsoft.com/office/drawing/2014/main" id="{FACB098C-5951-45C4-9D82-31DD8C5011B3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7F01D449-F359-45DF-8A63-E088CB3168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  <p:grpSp>
              <p:nvGrpSpPr>
                <p:cNvPr id="161" name="Group 160">
                  <a:extLst>
                    <a:ext uri="{FF2B5EF4-FFF2-40B4-BE49-F238E27FC236}">
                      <a16:creationId xmlns:a16="http://schemas.microsoft.com/office/drawing/2014/main" id="{115C965C-78E4-4670-AEEA-6445F3243FAF}"/>
                    </a:ext>
                  </a:extLst>
                </p:cNvPr>
                <p:cNvGrpSpPr/>
                <p:nvPr/>
              </p:nvGrpSpPr>
              <p:grpSpPr>
                <a:xfrm>
                  <a:off x="7715103" y="4349474"/>
                  <a:ext cx="975050" cy="67445"/>
                  <a:chOff x="6292118" y="1186851"/>
                  <a:chExt cx="1522145" cy="72364"/>
                </a:xfrm>
              </p:grpSpPr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F1B043E6-6F3C-43F3-89DD-9BDFCE483953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6616804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63" name="Straight Connector 162">
                    <a:extLst>
                      <a:ext uri="{FF2B5EF4-FFF2-40B4-BE49-F238E27FC236}">
                        <a16:creationId xmlns:a16="http://schemas.microsoft.com/office/drawing/2014/main" id="{19E7F386-BE83-4E5D-8834-701730F081A1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431616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64" name="Straight Connector 163">
                    <a:extLst>
                      <a:ext uri="{FF2B5EF4-FFF2-40B4-BE49-F238E27FC236}">
                        <a16:creationId xmlns:a16="http://schemas.microsoft.com/office/drawing/2014/main" id="{1B856E7F-8625-4304-9CF4-4E0A64C96A43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7053191" y="1186851"/>
                    <a:ext cx="0" cy="72364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165" name="Straight Connector 164">
                    <a:extLst>
                      <a:ext uri="{FF2B5EF4-FFF2-40B4-BE49-F238E27FC236}">
                        <a16:creationId xmlns:a16="http://schemas.microsoft.com/office/drawing/2014/main" id="{A80AD40C-E176-44C4-B0E9-72D629CC83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6292118" y="1227702"/>
                    <a:ext cx="1522145" cy="0"/>
                  </a:xfrm>
                  <a:prstGeom prst="line">
                    <a:avLst/>
                  </a:prstGeom>
                  <a:solidFill>
                    <a:schemeClr val="bg1"/>
                  </a:solidFill>
                  <a:ln w="1270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diamond" w="med" len="med"/>
                    <a:tailEnd type="diamond" w="med" len="med"/>
                  </a:ln>
                  <a:effectLst/>
                </p:spPr>
              </p:cxnSp>
            </p:grpSp>
          </p:grpSp>
          <p:sp>
            <p:nvSpPr>
              <p:cNvPr id="167" name="Multiplication Sign 166">
                <a:extLst>
                  <a:ext uri="{FF2B5EF4-FFF2-40B4-BE49-F238E27FC236}">
                    <a16:creationId xmlns:a16="http://schemas.microsoft.com/office/drawing/2014/main" id="{80528BB7-5690-42CC-A6B6-E53D19781001}"/>
                  </a:ext>
                </a:extLst>
              </p:cNvPr>
              <p:cNvSpPr/>
              <p:nvPr/>
            </p:nvSpPr>
            <p:spPr>
              <a:xfrm>
                <a:off x="3035687" y="1322537"/>
                <a:ext cx="108000" cy="108000"/>
              </a:xfrm>
              <a:prstGeom prst="mathMultiply">
                <a:avLst/>
              </a:prstGeom>
              <a:solidFill>
                <a:schemeClr val="tx1"/>
              </a:solidFill>
            </p:spPr>
            <p:txBody>
  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1219140">
                  <a:defRPr/>
                </a:pPr>
                <a:endParaRPr lang="en-US" sz="900" dirty="0">
                  <a:solidFill>
                    <a:srgbClr val="000000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Multiplication Sign 167">
                <a:extLst>
                  <a:ext uri="{FF2B5EF4-FFF2-40B4-BE49-F238E27FC236}">
                    <a16:creationId xmlns:a16="http://schemas.microsoft.com/office/drawing/2014/main" id="{964C60EE-377C-4DD9-9AAA-C4C9B30DF8BB}"/>
                  </a:ext>
                </a:extLst>
              </p:cNvPr>
              <p:cNvSpPr/>
              <p:nvPr/>
            </p:nvSpPr>
            <p:spPr>
              <a:xfrm>
                <a:off x="5835420" y="1322537"/>
                <a:ext cx="108000" cy="108000"/>
              </a:xfrm>
              <a:prstGeom prst="mathMultiply">
                <a:avLst/>
              </a:prstGeom>
              <a:solidFill>
                <a:schemeClr val="tx1"/>
              </a:solidFill>
            </p:spPr>
            <p:txBody>
  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1219140">
                  <a:defRPr/>
                </a:pPr>
                <a:endParaRPr lang="en-US" sz="900" dirty="0">
                  <a:solidFill>
                    <a:srgbClr val="000000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9" name="Multiplication Sign 168">
                <a:extLst>
                  <a:ext uri="{FF2B5EF4-FFF2-40B4-BE49-F238E27FC236}">
                    <a16:creationId xmlns:a16="http://schemas.microsoft.com/office/drawing/2014/main" id="{4B64CBC7-EC3A-4C21-A317-E66C81475E5B}"/>
                  </a:ext>
                </a:extLst>
              </p:cNvPr>
              <p:cNvSpPr/>
              <p:nvPr/>
            </p:nvSpPr>
            <p:spPr>
              <a:xfrm>
                <a:off x="8156618" y="1322886"/>
                <a:ext cx="108000" cy="108000"/>
              </a:xfrm>
              <a:prstGeom prst="mathMultiply">
                <a:avLst/>
              </a:prstGeom>
              <a:solidFill>
                <a:schemeClr val="tx1"/>
              </a:solidFill>
            </p:spPr>
            <p:txBody>
    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1219140">
                  <a:defRPr/>
                </a:pPr>
                <a:endParaRPr lang="en-US" sz="900" dirty="0">
                  <a:solidFill>
                    <a:srgbClr val="000000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366F52F-547A-4053-BB95-8FFB93F325FF}"/>
                </a:ext>
              </a:extLst>
            </p:cNvPr>
            <p:cNvGrpSpPr/>
            <p:nvPr/>
          </p:nvGrpSpPr>
          <p:grpSpPr>
            <a:xfrm>
              <a:off x="2641113" y="1578369"/>
              <a:ext cx="1541799" cy="302251"/>
              <a:chOff x="2565150" y="1109165"/>
              <a:chExt cx="1096396" cy="226688"/>
            </a:xfrm>
          </p:grpSpPr>
          <p:sp>
            <p:nvSpPr>
              <p:cNvPr id="183" name="TextBox 63">
                <a:extLst>
                  <a:ext uri="{FF2B5EF4-FFF2-40B4-BE49-F238E27FC236}">
                    <a16:creationId xmlns:a16="http://schemas.microsoft.com/office/drawing/2014/main" id="{DA986287-4F66-4CDF-820F-60FAC62E5773}"/>
                  </a:ext>
                </a:extLst>
              </p:cNvPr>
              <p:cNvSpPr txBox="1"/>
              <p:nvPr/>
            </p:nvSpPr>
            <p:spPr>
              <a:xfrm>
                <a:off x="2565150" y="1109166"/>
                <a:ext cx="325294" cy="226687"/>
              </a:xfrm>
              <a:prstGeom prst="rect">
                <a:avLst/>
              </a:prstGeom>
              <a:noFill/>
            </p:spPr>
            <p:txBody>
              <a:bodyPr wrap="square" lIns="0" tIns="48000" rIns="0" bIns="48000" rtlCol="0">
                <a:spAutoFit/>
              </a:bodyPr>
              <a:lstStyle/>
              <a:p>
                <a:pPr defTabSz="1219110">
                  <a:defRPr/>
                </a:pPr>
                <a:r>
                  <a:rPr lang="en-US" sz="667" dirty="0">
                    <a:solidFill>
                      <a:srgbClr val="000000"/>
                    </a:solidFill>
                    <a:latin typeface="+mj-lt"/>
                  </a:rPr>
                  <a:t>Not lived in company</a:t>
                </a:r>
              </a:p>
            </p:txBody>
          </p:sp>
          <p:sp>
            <p:nvSpPr>
              <p:cNvPr id="184" name="TextBox 64">
                <a:extLst>
                  <a:ext uri="{FF2B5EF4-FFF2-40B4-BE49-F238E27FC236}">
                    <a16:creationId xmlns:a16="http://schemas.microsoft.com/office/drawing/2014/main" id="{61E01AD3-1D34-427F-94AC-F32CF86E408F}"/>
                  </a:ext>
                </a:extLst>
              </p:cNvPr>
              <p:cNvSpPr txBox="1"/>
              <p:nvPr/>
            </p:nvSpPr>
            <p:spPr>
              <a:xfrm>
                <a:off x="3396929" y="1109166"/>
                <a:ext cx="264617" cy="226687"/>
              </a:xfrm>
              <a:prstGeom prst="rect">
                <a:avLst/>
              </a:prstGeom>
              <a:noFill/>
            </p:spPr>
            <p:txBody>
              <a:bodyPr wrap="square" lIns="0" tIns="48000" rIns="0" bIns="48000" rtlCol="0">
                <a:spAutoFit/>
              </a:bodyPr>
              <a:lstStyle/>
              <a:p>
                <a:pPr algn="r" defTabSz="1219110">
                  <a:defRPr/>
                </a:pPr>
                <a:r>
                  <a:rPr lang="en-US" sz="667" dirty="0">
                    <a:solidFill>
                      <a:srgbClr val="000000"/>
                    </a:solidFill>
                    <a:latin typeface="+mj-lt"/>
                  </a:rPr>
                  <a:t>At core of culture </a:t>
                </a:r>
              </a:p>
            </p:txBody>
          </p:sp>
          <p:sp>
            <p:nvSpPr>
              <p:cNvPr id="185" name="TextBox 63">
                <a:extLst>
                  <a:ext uri="{FF2B5EF4-FFF2-40B4-BE49-F238E27FC236}">
                    <a16:creationId xmlns:a16="http://schemas.microsoft.com/office/drawing/2014/main" id="{4CA1AD88-88F7-4D89-8F2F-FD45AA3F5362}"/>
                  </a:ext>
                </a:extLst>
              </p:cNvPr>
              <p:cNvSpPr txBox="1"/>
              <p:nvPr/>
            </p:nvSpPr>
            <p:spPr>
              <a:xfrm>
                <a:off x="2956959" y="1109165"/>
                <a:ext cx="255489" cy="226687"/>
              </a:xfrm>
              <a:prstGeom prst="rect">
                <a:avLst/>
              </a:prstGeom>
              <a:noFill/>
            </p:spPr>
            <p:txBody>
              <a:bodyPr wrap="square" lIns="0" tIns="48000" rIns="0" bIns="48000" rtlCol="0">
                <a:spAutoFit/>
              </a:bodyPr>
              <a:lstStyle/>
              <a:p>
                <a:pPr algn="ctr" defTabSz="1219110">
                  <a:defRPr/>
                </a:pPr>
                <a:r>
                  <a:rPr lang="en-US" sz="667" dirty="0">
                    <a:solidFill>
                      <a:srgbClr val="000000"/>
                    </a:solidFill>
                    <a:latin typeface="+mj-lt"/>
                  </a:rPr>
                  <a:t>Partly lived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34213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1A9E2721-75C9-49A4-9496-D1F5D7D2B75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6729565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think-cell Slide" r:id="rId5" imgW="592" imgH="595" progId="TCLayout.ActiveDocument.1">
                  <p:embed/>
                </p:oleObj>
              </mc:Choice>
              <mc:Fallback>
                <p:oleObj name="think-cell Slide" r:id="rId5" imgW="592" imgH="595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1A9E2721-75C9-49A4-9496-D1F5D7D2B7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444E8407-B18D-4A4D-9BA6-13DB899B9E9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1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B63040-BF18-4A15-B3DE-1F2A4BE8A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568" y="391028"/>
            <a:ext cx="10836932" cy="1285875"/>
          </a:xfrm>
        </p:spPr>
        <p:txBody>
          <a:bodyPr/>
          <a:lstStyle/>
          <a:p>
            <a:r>
              <a:rPr lang="en-US" dirty="0"/>
              <a:t>Template: Culture Gap Analysis (2/2)</a:t>
            </a:r>
            <a:br>
              <a:rPr lang="en-US" dirty="0"/>
            </a:br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C135D93-9153-4D29-B81A-980314301D9F}"/>
              </a:ext>
            </a:extLst>
          </p:cNvPr>
          <p:cNvGrpSpPr/>
          <p:nvPr/>
        </p:nvGrpSpPr>
        <p:grpSpPr>
          <a:xfrm>
            <a:off x="656568" y="1261901"/>
            <a:ext cx="10836932" cy="5011902"/>
            <a:chOff x="431799" y="1261901"/>
            <a:chExt cx="11328402" cy="5011902"/>
          </a:xfrm>
        </p:grpSpPr>
        <p:sp>
          <p:nvSpPr>
            <p:cNvPr id="172" name="Rectangle: Rounded Corners 171">
              <a:extLst>
                <a:ext uri="{FF2B5EF4-FFF2-40B4-BE49-F238E27FC236}">
                  <a16:creationId xmlns:a16="http://schemas.microsoft.com/office/drawing/2014/main" id="{8D92189F-B548-405E-ABD8-97318801CB68}"/>
                </a:ext>
              </a:extLst>
            </p:cNvPr>
            <p:cNvSpPr/>
            <p:nvPr/>
          </p:nvSpPr>
          <p:spPr>
            <a:xfrm>
              <a:off x="434536" y="1261901"/>
              <a:ext cx="5468024" cy="510424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rgbClr val="006EB6"/>
              </a:solidFill>
            </a:ln>
          </p:spPr>
          <p:txBody>
  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21914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333" b="1" dirty="0">
                  <a:solidFill>
                    <a:schemeClr val="bg1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What activities are required for </a:t>
              </a:r>
              <a:r>
                <a:rPr lang="en-US" sz="1333" b="1" u="sng" dirty="0">
                  <a:solidFill>
                    <a:schemeClr val="bg1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planning </a:t>
              </a:r>
              <a:r>
                <a:rPr lang="en-US" sz="1333" b="1" dirty="0">
                  <a:solidFill>
                    <a:schemeClr val="bg1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the culture change in your organization?</a:t>
              </a: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107355B2-EB41-48AB-9B97-023638A20CD2}"/>
                </a:ext>
              </a:extLst>
            </p:cNvPr>
            <p:cNvSpPr/>
            <p:nvPr/>
          </p:nvSpPr>
          <p:spPr>
            <a:xfrm>
              <a:off x="431799" y="1870515"/>
              <a:ext cx="5472291" cy="4403288"/>
            </a:xfrm>
            <a:prstGeom prst="rect">
              <a:avLst/>
            </a:prstGeom>
            <a:noFill/>
            <a:ln>
              <a:solidFill>
                <a:srgbClr val="006EB6"/>
              </a:solidFill>
            </a:ln>
          </p:spPr>
          <p:txBody>
  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21914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2334EE63-F2A1-4CA8-9F98-7D0BEA6AB534}"/>
                </a:ext>
              </a:extLst>
            </p:cNvPr>
            <p:cNvSpPr/>
            <p:nvPr/>
          </p:nvSpPr>
          <p:spPr>
            <a:xfrm>
              <a:off x="6039557" y="1870513"/>
              <a:ext cx="5720644" cy="4403288"/>
            </a:xfrm>
            <a:prstGeom prst="rect">
              <a:avLst/>
            </a:prstGeom>
            <a:noFill/>
            <a:ln>
              <a:solidFill>
                <a:srgbClr val="006EB6"/>
              </a:solidFill>
            </a:ln>
          </p:spPr>
          <p:txBody>
  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21914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5" name="Rectangle: Rounded Corners 174">
              <a:extLst>
                <a:ext uri="{FF2B5EF4-FFF2-40B4-BE49-F238E27FC236}">
                  <a16:creationId xmlns:a16="http://schemas.microsoft.com/office/drawing/2014/main" id="{A2CC9B83-BA2F-42CB-A542-78F2708AB969}"/>
                </a:ext>
              </a:extLst>
            </p:cNvPr>
            <p:cNvSpPr/>
            <p:nvPr/>
          </p:nvSpPr>
          <p:spPr>
            <a:xfrm>
              <a:off x="6044016" y="1261901"/>
              <a:ext cx="5716184" cy="510424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rgbClr val="006EB6"/>
              </a:solidFill>
            </a:ln>
          </p:spPr>
          <p:txBody>
  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21914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333" b="1" dirty="0">
                  <a:solidFill>
                    <a:schemeClr val="bg1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What activities are required for </a:t>
              </a:r>
              <a:r>
                <a:rPr lang="en-US" sz="1333" b="1" u="sng" dirty="0">
                  <a:solidFill>
                    <a:schemeClr val="bg1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engaging</a:t>
              </a:r>
              <a:r>
                <a:rPr lang="en-US" sz="1333" b="1" dirty="0">
                  <a:solidFill>
                    <a:schemeClr val="bg1"/>
                  </a:solidFill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  your organization in the culture change? 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798ACE2A-52F7-46E7-A410-F3207C5A4A8C}"/>
                </a:ext>
              </a:extLst>
            </p:cNvPr>
            <p:cNvGrpSpPr/>
            <p:nvPr/>
          </p:nvGrpSpPr>
          <p:grpSpPr>
            <a:xfrm>
              <a:off x="564363" y="3376403"/>
              <a:ext cx="11102704" cy="2803288"/>
              <a:chOff x="423272" y="1898316"/>
              <a:chExt cx="8389786" cy="2102466"/>
            </a:xfrm>
          </p:grpSpPr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59948FDA-362D-4576-9416-A393685CBE12}"/>
                  </a:ext>
                </a:extLst>
              </p:cNvPr>
              <p:cNvSpPr/>
              <p:nvPr/>
            </p:nvSpPr>
            <p:spPr>
              <a:xfrm>
                <a:off x="423272" y="1898316"/>
                <a:ext cx="8389786" cy="2095778"/>
              </a:xfrm>
              <a:custGeom>
                <a:avLst/>
                <a:gdLst>
                  <a:gd name="connsiteX0" fmla="*/ 0 w 8389786"/>
                  <a:gd name="connsiteY0" fmla="*/ 2095778 h 2095778"/>
                  <a:gd name="connsiteX1" fmla="*/ 527281 w 8389786"/>
                  <a:gd name="connsiteY1" fmla="*/ 1715335 h 2095778"/>
                  <a:gd name="connsiteX2" fmla="*/ 1301518 w 8389786"/>
                  <a:gd name="connsiteY2" fmla="*/ 1735358 h 2095778"/>
                  <a:gd name="connsiteX3" fmla="*/ 2229267 w 8389786"/>
                  <a:gd name="connsiteY3" fmla="*/ 1421659 h 2095778"/>
                  <a:gd name="connsiteX4" fmla="*/ 3717670 w 8389786"/>
                  <a:gd name="connsiteY4" fmla="*/ 1461705 h 2095778"/>
                  <a:gd name="connsiteX5" fmla="*/ 4992490 w 8389786"/>
                  <a:gd name="connsiteY5" fmla="*/ 881028 h 2095778"/>
                  <a:gd name="connsiteX6" fmla="*/ 6954779 w 8389786"/>
                  <a:gd name="connsiteY6" fmla="*/ 707492 h 2095778"/>
                  <a:gd name="connsiteX7" fmla="*/ 8389786 w 8389786"/>
                  <a:gd name="connsiteY7" fmla="*/ 0 h 20957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389786" h="2095778">
                    <a:moveTo>
                      <a:pt x="0" y="2095778"/>
                    </a:moveTo>
                    <a:cubicBezTo>
                      <a:pt x="155180" y="1935591"/>
                      <a:pt x="310361" y="1775405"/>
                      <a:pt x="527281" y="1715335"/>
                    </a:cubicBezTo>
                    <a:cubicBezTo>
                      <a:pt x="744201" y="1655265"/>
                      <a:pt x="1017854" y="1784304"/>
                      <a:pt x="1301518" y="1735358"/>
                    </a:cubicBezTo>
                    <a:cubicBezTo>
                      <a:pt x="1585182" y="1686412"/>
                      <a:pt x="1826575" y="1467268"/>
                      <a:pt x="2229267" y="1421659"/>
                    </a:cubicBezTo>
                    <a:cubicBezTo>
                      <a:pt x="2631959" y="1376050"/>
                      <a:pt x="3257133" y="1551810"/>
                      <a:pt x="3717670" y="1461705"/>
                    </a:cubicBezTo>
                    <a:cubicBezTo>
                      <a:pt x="4178207" y="1371600"/>
                      <a:pt x="4452972" y="1006730"/>
                      <a:pt x="4992490" y="881028"/>
                    </a:cubicBezTo>
                    <a:cubicBezTo>
                      <a:pt x="5532008" y="755326"/>
                      <a:pt x="6388563" y="854330"/>
                      <a:pt x="6954779" y="707492"/>
                    </a:cubicBezTo>
                    <a:cubicBezTo>
                      <a:pt x="7520995" y="560654"/>
                      <a:pt x="7955390" y="280327"/>
                      <a:pt x="8389786" y="0"/>
                    </a:cubicBezTo>
                  </a:path>
                </a:pathLst>
              </a:custGeom>
              <a:noFill/>
              <a:ln w="1905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rtlCol="0" anchor="ctr"/>
              <a:lstStyle/>
              <a:p>
                <a:pPr algn="ctr"/>
                <a:endParaRPr lang="en-US" sz="2667" dirty="0">
                  <a:latin typeface="+mj-lt"/>
                </a:endParaRPr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C99A536F-9120-4C6E-966F-82E6795D0A65}"/>
                  </a:ext>
                </a:extLst>
              </p:cNvPr>
              <p:cNvSpPr/>
              <p:nvPr/>
            </p:nvSpPr>
            <p:spPr>
              <a:xfrm>
                <a:off x="423272" y="1905004"/>
                <a:ext cx="8389786" cy="2095778"/>
              </a:xfrm>
              <a:custGeom>
                <a:avLst/>
                <a:gdLst>
                  <a:gd name="connsiteX0" fmla="*/ 0 w 8389786"/>
                  <a:gd name="connsiteY0" fmla="*/ 2095778 h 2095778"/>
                  <a:gd name="connsiteX1" fmla="*/ 527281 w 8389786"/>
                  <a:gd name="connsiteY1" fmla="*/ 1715335 h 2095778"/>
                  <a:gd name="connsiteX2" fmla="*/ 1301518 w 8389786"/>
                  <a:gd name="connsiteY2" fmla="*/ 1735358 h 2095778"/>
                  <a:gd name="connsiteX3" fmla="*/ 2229267 w 8389786"/>
                  <a:gd name="connsiteY3" fmla="*/ 1421659 h 2095778"/>
                  <a:gd name="connsiteX4" fmla="*/ 3717670 w 8389786"/>
                  <a:gd name="connsiteY4" fmla="*/ 1461705 h 2095778"/>
                  <a:gd name="connsiteX5" fmla="*/ 4992490 w 8389786"/>
                  <a:gd name="connsiteY5" fmla="*/ 881028 h 2095778"/>
                  <a:gd name="connsiteX6" fmla="*/ 6954779 w 8389786"/>
                  <a:gd name="connsiteY6" fmla="*/ 707492 h 2095778"/>
                  <a:gd name="connsiteX7" fmla="*/ 8389786 w 8389786"/>
                  <a:gd name="connsiteY7" fmla="*/ 0 h 20957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389786" h="2095778">
                    <a:moveTo>
                      <a:pt x="0" y="2095778"/>
                    </a:moveTo>
                    <a:cubicBezTo>
                      <a:pt x="155180" y="1935591"/>
                      <a:pt x="310361" y="1775405"/>
                      <a:pt x="527281" y="1715335"/>
                    </a:cubicBezTo>
                    <a:cubicBezTo>
                      <a:pt x="744201" y="1655265"/>
                      <a:pt x="1017854" y="1784304"/>
                      <a:pt x="1301518" y="1735358"/>
                    </a:cubicBezTo>
                    <a:cubicBezTo>
                      <a:pt x="1585182" y="1686412"/>
                      <a:pt x="1826575" y="1467268"/>
                      <a:pt x="2229267" y="1421659"/>
                    </a:cubicBezTo>
                    <a:cubicBezTo>
                      <a:pt x="2631959" y="1376050"/>
                      <a:pt x="3257133" y="1551810"/>
                      <a:pt x="3717670" y="1461705"/>
                    </a:cubicBezTo>
                    <a:cubicBezTo>
                      <a:pt x="4178207" y="1371600"/>
                      <a:pt x="4452972" y="1006730"/>
                      <a:pt x="4992490" y="881028"/>
                    </a:cubicBezTo>
                    <a:cubicBezTo>
                      <a:pt x="5532008" y="755326"/>
                      <a:pt x="6388563" y="854330"/>
                      <a:pt x="6954779" y="707492"/>
                    </a:cubicBezTo>
                    <a:cubicBezTo>
                      <a:pt x="7520995" y="560654"/>
                      <a:pt x="7955390" y="280327"/>
                      <a:pt x="8389786" y="0"/>
                    </a:cubicBezTo>
                  </a:path>
                </a:pathLst>
              </a:custGeom>
              <a:noFill/>
              <a:ln w="25400">
                <a:solidFill>
                  <a:srgbClr val="FFFFFF"/>
                </a:solidFill>
                <a:prstDash val="dash"/>
              </a:ln>
            </p:spPr>
            <p:txBody>
              <a:bodyPr rtlCol="0" anchor="ctr"/>
              <a:lstStyle/>
              <a:p>
                <a:pPr algn="ctr"/>
                <a:endParaRPr lang="en-US" sz="2667" dirty="0">
                  <a:latin typeface="+mj-lt"/>
                </a:endParaRPr>
              </a:p>
            </p:txBody>
          </p: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53F2117-92D8-4FB6-9D0A-9C719520EDF0}"/>
                </a:ext>
              </a:extLst>
            </p:cNvPr>
            <p:cNvSpPr/>
            <p:nvPr/>
          </p:nvSpPr>
          <p:spPr>
            <a:xfrm>
              <a:off x="5913222" y="1870513"/>
              <a:ext cx="120074" cy="4403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spcFirstLastPara="0" vertOverflow="overflow" horzOverflow="overflow" vert="horz" wrap="square" lIns="48000" tIns="60960" rIns="4800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121914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4A4F6F9-EAEA-4FFE-BEC4-651034EDE91C}"/>
              </a:ext>
            </a:extLst>
          </p:cNvPr>
          <p:cNvGrpSpPr/>
          <p:nvPr/>
        </p:nvGrpSpPr>
        <p:grpSpPr>
          <a:xfrm>
            <a:off x="656568" y="776815"/>
            <a:ext cx="9528435" cy="439311"/>
            <a:chOff x="335129" y="527824"/>
            <a:chExt cx="7146326" cy="329483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44AFA93F-8C5E-42BA-8CA3-D0E960B5DCB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35129" y="527824"/>
              <a:ext cx="346444" cy="329483"/>
              <a:chOff x="3568580" y="1327236"/>
              <a:chExt cx="1864959" cy="1773657"/>
            </a:xfrm>
          </p:grpSpPr>
          <p:pic>
            <p:nvPicPr>
              <p:cNvPr id="29" name="Picture 5" descr="iceberg.png">
                <a:extLst>
                  <a:ext uri="{FF2B5EF4-FFF2-40B4-BE49-F238E27FC236}">
                    <a16:creationId xmlns:a16="http://schemas.microsoft.com/office/drawing/2014/main" id="{2E319F5C-BB38-428D-98EA-C7C7B5749E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email">
                <a:duotone>
                  <a:prstClr val="black"/>
                  <a:srgbClr val="000000">
                    <a:tint val="45000"/>
                    <a:satMod val="400000"/>
                  </a:srgb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823817" y="1327236"/>
                <a:ext cx="1338865" cy="1773657"/>
              </a:xfrm>
              <a:prstGeom prst="rect">
                <a:avLst/>
              </a:prstGeom>
            </p:spPr>
          </p:pic>
          <p:cxnSp>
            <p:nvCxnSpPr>
              <p:cNvPr id="30" name="Straight Connector 6">
                <a:extLst>
                  <a:ext uri="{FF2B5EF4-FFF2-40B4-BE49-F238E27FC236}">
                    <a16:creationId xmlns:a16="http://schemas.microsoft.com/office/drawing/2014/main" id="{376B14AA-6E8D-4CED-83B1-34AD339839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68580" y="2132195"/>
                <a:ext cx="1864959" cy="0"/>
              </a:xfrm>
              <a:prstGeom prst="line">
                <a:avLst/>
              </a:prstGeom>
              <a:noFill/>
              <a:ln w="12700" cap="rnd" cmpd="sng" algn="ctr">
                <a:solidFill>
                  <a:srgbClr val="2A4366"/>
                </a:solidFill>
                <a:prstDash val="solid"/>
              </a:ln>
              <a:effectLst/>
            </p:spPr>
          </p:cxn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7112BE9-C6E3-42E8-9BAC-1BF408CEDEF5}"/>
                </a:ext>
              </a:extLst>
            </p:cNvPr>
            <p:cNvSpPr txBox="1"/>
            <p:nvPr/>
          </p:nvSpPr>
          <p:spPr>
            <a:xfrm>
              <a:off x="782249" y="527824"/>
              <a:ext cx="6699206" cy="329483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noAutofit/>
            </a:bodyPr>
            <a:lstStyle/>
            <a:p>
              <a:pPr marL="228594" indent="-228594" defTabSz="1219170" fontAlgn="base">
                <a:spcBef>
                  <a:spcPct val="0"/>
                </a:spcBef>
                <a:spcAft>
                  <a:spcPct val="0"/>
                </a:spcAft>
                <a:buFontTx/>
                <a:buAutoNum type="arabicPeriod"/>
                <a:defRPr/>
              </a:pPr>
              <a:r>
                <a:rPr lang="en-US" sz="1067" dirty="0">
                  <a:solidFill>
                    <a:srgbClr val="000000"/>
                  </a:solidFill>
                  <a:latin typeface="+mj-lt"/>
                </a:rPr>
                <a:t>Write down planning and engagement-related activities that are required to bridge the identified culture gaps in your organization.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05577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GtFVUzSGKsWFG6AVbPF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GtFVUzSGKsWFG6AVbPF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0LezcDxSpSytytlLwqY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0LezcDxSpSytytlLwqYN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6DqeKH9PnjyKYdsx4BaR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6DqeKH9PnjyKYdsx4BaR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0wGsg8y3nljU8CeZTiE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b2GsNT5HAJYG3TsiML66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FgXGnmsQfelp0xRdS7j9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FgXGnmsQfelp0xRdS7j9A"/>
</p:tagLst>
</file>

<file path=ppt/theme/theme1.xml><?xml version="1.0" encoding="utf-8"?>
<a:theme xmlns:a="http://schemas.openxmlformats.org/drawingml/2006/main" name="Nordic Innovation">
  <a:themeElements>
    <a:clrScheme name="Nordic Innovation">
      <a:dk1>
        <a:srgbClr val="000000"/>
      </a:dk1>
      <a:lt1>
        <a:sysClr val="window" lastClr="FFFFFF"/>
      </a:lt1>
      <a:dk2>
        <a:srgbClr val="BCBDE2"/>
      </a:dk2>
      <a:lt2>
        <a:srgbClr val="FFF0BE"/>
      </a:lt2>
      <a:accent1>
        <a:srgbClr val="385988"/>
      </a:accent1>
      <a:accent2>
        <a:srgbClr val="006EB6"/>
      </a:accent2>
      <a:accent3>
        <a:srgbClr val="ADCFF1"/>
      </a:accent3>
      <a:accent4>
        <a:srgbClr val="F42941"/>
      </a:accent4>
      <a:accent5>
        <a:srgbClr val="FBA9B3"/>
      </a:accent5>
      <a:accent6>
        <a:srgbClr val="FDCF41"/>
      </a:accent6>
      <a:hlink>
        <a:srgbClr val="006EB6"/>
      </a:hlink>
      <a:folHlink>
        <a:srgbClr val="ADCFF1"/>
      </a:folHlink>
    </a:clrScheme>
    <a:fontScheme name="Nordic Innovation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solidFill>
            <a:schemeClr val="accent2"/>
          </a:solidFill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2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200" dirty="0" err="1">
            <a:solidFill>
              <a:srgbClr val="006EB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rdic Innovation" id="{4E27DE22-8D69-4343-B4FD-A90AC9F04A63}" vid="{07F6E0CA-B6D7-461E-A572-7274CDF9FA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717AC7686615489B051784519862E6" ma:contentTypeVersion="9" ma:contentTypeDescription="Create a new document." ma:contentTypeScope="" ma:versionID="ed08ae27f0103113c31f643f1f13326d">
  <xsd:schema xmlns:xsd="http://www.w3.org/2001/XMLSchema" xmlns:xs="http://www.w3.org/2001/XMLSchema" xmlns:p="http://schemas.microsoft.com/office/2006/metadata/properties" xmlns:ns2="12368bc2-16db-41cd-8818-744de8f657e6" targetNamespace="http://schemas.microsoft.com/office/2006/metadata/properties" ma:root="true" ma:fieldsID="3d57010fd09968d1d6e2a91061c18147" ns2:_="">
    <xsd:import namespace="12368bc2-16db-41cd-8818-744de8f657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68bc2-16db-41cd-8818-744de8f657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34CD86-F6CE-408D-A2D8-350A8A106E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368bc2-16db-41cd-8818-744de8f657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149682-BE92-444D-B0DB-ED1565A647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96F947-8F07-4DCC-9C99-23B78D8E407B}">
  <ds:schemaRefs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12368bc2-16db-41cd-8818-744de8f657e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Nordic Innovation</Template>
  <TotalTime>113</TotalTime>
  <Words>384</Words>
  <Application>Microsoft Office PowerPoint</Application>
  <PresentationFormat>Widescreen</PresentationFormat>
  <Paragraphs>70</Paragraphs>
  <Slides>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Corbel</vt:lpstr>
      <vt:lpstr>Georgia</vt:lpstr>
      <vt:lpstr>Graphik Semibold</vt:lpstr>
      <vt:lpstr>Symbol</vt:lpstr>
      <vt:lpstr>Verdana</vt:lpstr>
      <vt:lpstr>Nordic Innovation</vt:lpstr>
      <vt:lpstr>think-cell Slide</vt:lpstr>
      <vt:lpstr>PowerPoint Presentation</vt:lpstr>
      <vt:lpstr>Culture gap analysis – introduction </vt:lpstr>
      <vt:lpstr>Culture gap analysis – example </vt:lpstr>
      <vt:lpstr>PowerPoint Presentation</vt:lpstr>
      <vt:lpstr>Template: Culture Gap Analysis (1/2) </vt:lpstr>
      <vt:lpstr>Template: Culture Gap Analysis (2/2)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Håkansson, Martin</dc:creator>
  <cp:lastModifiedBy>Haugland, Silje</cp:lastModifiedBy>
  <cp:revision>3</cp:revision>
  <dcterms:created xsi:type="dcterms:W3CDTF">2019-09-24T09:38:23Z</dcterms:created>
  <dcterms:modified xsi:type="dcterms:W3CDTF">2020-10-23T11:53:03Z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0x010100EA717AC7686615489B051784519862E6</vt:lpwstr>
  </property>
  <property fmtid="{D5CDD505-2E9C-101B-9397-08002B2CF9AE}" pid="3" name="MSIP_Label_1bc0f418-96a4-4caf-9d7c-ccc5ec7f9d91_Enabled">
    <vt:lpwstr>True</vt:lpwstr>
  </property>
  <property fmtid="{D5CDD505-2E9C-101B-9397-08002B2CF9AE}" pid="4" name="MSIP_Label_1bc0f418-96a4-4caf-9d7c-ccc5ec7f9d91_SiteId">
    <vt:lpwstr>e0793d39-0939-496d-b129-198edd916feb</vt:lpwstr>
  </property>
  <property fmtid="{D5CDD505-2E9C-101B-9397-08002B2CF9AE}" pid="5" name="MSIP_Label_1bc0f418-96a4-4caf-9d7c-ccc5ec7f9d91_Owner">
    <vt:lpwstr>hanna.karlberg@accenture.com</vt:lpwstr>
  </property>
  <property fmtid="{D5CDD505-2E9C-101B-9397-08002B2CF9AE}" pid="6" name="MSIP_Label_1bc0f418-96a4-4caf-9d7c-ccc5ec7f9d91_SetDate">
    <vt:lpwstr>2019-11-12T14:47:54.6647092Z</vt:lpwstr>
  </property>
  <property fmtid="{D5CDD505-2E9C-101B-9397-08002B2CF9AE}" pid="7" name="MSIP_Label_1bc0f418-96a4-4caf-9d7c-ccc5ec7f9d91_Name">
    <vt:lpwstr>Unrestricted</vt:lpwstr>
  </property>
  <property fmtid="{D5CDD505-2E9C-101B-9397-08002B2CF9AE}" pid="8" name="MSIP_Label_1bc0f418-96a4-4caf-9d7c-ccc5ec7f9d91_Application">
    <vt:lpwstr>Microsoft Azure Information Protection</vt:lpwstr>
  </property>
  <property fmtid="{D5CDD505-2E9C-101B-9397-08002B2CF9AE}" pid="9" name="MSIP_Label_1bc0f418-96a4-4caf-9d7c-ccc5ec7f9d91_ActionId">
    <vt:lpwstr>0790bb20-0e7f-4123-8aef-f820a446bc69</vt:lpwstr>
  </property>
  <property fmtid="{D5CDD505-2E9C-101B-9397-08002B2CF9AE}" pid="10" name="MSIP_Label_1bc0f418-96a4-4caf-9d7c-ccc5ec7f9d91_Extended_MSFT_Method">
    <vt:lpwstr>Manual</vt:lpwstr>
  </property>
  <property fmtid="{D5CDD505-2E9C-101B-9397-08002B2CF9AE}" pid="11" name="Sensitivity">
    <vt:lpwstr>Unrestricted</vt:lpwstr>
  </property>
</Properties>
</file>