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6" r:id="rId5"/>
    <p:sldId id="267" r:id="rId6"/>
    <p:sldId id="280" r:id="rId7"/>
    <p:sldId id="281" r:id="rId8"/>
    <p:sldId id="282" r:id="rId9"/>
    <p:sldId id="283" r:id="rId10"/>
    <p:sldId id="269" r:id="rId11"/>
    <p:sldId id="266" r:id="rId12"/>
    <p:sldId id="256" r:id="rId13"/>
    <p:sldId id="257" r:id="rId14"/>
    <p:sldId id="265" r:id="rId15"/>
    <p:sldId id="291" r:id="rId16"/>
    <p:sldId id="258" r:id="rId17"/>
    <p:sldId id="262" r:id="rId18"/>
    <p:sldId id="260" r:id="rId19"/>
    <p:sldId id="264" r:id="rId20"/>
    <p:sldId id="279" r:id="rId21"/>
    <p:sldId id="275" r:id="rId22"/>
    <p:sldId id="273" r:id="rId23"/>
    <p:sldId id="289" r:id="rId24"/>
    <p:sldId id="290" r:id="rId25"/>
  </p:sldIdLst>
  <p:sldSz cx="9144000" cy="6858000" type="screen4x3"/>
  <p:notesSz cx="9926638" cy="143557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61D"/>
    <a:srgbClr val="153F69"/>
    <a:srgbClr val="5DBCD2"/>
    <a:srgbClr val="3D69A6"/>
    <a:srgbClr val="FF3300"/>
    <a:srgbClr val="0093DD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47" autoAdjust="0"/>
    <p:restoredTop sz="84824" autoAdjust="0"/>
  </p:normalViewPr>
  <p:slideViewPr>
    <p:cSldViewPr>
      <p:cViewPr varScale="1">
        <p:scale>
          <a:sx n="124" d="100"/>
          <a:sy n="124" d="100"/>
        </p:scale>
        <p:origin x="7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5F6B5-8B69-4570-8A90-92764E5D2A4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DE0E8AD-D928-4477-A526-64818DEDA2A6}">
      <dgm:prSet phldrT="[Text]" custT="1"/>
      <dgm:spPr>
        <a:solidFill>
          <a:srgbClr val="3D69A6"/>
        </a:solidFill>
        <a:ln>
          <a:noFill/>
        </a:ln>
      </dgm:spPr>
      <dgm:t>
        <a:bodyPr/>
        <a:lstStyle/>
        <a:p>
          <a:r>
            <a:rPr lang="en-US" sz="1800" b="0" noProof="0" dirty="0" smtClean="0">
              <a:solidFill>
                <a:schemeClr val="bg1"/>
              </a:solidFill>
              <a:latin typeface="Intro " pitchFamily="50" charset="0"/>
              <a:cs typeface="Calibri" pitchFamily="34" charset="0"/>
            </a:rPr>
            <a:t>Go-To-Market</a:t>
          </a:r>
          <a:endParaRPr lang="en-US" sz="1800" b="0" noProof="0" dirty="0">
            <a:solidFill>
              <a:schemeClr val="bg1"/>
            </a:solidFill>
            <a:latin typeface="Intro " pitchFamily="50" charset="0"/>
            <a:cs typeface="Calibri" pitchFamily="34" charset="0"/>
          </a:endParaRPr>
        </a:p>
      </dgm:t>
    </dgm:pt>
    <dgm:pt modelId="{14B40589-AA73-4164-A534-BFC8584C52B9}" type="parTrans" cxnId="{2AAEE07E-4E86-485B-81DA-5D890225F6FB}">
      <dgm:prSet/>
      <dgm:spPr/>
      <dgm:t>
        <a:bodyPr/>
        <a:lstStyle/>
        <a:p>
          <a:endParaRPr lang="da-DK"/>
        </a:p>
      </dgm:t>
    </dgm:pt>
    <dgm:pt modelId="{DA2C11ED-437B-4140-9F5E-1C9E7B052BAD}" type="sibTrans" cxnId="{2AAEE07E-4E86-485B-81DA-5D890225F6FB}">
      <dgm:prSet/>
      <dgm:spPr/>
      <dgm:t>
        <a:bodyPr/>
        <a:lstStyle/>
        <a:p>
          <a:endParaRPr lang="da-DK"/>
        </a:p>
      </dgm:t>
    </dgm:pt>
    <dgm:pt modelId="{4FF9B7C2-B8C4-4685-8875-93C0A4C6F81E}">
      <dgm:prSet phldrT="[Text]" custT="1"/>
      <dgm:spPr>
        <a:solidFill>
          <a:srgbClr val="F9461D"/>
        </a:solidFill>
      </dgm:spPr>
      <dgm:t>
        <a:bodyPr/>
        <a:lstStyle/>
        <a:p>
          <a:r>
            <a:rPr lang="en-US" sz="1800" b="0" noProof="0" dirty="0" smtClean="0">
              <a:latin typeface="Intro " pitchFamily="50" charset="0"/>
              <a:cs typeface="Calibri" pitchFamily="34" charset="0"/>
            </a:rPr>
            <a:t>What</a:t>
          </a:r>
          <a:endParaRPr lang="en-US" sz="1800" b="0" noProof="0" dirty="0">
            <a:latin typeface="Intro " pitchFamily="50" charset="0"/>
            <a:cs typeface="Calibri" pitchFamily="34" charset="0"/>
          </a:endParaRPr>
        </a:p>
      </dgm:t>
    </dgm:pt>
    <dgm:pt modelId="{C1A34D2C-0AF2-495B-B2FB-686BE737AEAA}" type="parTrans" cxnId="{289F0613-CD13-4D22-A15C-50C99AFE9B6E}">
      <dgm:prSet/>
      <dgm:spPr/>
      <dgm:t>
        <a:bodyPr/>
        <a:lstStyle/>
        <a:p>
          <a:endParaRPr lang="da-DK"/>
        </a:p>
      </dgm:t>
    </dgm:pt>
    <dgm:pt modelId="{CBD14244-03EF-4094-9D71-02DC3D8F10AF}" type="sibTrans" cxnId="{289F0613-CD13-4D22-A15C-50C99AFE9B6E}">
      <dgm:prSet/>
      <dgm:spPr/>
      <dgm:t>
        <a:bodyPr/>
        <a:lstStyle/>
        <a:p>
          <a:endParaRPr lang="da-DK"/>
        </a:p>
      </dgm:t>
    </dgm:pt>
    <dgm:pt modelId="{A2B73A15-79F7-4EA6-8DA3-E94E93A659CC}">
      <dgm:prSet phldrT="[Text]" custT="1"/>
      <dgm:spPr>
        <a:solidFill>
          <a:srgbClr val="F9461D"/>
        </a:solidFill>
      </dgm:spPr>
      <dgm:t>
        <a:bodyPr/>
        <a:lstStyle/>
        <a:p>
          <a:r>
            <a:rPr lang="en-US" sz="1800" b="0" noProof="0" dirty="0" smtClean="0">
              <a:latin typeface="Intro " pitchFamily="50" charset="0"/>
              <a:cs typeface="Calibri" pitchFamily="34" charset="0"/>
            </a:rPr>
            <a:t>Who</a:t>
          </a:r>
          <a:endParaRPr lang="en-US" sz="1800" b="0" noProof="0" dirty="0">
            <a:latin typeface="Intro " pitchFamily="50" charset="0"/>
            <a:cs typeface="Calibri" pitchFamily="34" charset="0"/>
          </a:endParaRPr>
        </a:p>
      </dgm:t>
    </dgm:pt>
    <dgm:pt modelId="{32FBB919-A24A-4E99-AC21-54F9109556D9}" type="parTrans" cxnId="{FBC8B642-7DEC-4F7D-B4C2-D1140F37D082}">
      <dgm:prSet/>
      <dgm:spPr/>
      <dgm:t>
        <a:bodyPr/>
        <a:lstStyle/>
        <a:p>
          <a:endParaRPr lang="da-DK"/>
        </a:p>
      </dgm:t>
    </dgm:pt>
    <dgm:pt modelId="{580E1B79-6AF8-4A3D-B15E-93475E1AE47A}" type="sibTrans" cxnId="{FBC8B642-7DEC-4F7D-B4C2-D1140F37D082}">
      <dgm:prSet/>
      <dgm:spPr/>
      <dgm:t>
        <a:bodyPr/>
        <a:lstStyle/>
        <a:p>
          <a:endParaRPr lang="da-DK"/>
        </a:p>
      </dgm:t>
    </dgm:pt>
    <dgm:pt modelId="{F5810346-233C-4926-A38F-02B091239D73}">
      <dgm:prSet phldrT="[Text]" custT="1"/>
      <dgm:spPr>
        <a:solidFill>
          <a:srgbClr val="F9461D"/>
        </a:solidFill>
      </dgm:spPr>
      <dgm:t>
        <a:bodyPr/>
        <a:lstStyle/>
        <a:p>
          <a:r>
            <a:rPr lang="en-US" sz="1800" b="0" noProof="0" dirty="0" smtClean="0">
              <a:latin typeface="Intro " pitchFamily="50" charset="0"/>
              <a:cs typeface="Calibri" pitchFamily="34" charset="0"/>
            </a:rPr>
            <a:t>How</a:t>
          </a:r>
          <a:endParaRPr lang="en-US" sz="1800" b="0" noProof="0" dirty="0">
            <a:latin typeface="Intro " pitchFamily="50" charset="0"/>
            <a:cs typeface="Calibri" pitchFamily="34" charset="0"/>
          </a:endParaRPr>
        </a:p>
      </dgm:t>
    </dgm:pt>
    <dgm:pt modelId="{63B3775A-6C9A-4428-B448-E7B42D365842}" type="parTrans" cxnId="{A60761CD-CBCB-4E40-8BEC-4707F4E7DE1D}">
      <dgm:prSet/>
      <dgm:spPr/>
      <dgm:t>
        <a:bodyPr/>
        <a:lstStyle/>
        <a:p>
          <a:endParaRPr lang="da-DK"/>
        </a:p>
      </dgm:t>
    </dgm:pt>
    <dgm:pt modelId="{B8A0B26E-F676-4939-9C68-EE24ADEF9581}" type="sibTrans" cxnId="{A60761CD-CBCB-4E40-8BEC-4707F4E7DE1D}">
      <dgm:prSet/>
      <dgm:spPr/>
      <dgm:t>
        <a:bodyPr/>
        <a:lstStyle/>
        <a:p>
          <a:endParaRPr lang="da-DK"/>
        </a:p>
      </dgm:t>
    </dgm:pt>
    <dgm:pt modelId="{103B8DCB-5B60-4ED0-B7AC-5C91F54039A2}">
      <dgm:prSet phldrT="[Text]" custT="1"/>
      <dgm:spPr>
        <a:solidFill>
          <a:srgbClr val="F9461D"/>
        </a:solidFill>
      </dgm:spPr>
      <dgm:t>
        <a:bodyPr/>
        <a:lstStyle/>
        <a:p>
          <a:r>
            <a:rPr lang="en-US" sz="1800" b="0" noProof="0" dirty="0" smtClean="0">
              <a:latin typeface="Intro " pitchFamily="50" charset="0"/>
              <a:cs typeface="Calibri" pitchFamily="34" charset="0"/>
            </a:rPr>
            <a:t>Where</a:t>
          </a:r>
          <a:endParaRPr lang="en-US" sz="1800" b="0" noProof="0" dirty="0">
            <a:latin typeface="Intro " pitchFamily="50" charset="0"/>
            <a:cs typeface="Calibri" pitchFamily="34" charset="0"/>
          </a:endParaRPr>
        </a:p>
      </dgm:t>
    </dgm:pt>
    <dgm:pt modelId="{E0A986CA-A7D3-499B-A87E-AE39C01FA0E8}" type="parTrans" cxnId="{240C5A22-F292-40B1-AD22-2CFAFDB1D510}">
      <dgm:prSet/>
      <dgm:spPr/>
      <dgm:t>
        <a:bodyPr/>
        <a:lstStyle/>
        <a:p>
          <a:endParaRPr lang="da-DK"/>
        </a:p>
      </dgm:t>
    </dgm:pt>
    <dgm:pt modelId="{EDAA220C-C37A-4507-81DF-EE42B310BD21}" type="sibTrans" cxnId="{240C5A22-F292-40B1-AD22-2CFAFDB1D510}">
      <dgm:prSet/>
      <dgm:spPr/>
      <dgm:t>
        <a:bodyPr/>
        <a:lstStyle/>
        <a:p>
          <a:endParaRPr lang="da-DK"/>
        </a:p>
      </dgm:t>
    </dgm:pt>
    <dgm:pt modelId="{046F19CF-BDFE-4354-9B6F-C77266015B2F}" type="pres">
      <dgm:prSet presAssocID="{7BC5F6B5-8B69-4570-8A90-92764E5D2A4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3EDD5422-B0C7-4F14-95C2-C703C8F59CD4}" type="pres">
      <dgm:prSet presAssocID="{7BC5F6B5-8B69-4570-8A90-92764E5D2A4F}" presName="matrix" presStyleCnt="0"/>
      <dgm:spPr/>
    </dgm:pt>
    <dgm:pt modelId="{EB7596CB-6B45-4761-837C-7651A0E17B22}" type="pres">
      <dgm:prSet presAssocID="{7BC5F6B5-8B69-4570-8A90-92764E5D2A4F}" presName="tile1" presStyleLbl="node1" presStyleIdx="0" presStyleCnt="4"/>
      <dgm:spPr/>
      <dgm:t>
        <a:bodyPr/>
        <a:lstStyle/>
        <a:p>
          <a:endParaRPr lang="da-DK"/>
        </a:p>
      </dgm:t>
    </dgm:pt>
    <dgm:pt modelId="{E43C936E-CDC2-4B4E-AB98-585BCBB09BBB}" type="pres">
      <dgm:prSet presAssocID="{7BC5F6B5-8B69-4570-8A90-92764E5D2A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765EF2E-C7B0-47BE-8D16-CA00259BDF57}" type="pres">
      <dgm:prSet presAssocID="{7BC5F6B5-8B69-4570-8A90-92764E5D2A4F}" presName="tile2" presStyleLbl="node1" presStyleIdx="1" presStyleCnt="4"/>
      <dgm:spPr/>
      <dgm:t>
        <a:bodyPr/>
        <a:lstStyle/>
        <a:p>
          <a:endParaRPr lang="da-DK"/>
        </a:p>
      </dgm:t>
    </dgm:pt>
    <dgm:pt modelId="{DC147375-E1D7-402C-AC65-BF113775619E}" type="pres">
      <dgm:prSet presAssocID="{7BC5F6B5-8B69-4570-8A90-92764E5D2A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330578D-6027-43DD-893A-9CEFA470DAFF}" type="pres">
      <dgm:prSet presAssocID="{7BC5F6B5-8B69-4570-8A90-92764E5D2A4F}" presName="tile3" presStyleLbl="node1" presStyleIdx="2" presStyleCnt="4"/>
      <dgm:spPr/>
      <dgm:t>
        <a:bodyPr/>
        <a:lstStyle/>
        <a:p>
          <a:endParaRPr lang="da-DK"/>
        </a:p>
      </dgm:t>
    </dgm:pt>
    <dgm:pt modelId="{53E458B9-C13C-47F7-B58B-97C0309666F2}" type="pres">
      <dgm:prSet presAssocID="{7BC5F6B5-8B69-4570-8A90-92764E5D2A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83580ED-A4A2-4BF1-9820-D8CB8E06E14A}" type="pres">
      <dgm:prSet presAssocID="{7BC5F6B5-8B69-4570-8A90-92764E5D2A4F}" presName="tile4" presStyleLbl="node1" presStyleIdx="3" presStyleCnt="4"/>
      <dgm:spPr/>
      <dgm:t>
        <a:bodyPr/>
        <a:lstStyle/>
        <a:p>
          <a:endParaRPr lang="da-DK"/>
        </a:p>
      </dgm:t>
    </dgm:pt>
    <dgm:pt modelId="{232FB939-DBC8-4DCB-861F-43B84A298AC1}" type="pres">
      <dgm:prSet presAssocID="{7BC5F6B5-8B69-4570-8A90-92764E5D2A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AFFCA01-76D4-43BD-8F76-92824DAFA5CB}" type="pres">
      <dgm:prSet presAssocID="{7BC5F6B5-8B69-4570-8A90-92764E5D2A4F}" presName="centerTile" presStyleLbl="fgShp" presStyleIdx="0" presStyleCnt="1" custScaleX="128237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</dgm:ptLst>
  <dgm:cxnLst>
    <dgm:cxn modelId="{C8E4A675-AED6-4711-AF32-ED71C291946D}" type="presOf" srcId="{7BC5F6B5-8B69-4570-8A90-92764E5D2A4F}" destId="{046F19CF-BDFE-4354-9B6F-C77266015B2F}" srcOrd="0" destOrd="0" presId="urn:microsoft.com/office/officeart/2005/8/layout/matrix1"/>
    <dgm:cxn modelId="{494F6E10-02A3-4BC7-AA02-6C0110404626}" type="presOf" srcId="{4FF9B7C2-B8C4-4685-8875-93C0A4C6F81E}" destId="{EB7596CB-6B45-4761-837C-7651A0E17B22}" srcOrd="0" destOrd="0" presId="urn:microsoft.com/office/officeart/2005/8/layout/matrix1"/>
    <dgm:cxn modelId="{A60761CD-CBCB-4E40-8BEC-4707F4E7DE1D}" srcId="{4DE0E8AD-D928-4477-A526-64818DEDA2A6}" destId="{F5810346-233C-4926-A38F-02B091239D73}" srcOrd="2" destOrd="0" parTransId="{63B3775A-6C9A-4428-B448-E7B42D365842}" sibTransId="{B8A0B26E-F676-4939-9C68-EE24ADEF9581}"/>
    <dgm:cxn modelId="{240C5A22-F292-40B1-AD22-2CFAFDB1D510}" srcId="{4DE0E8AD-D928-4477-A526-64818DEDA2A6}" destId="{103B8DCB-5B60-4ED0-B7AC-5C91F54039A2}" srcOrd="3" destOrd="0" parTransId="{E0A986CA-A7D3-499B-A87E-AE39C01FA0E8}" sibTransId="{EDAA220C-C37A-4507-81DF-EE42B310BD21}"/>
    <dgm:cxn modelId="{9C4E1A83-9DA2-4997-B373-DEA810396D2F}" type="presOf" srcId="{4DE0E8AD-D928-4477-A526-64818DEDA2A6}" destId="{3AFFCA01-76D4-43BD-8F76-92824DAFA5CB}" srcOrd="0" destOrd="0" presId="urn:microsoft.com/office/officeart/2005/8/layout/matrix1"/>
    <dgm:cxn modelId="{AD4E3E33-43B8-41E6-B552-6F2885F37F5F}" type="presOf" srcId="{A2B73A15-79F7-4EA6-8DA3-E94E93A659CC}" destId="{1765EF2E-C7B0-47BE-8D16-CA00259BDF57}" srcOrd="0" destOrd="0" presId="urn:microsoft.com/office/officeart/2005/8/layout/matrix1"/>
    <dgm:cxn modelId="{20E20923-A9C5-4B5E-B3BF-CDCF6FC7BC8C}" type="presOf" srcId="{103B8DCB-5B60-4ED0-B7AC-5C91F54039A2}" destId="{232FB939-DBC8-4DCB-861F-43B84A298AC1}" srcOrd="1" destOrd="0" presId="urn:microsoft.com/office/officeart/2005/8/layout/matrix1"/>
    <dgm:cxn modelId="{289F0613-CD13-4D22-A15C-50C99AFE9B6E}" srcId="{4DE0E8AD-D928-4477-A526-64818DEDA2A6}" destId="{4FF9B7C2-B8C4-4685-8875-93C0A4C6F81E}" srcOrd="0" destOrd="0" parTransId="{C1A34D2C-0AF2-495B-B2FB-686BE737AEAA}" sibTransId="{CBD14244-03EF-4094-9D71-02DC3D8F10AF}"/>
    <dgm:cxn modelId="{1FAE207A-8A1B-4020-B6E8-3E7CFB48B72E}" type="presOf" srcId="{F5810346-233C-4926-A38F-02B091239D73}" destId="{53E458B9-C13C-47F7-B58B-97C0309666F2}" srcOrd="1" destOrd="0" presId="urn:microsoft.com/office/officeart/2005/8/layout/matrix1"/>
    <dgm:cxn modelId="{FB0D06C4-C91B-40F2-ACA8-24AC00FC0853}" type="presOf" srcId="{A2B73A15-79F7-4EA6-8DA3-E94E93A659CC}" destId="{DC147375-E1D7-402C-AC65-BF113775619E}" srcOrd="1" destOrd="0" presId="urn:microsoft.com/office/officeart/2005/8/layout/matrix1"/>
    <dgm:cxn modelId="{4B987A39-814B-4A93-BFFE-CB7C47C52B3A}" type="presOf" srcId="{103B8DCB-5B60-4ED0-B7AC-5C91F54039A2}" destId="{E83580ED-A4A2-4BF1-9820-D8CB8E06E14A}" srcOrd="0" destOrd="0" presId="urn:microsoft.com/office/officeart/2005/8/layout/matrix1"/>
    <dgm:cxn modelId="{2AAEE07E-4E86-485B-81DA-5D890225F6FB}" srcId="{7BC5F6B5-8B69-4570-8A90-92764E5D2A4F}" destId="{4DE0E8AD-D928-4477-A526-64818DEDA2A6}" srcOrd="0" destOrd="0" parTransId="{14B40589-AA73-4164-A534-BFC8584C52B9}" sibTransId="{DA2C11ED-437B-4140-9F5E-1C9E7B052BAD}"/>
    <dgm:cxn modelId="{8F0D0213-3615-4043-AB12-E595043C221E}" type="presOf" srcId="{4FF9B7C2-B8C4-4685-8875-93C0A4C6F81E}" destId="{E43C936E-CDC2-4B4E-AB98-585BCBB09BBB}" srcOrd="1" destOrd="0" presId="urn:microsoft.com/office/officeart/2005/8/layout/matrix1"/>
    <dgm:cxn modelId="{FBC8B642-7DEC-4F7D-B4C2-D1140F37D082}" srcId="{4DE0E8AD-D928-4477-A526-64818DEDA2A6}" destId="{A2B73A15-79F7-4EA6-8DA3-E94E93A659CC}" srcOrd="1" destOrd="0" parTransId="{32FBB919-A24A-4E99-AC21-54F9109556D9}" sibTransId="{580E1B79-6AF8-4A3D-B15E-93475E1AE47A}"/>
    <dgm:cxn modelId="{6C34EE0D-FB6B-4434-ADC8-3CE6C0642F4A}" type="presOf" srcId="{F5810346-233C-4926-A38F-02B091239D73}" destId="{F330578D-6027-43DD-893A-9CEFA470DAFF}" srcOrd="0" destOrd="0" presId="urn:microsoft.com/office/officeart/2005/8/layout/matrix1"/>
    <dgm:cxn modelId="{1ECD62BE-BFF7-47FB-AE26-D4B5BB4D9F33}" type="presParOf" srcId="{046F19CF-BDFE-4354-9B6F-C77266015B2F}" destId="{3EDD5422-B0C7-4F14-95C2-C703C8F59CD4}" srcOrd="0" destOrd="0" presId="urn:microsoft.com/office/officeart/2005/8/layout/matrix1"/>
    <dgm:cxn modelId="{80A0CD16-9841-49ED-AFF0-F4AFEF91E15F}" type="presParOf" srcId="{3EDD5422-B0C7-4F14-95C2-C703C8F59CD4}" destId="{EB7596CB-6B45-4761-837C-7651A0E17B22}" srcOrd="0" destOrd="0" presId="urn:microsoft.com/office/officeart/2005/8/layout/matrix1"/>
    <dgm:cxn modelId="{1D0EB849-9617-44FD-97C1-C0817FB2634A}" type="presParOf" srcId="{3EDD5422-B0C7-4F14-95C2-C703C8F59CD4}" destId="{E43C936E-CDC2-4B4E-AB98-585BCBB09BBB}" srcOrd="1" destOrd="0" presId="urn:microsoft.com/office/officeart/2005/8/layout/matrix1"/>
    <dgm:cxn modelId="{7B939089-4667-4FB9-A4C6-8B74A39473A0}" type="presParOf" srcId="{3EDD5422-B0C7-4F14-95C2-C703C8F59CD4}" destId="{1765EF2E-C7B0-47BE-8D16-CA00259BDF57}" srcOrd="2" destOrd="0" presId="urn:microsoft.com/office/officeart/2005/8/layout/matrix1"/>
    <dgm:cxn modelId="{6DFDC4DA-98E8-4290-AC3C-902128F5C61D}" type="presParOf" srcId="{3EDD5422-B0C7-4F14-95C2-C703C8F59CD4}" destId="{DC147375-E1D7-402C-AC65-BF113775619E}" srcOrd="3" destOrd="0" presId="urn:microsoft.com/office/officeart/2005/8/layout/matrix1"/>
    <dgm:cxn modelId="{9E1185C2-136B-4A26-8171-E867D37CC0E5}" type="presParOf" srcId="{3EDD5422-B0C7-4F14-95C2-C703C8F59CD4}" destId="{F330578D-6027-43DD-893A-9CEFA470DAFF}" srcOrd="4" destOrd="0" presId="urn:microsoft.com/office/officeart/2005/8/layout/matrix1"/>
    <dgm:cxn modelId="{9E203A4B-0B1B-4B10-AD83-04F9C5E2CAB7}" type="presParOf" srcId="{3EDD5422-B0C7-4F14-95C2-C703C8F59CD4}" destId="{53E458B9-C13C-47F7-B58B-97C0309666F2}" srcOrd="5" destOrd="0" presId="urn:microsoft.com/office/officeart/2005/8/layout/matrix1"/>
    <dgm:cxn modelId="{7733F1E0-6F72-4DC1-97AE-5C041BD32CDF}" type="presParOf" srcId="{3EDD5422-B0C7-4F14-95C2-C703C8F59CD4}" destId="{E83580ED-A4A2-4BF1-9820-D8CB8E06E14A}" srcOrd="6" destOrd="0" presId="urn:microsoft.com/office/officeart/2005/8/layout/matrix1"/>
    <dgm:cxn modelId="{CA460655-58BA-4749-8D9C-036C07FF1A83}" type="presParOf" srcId="{3EDD5422-B0C7-4F14-95C2-C703C8F59CD4}" destId="{232FB939-DBC8-4DCB-861F-43B84A298AC1}" srcOrd="7" destOrd="0" presId="urn:microsoft.com/office/officeart/2005/8/layout/matrix1"/>
    <dgm:cxn modelId="{A17D6B65-0B06-419F-9164-6E278AE11C76}" type="presParOf" srcId="{046F19CF-BDFE-4354-9B6F-C77266015B2F}" destId="{3AFFCA01-76D4-43BD-8F76-92824DAFA5C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8EC2C821-8C07-40A3-BB06-294DB378B687}" type="datetimeFigureOut">
              <a:rPr lang="da-DK" smtClean="0"/>
              <a:pPr/>
              <a:t>27-10-2014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2F2D66B2-07B8-431E-A5B4-31380AA01833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2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E6EE0275-EB8F-4D47-A34C-3358E5E8B84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vert="horz" lIns="132762" tIns="66381" rIns="132762" bIns="663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2FF0DF1B-901C-4B25-9B13-264B5488E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Blå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DF1B-901C-4B25-9B13-264B5488ED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DF1B-901C-4B25-9B13-264B5488ED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DF1B-901C-4B25-9B13-264B5488ED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5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noProof="0" dirty="0" smtClean="0"/>
              <a:t>Ændringer:</a:t>
            </a:r>
          </a:p>
          <a:p>
            <a:endParaRPr lang="da-DK" noProof="0" dirty="0" smtClean="0"/>
          </a:p>
          <a:p>
            <a:endParaRPr lang="da-DK" noProof="0" dirty="0" smtClean="0"/>
          </a:p>
          <a:p>
            <a:r>
              <a:rPr lang="da-DK" noProof="0" dirty="0" smtClean="0"/>
              <a:t>-I</a:t>
            </a:r>
            <a:r>
              <a:rPr lang="da-DK" baseline="0" noProof="0" dirty="0" smtClean="0"/>
              <a:t> stedet for “TRANSPORTATION / DELIVERY CHAIN” skal der stå “DISTRIBUTION STEPS”</a:t>
            </a:r>
          </a:p>
          <a:p>
            <a:r>
              <a:rPr lang="da-DK" baseline="0" noProof="0" dirty="0" err="1" smtClean="0"/>
              <a:t>-Vi</a:t>
            </a:r>
            <a:r>
              <a:rPr lang="da-DK" baseline="0" noProof="0" dirty="0" smtClean="0"/>
              <a:t> ville gerne have at </a:t>
            </a:r>
            <a:r>
              <a:rPr lang="da-DK" baseline="0" noProof="0" dirty="0" err="1" smtClean="0"/>
              <a:t>cost</a:t>
            </a:r>
            <a:r>
              <a:rPr lang="da-DK" baseline="0" noProof="0" dirty="0" smtClean="0"/>
              <a:t> rykkes ned midt for til venstre I en blå fane magen til de tidl. Benyttede.</a:t>
            </a:r>
            <a:endParaRPr lang="da-DK" noProof="0" dirty="0" smtClean="0"/>
          </a:p>
          <a:p>
            <a:pPr>
              <a:buFontTx/>
              <a:buChar char="-"/>
            </a:pPr>
            <a:r>
              <a:rPr lang="da-DK" baseline="0" noProof="0" dirty="0" smtClean="0"/>
              <a:t>Under </a:t>
            </a:r>
            <a:r>
              <a:rPr lang="da-DK" baseline="0" noProof="0" dirty="0" err="1" smtClean="0"/>
              <a:t>cost</a:t>
            </a:r>
            <a:r>
              <a:rPr lang="da-DK" baseline="0" noProof="0" dirty="0" smtClean="0"/>
              <a:t> skal der udarbejdes en standardiseret liste som dækker over de “oftest” forekommende omkostninger.</a:t>
            </a:r>
          </a:p>
          <a:p>
            <a:pPr>
              <a:buFontTx/>
              <a:buChar char="-"/>
            </a:pPr>
            <a:r>
              <a:rPr lang="da-DK" baseline="0" noProof="0" dirty="0" smtClean="0"/>
              <a:t>Udover disse skal der være et antal XX bokse til </a:t>
            </a:r>
            <a:r>
              <a:rPr lang="da-DK" baseline="0" noProof="0" dirty="0" err="1" smtClean="0"/>
              <a:t>sel</a:t>
            </a:r>
            <a:r>
              <a:rPr lang="da-DK" baseline="0" noProof="0" dirty="0" smtClean="0"/>
              <a:t> at tilføje andre omkostning i. </a:t>
            </a:r>
          </a:p>
          <a:p>
            <a:pPr>
              <a:buFontTx/>
              <a:buChar char="-"/>
            </a:pPr>
            <a:endParaRPr lang="da-DK" noProof="0" dirty="0" smtClean="0"/>
          </a:p>
          <a:p>
            <a:endParaRPr lang="da-DK" noProof="0" dirty="0" smtClean="0"/>
          </a:p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DF1B-901C-4B25-9B13-264B5488ED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noProof="0" dirty="0" err="1" smtClean="0"/>
              <a:t>-</a:t>
            </a:r>
            <a:r>
              <a:rPr lang="da-DK" baseline="0" noProof="0" dirty="0" err="1" smtClean="0"/>
              <a:t>Consumer</a:t>
            </a:r>
            <a:r>
              <a:rPr lang="da-DK" baseline="0" noProof="0" dirty="0" smtClean="0"/>
              <a:t> Segment, </a:t>
            </a:r>
            <a:r>
              <a:rPr lang="da-DK" baseline="0" noProof="0" dirty="0" err="1" smtClean="0"/>
              <a:t>Value</a:t>
            </a:r>
            <a:r>
              <a:rPr lang="da-DK" baseline="0" noProof="0" dirty="0" smtClean="0"/>
              <a:t> Proposition og </a:t>
            </a:r>
            <a:r>
              <a:rPr lang="da-DK" baseline="0" noProof="0" dirty="0" err="1" smtClean="0"/>
              <a:t>competitor</a:t>
            </a:r>
            <a:r>
              <a:rPr lang="da-DK" baseline="0" noProof="0" dirty="0" smtClean="0"/>
              <a:t> </a:t>
            </a:r>
            <a:r>
              <a:rPr lang="da-DK" baseline="0" noProof="0" dirty="0" err="1" smtClean="0"/>
              <a:t>Market</a:t>
            </a:r>
            <a:r>
              <a:rPr lang="da-DK" baseline="0" noProof="0" dirty="0" smtClean="0"/>
              <a:t> </a:t>
            </a:r>
            <a:r>
              <a:rPr lang="da-DK" baseline="0" noProof="0" dirty="0" err="1" smtClean="0"/>
              <a:t>share</a:t>
            </a:r>
            <a:r>
              <a:rPr lang="da-DK" baseline="0" noProof="0" dirty="0" smtClean="0"/>
              <a:t>. I alle disse er det kun det første og som skal starte med stort bogstav.</a:t>
            </a:r>
          </a:p>
          <a:p>
            <a:r>
              <a:rPr lang="da-DK" baseline="0" noProof="0" dirty="0" err="1" smtClean="0"/>
              <a:t>-Stavefejl</a:t>
            </a:r>
            <a:r>
              <a:rPr lang="da-DK" baseline="0" noProof="0" dirty="0" smtClean="0"/>
              <a:t>: </a:t>
            </a:r>
            <a:r>
              <a:rPr lang="da-DK" baseline="0" noProof="0" dirty="0" err="1" smtClean="0"/>
              <a:t>Substitudes</a:t>
            </a:r>
            <a:r>
              <a:rPr lang="da-DK" baseline="0" noProof="0" dirty="0" smtClean="0"/>
              <a:t> staves, </a:t>
            </a:r>
            <a:r>
              <a:rPr lang="da-DK" baseline="0" noProof="0" dirty="0" err="1" smtClean="0"/>
              <a:t>Substitutes</a:t>
            </a:r>
            <a:r>
              <a:rPr lang="da-DK" baseline="0" noProof="0" dirty="0" smtClean="0"/>
              <a:t>(med t)</a:t>
            </a:r>
          </a:p>
          <a:p>
            <a:r>
              <a:rPr lang="da-DK" baseline="0" noProof="0" dirty="0" err="1" smtClean="0"/>
              <a:t>-Linjerne</a:t>
            </a:r>
            <a:r>
              <a:rPr lang="da-DK" baseline="0" noProof="0" dirty="0" smtClean="0"/>
              <a:t> til navne efter de </a:t>
            </a:r>
            <a:r>
              <a:rPr lang="da-DK" baseline="0" noProof="0" dirty="0" err="1" smtClean="0"/>
              <a:t>storte</a:t>
            </a:r>
            <a:r>
              <a:rPr lang="da-DK" baseline="0" noProof="0" dirty="0" smtClean="0"/>
              <a:t> mænd skal fjernes og boksene gøres I stedet større.(altså rykke det hele mod venstre.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DF1B-901C-4B25-9B13-264B5488ED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2758" indent="-262758">
              <a:buFont typeface="Arial" pitchFamily="34" charset="0"/>
              <a:buChar char="•"/>
            </a:pPr>
            <a:r>
              <a:rPr lang="en-US" i="1" dirty="0" smtClean="0"/>
              <a:t>Value Proposition: / key purchasing factors  What are you selling?</a:t>
            </a:r>
          </a:p>
          <a:p>
            <a:pPr marL="262758" indent="-262758">
              <a:buFont typeface="Arial" pitchFamily="34" charset="0"/>
              <a:buChar char="•"/>
            </a:pPr>
            <a:r>
              <a:rPr lang="en-US" i="1" dirty="0" smtClean="0"/>
              <a:t>Segments:  Who are you selling to?</a:t>
            </a:r>
          </a:p>
          <a:p>
            <a:pPr marL="262758" indent="-262758">
              <a:buFont typeface="Arial" pitchFamily="34" charset="0"/>
              <a:buChar char="•"/>
            </a:pPr>
            <a:r>
              <a:rPr lang="en-US" i="1" dirty="0" smtClean="0"/>
              <a:t>Sales Channels: How do you reach your target customer?</a:t>
            </a:r>
          </a:p>
          <a:p>
            <a:pPr marL="262758" indent="-262758">
              <a:buFont typeface="Arial" pitchFamily="34" charset="0"/>
              <a:buChar char="•"/>
            </a:pPr>
            <a:r>
              <a:rPr lang="en-US" i="1" dirty="0" smtClean="0"/>
              <a:t>Marketing Strategy / Plan:  Where are you promoting your product?</a:t>
            </a:r>
          </a:p>
          <a:p>
            <a:pPr marL="262758" indent="-262758">
              <a:buFont typeface="Arial" pitchFamily="34" charset="0"/>
              <a:buChar char="•"/>
            </a:pPr>
            <a:r>
              <a:rPr lang="en-US" i="1" dirty="0" smtClean="0"/>
              <a:t>Pricing Strategy for local market</a:t>
            </a:r>
          </a:p>
          <a:p>
            <a:pPr marL="262758" indent="-262758">
              <a:buFont typeface="Arial" pitchFamily="34" charset="0"/>
              <a:buChar char="•"/>
            </a:pPr>
            <a:r>
              <a:rPr lang="en-US" i="1" dirty="0" smtClean="0"/>
              <a:t>Partnership Strategy – how to develop the good cooperation?</a:t>
            </a:r>
          </a:p>
          <a:p>
            <a:pPr marL="926566" lvl="1" indent="-262758">
              <a:buFont typeface="Arial" pitchFamily="34" charset="0"/>
              <a:buChar char="•"/>
            </a:pPr>
            <a:r>
              <a:rPr lang="en-US" i="1" dirty="0" smtClean="0"/>
              <a:t>1 years business plan for distributor cooperation</a:t>
            </a:r>
          </a:p>
          <a:p>
            <a:pPr marL="926566" lvl="1" indent="-262758">
              <a:buFont typeface="Arial" pitchFamily="34" charset="0"/>
              <a:buChar char="•"/>
            </a:pPr>
            <a:r>
              <a:rPr lang="en-US" i="1" dirty="0" smtClean="0"/>
              <a:t>Defining goals / setting KPI / measurable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DF1B-901C-4B25-9B13-264B5488ED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908050"/>
            <a:ext cx="9144000" cy="5949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34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04D1-2EA9-427D-8CDF-745B16BEB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C8D0-AA1D-45DA-A73B-20E54F3CA68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Intro " pitchFamily="50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Intro 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Intro " pitchFamily="50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Intro 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Intro " pitchFamily="50" charset="0"/>
              </a:rPr>
              <a:t>partner toolbox</a:t>
            </a:r>
            <a:endParaRPr lang="en-US" sz="32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6" name="Picture 5" descr="NORD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69157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3356992"/>
            <a:ext cx="1872208" cy="1512168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95936" y="1628800"/>
            <a:ext cx="4968552" cy="1512168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95936" y="3356992"/>
            <a:ext cx="4968552" cy="1512168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95936" y="5013176"/>
            <a:ext cx="4968552" cy="1512168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3728" y="4084004"/>
            <a:ext cx="1076672" cy="2179"/>
          </a:xfrm>
          <a:prstGeom prst="straightConnector1">
            <a:avLst/>
          </a:prstGeom>
          <a:ln w="412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23728" y="2564904"/>
            <a:ext cx="1080120" cy="1512168"/>
          </a:xfrm>
          <a:prstGeom prst="straightConnector1">
            <a:avLst/>
          </a:prstGeom>
          <a:ln w="412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3728" y="4077072"/>
            <a:ext cx="1152128" cy="1584176"/>
          </a:xfrm>
          <a:prstGeom prst="straightConnector1">
            <a:avLst/>
          </a:prstGeom>
          <a:ln w="412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23602"/>
            <a:ext cx="516334" cy="1329334"/>
          </a:xfrm>
          <a:prstGeom prst="rect">
            <a:avLst/>
          </a:prstGeom>
          <a:noFill/>
        </p:spPr>
      </p:pic>
      <p:pic>
        <p:nvPicPr>
          <p:cNvPr id="19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516334" cy="1329334"/>
          </a:xfrm>
          <a:prstGeom prst="rect">
            <a:avLst/>
          </a:prstGeom>
          <a:noFill/>
        </p:spPr>
      </p:pic>
      <p:pic>
        <p:nvPicPr>
          <p:cNvPr id="20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51994"/>
            <a:ext cx="516334" cy="132933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1520" y="548680"/>
            <a:ext cx="520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Customer SEGMENTATION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7824" y="1772816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7824" y="3573016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87824" y="5301208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5525" y="1259468"/>
            <a:ext cx="295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DINPro-Regular" pitchFamily="50" charset="0"/>
                <a:cs typeface="Calibri" pitchFamily="34" charset="0"/>
              </a:rPr>
              <a:t>Customer Characteristics</a:t>
            </a:r>
            <a:endParaRPr lang="en-US" b="1" dirty="0">
              <a:latin typeface="DINPro-Regular" pitchFamily="50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4" y="2915652"/>
            <a:ext cx="103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DINPro-Regular" pitchFamily="50" charset="0"/>
              </a:rPr>
              <a:t>Product</a:t>
            </a:r>
            <a:endParaRPr lang="en-US" b="1" dirty="0">
              <a:latin typeface="DIN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2130" y="1451594"/>
            <a:ext cx="516334" cy="1329334"/>
          </a:xfrm>
          <a:prstGeom prst="rect">
            <a:avLst/>
          </a:prstGeom>
          <a:noFill/>
        </p:spPr>
      </p:pic>
      <p:pic>
        <p:nvPicPr>
          <p:cNvPr id="19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2130" y="3284984"/>
            <a:ext cx="516334" cy="1329334"/>
          </a:xfrm>
          <a:prstGeom prst="rect">
            <a:avLst/>
          </a:prstGeom>
          <a:noFill/>
        </p:spPr>
      </p:pic>
      <p:pic>
        <p:nvPicPr>
          <p:cNvPr id="20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2130" y="4979986"/>
            <a:ext cx="516334" cy="132933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1520" y="548680"/>
            <a:ext cx="757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CHANNELS 						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235" y="2060848"/>
            <a:ext cx="148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DINPro-Regular" pitchFamily="50" charset="0"/>
              </a:rPr>
              <a:t>Manufacturer</a:t>
            </a:r>
            <a:endParaRPr lang="en-US" sz="1600" b="1" dirty="0">
              <a:latin typeface="DINPro-Regular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79691" y="1700808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79691" y="3501008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79691" y="5229200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1340768"/>
            <a:ext cx="46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ntro " pitchFamily="50" charset="0"/>
                <a:cs typeface="Calibri" pitchFamily="34" charset="0"/>
              </a:rPr>
              <a:t>Sales Channel &amp; DECISION MAKERS</a:t>
            </a:r>
            <a:endParaRPr lang="en-US" dirty="0">
              <a:latin typeface="Intro " pitchFamily="50" charset="0"/>
              <a:cs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640615" y="2780928"/>
            <a:ext cx="6315761" cy="0"/>
          </a:xfrm>
          <a:prstGeom prst="line">
            <a:avLst/>
          </a:prstGeom>
          <a:ln w="19050">
            <a:solidFill>
              <a:srgbClr val="3D6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40615" y="4581128"/>
            <a:ext cx="6243753" cy="0"/>
          </a:xfrm>
          <a:prstGeom prst="line">
            <a:avLst/>
          </a:prstGeom>
          <a:ln w="19050">
            <a:solidFill>
              <a:srgbClr val="3D6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40615" y="6309320"/>
            <a:ext cx="6243753" cy="0"/>
          </a:xfrm>
          <a:prstGeom prst="line">
            <a:avLst/>
          </a:prstGeom>
          <a:ln w="19050">
            <a:solidFill>
              <a:srgbClr val="3D6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3491880" y="2132856"/>
            <a:ext cx="360040" cy="216024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ight Arrow 43"/>
          <p:cNvSpPr/>
          <p:nvPr/>
        </p:nvSpPr>
        <p:spPr>
          <a:xfrm>
            <a:off x="3491880" y="3851920"/>
            <a:ext cx="360040" cy="216024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Right Arrow 44"/>
          <p:cNvSpPr/>
          <p:nvPr/>
        </p:nvSpPr>
        <p:spPr>
          <a:xfrm>
            <a:off x="3491880" y="5589240"/>
            <a:ext cx="360040" cy="216024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Right Arrow 45"/>
          <p:cNvSpPr/>
          <p:nvPr/>
        </p:nvSpPr>
        <p:spPr>
          <a:xfrm>
            <a:off x="5724128" y="2132856"/>
            <a:ext cx="360040" cy="216024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ight Arrow 46"/>
          <p:cNvSpPr/>
          <p:nvPr/>
        </p:nvSpPr>
        <p:spPr>
          <a:xfrm>
            <a:off x="5724128" y="3851920"/>
            <a:ext cx="360040" cy="216024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Right Arrow 47"/>
          <p:cNvSpPr/>
          <p:nvPr/>
        </p:nvSpPr>
        <p:spPr>
          <a:xfrm>
            <a:off x="5724128" y="5589240"/>
            <a:ext cx="360040" cy="216024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extBox 22"/>
          <p:cNvSpPr txBox="1"/>
          <p:nvPr/>
        </p:nvSpPr>
        <p:spPr>
          <a:xfrm>
            <a:off x="179512" y="3782724"/>
            <a:ext cx="148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DINPro-Regular" pitchFamily="50" charset="0"/>
              </a:rPr>
              <a:t>Manufacturer</a:t>
            </a:r>
            <a:endParaRPr lang="en-US" sz="1600" b="1" dirty="0">
              <a:latin typeface="DINPro-Regular" pitchFamily="50" charset="0"/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179512" y="5471824"/>
            <a:ext cx="148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DINPro-Regular" pitchFamily="50" charset="0"/>
              </a:rPr>
              <a:t>Manufacturer</a:t>
            </a:r>
            <a:endParaRPr lang="en-US" sz="1600" b="1" dirty="0">
              <a:latin typeface="DIN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37418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STAKEHOLDER MAP</a:t>
            </a:r>
          </a:p>
          <a:p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4" y="1435610"/>
            <a:ext cx="8243292" cy="48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7" y="1620862"/>
            <a:ext cx="8044003" cy="504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48680"/>
            <a:ext cx="55134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KEY PURCHASING FACTORS  </a:t>
            </a:r>
          </a:p>
          <a:p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latin typeface="DINPro-Regular" pitchFamily="50" charset="0"/>
              </a:rPr>
              <a:t>Segment: </a:t>
            </a:r>
            <a:r>
              <a:rPr lang="da-DK" dirty="0" smtClean="0"/>
              <a:t>____________________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40768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12776"/>
            <a:ext cx="4483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IMPORT &amp; PRICE POINT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10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6" y="2131268"/>
            <a:ext cx="8629651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48680"/>
            <a:ext cx="45041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COMPETITOR MAPPING</a:t>
            </a:r>
          </a:p>
          <a:p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3" y="1336209"/>
            <a:ext cx="8420101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3284984"/>
            <a:ext cx="1800200" cy="144016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548680"/>
            <a:ext cx="757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MARKET POSITION  </a:t>
            </a:r>
            <a:r>
              <a:rPr lang="en-US" sz="2800" b="1" dirty="0" smtClean="0">
                <a:solidFill>
                  <a:schemeClr val="bg1"/>
                </a:solidFill>
                <a:latin typeface="Intro " pitchFamily="50" charset="0"/>
              </a:rPr>
              <a:t>					</a:t>
            </a:r>
            <a:endParaRPr lang="en-US" sz="2800" b="1" dirty="0">
              <a:solidFill>
                <a:schemeClr val="bg1"/>
              </a:solidFill>
              <a:latin typeface="Intro 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0252" y="1216680"/>
            <a:ext cx="2244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DINPro-Regular" pitchFamily="50" charset="0"/>
              </a:rPr>
              <a:t>Unique Selling Points</a:t>
            </a:r>
            <a:endParaRPr lang="en-US" sz="1600" b="1" dirty="0">
              <a:latin typeface="DINPro-Regular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337" y="2924944"/>
            <a:ext cx="93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DINPro-Regular" pitchFamily="50" charset="0"/>
              </a:rPr>
              <a:t>Product</a:t>
            </a:r>
            <a:endParaRPr lang="en-US" sz="1600" b="1" dirty="0">
              <a:latin typeface="DINPro-Regular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1556792"/>
            <a:ext cx="4680520" cy="144016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11960" y="3284984"/>
            <a:ext cx="4680520" cy="144016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1960" y="5013176"/>
            <a:ext cx="4680520" cy="144016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21930" y="3933056"/>
            <a:ext cx="986177" cy="3742"/>
          </a:xfrm>
          <a:prstGeom prst="straightConnector1">
            <a:avLst/>
          </a:prstGeom>
          <a:ln w="412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11760" y="2252133"/>
            <a:ext cx="1067709" cy="1680924"/>
          </a:xfrm>
          <a:prstGeom prst="straightConnector1">
            <a:avLst/>
          </a:prstGeom>
          <a:ln w="412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11760" y="3933056"/>
            <a:ext cx="1067709" cy="1875077"/>
          </a:xfrm>
          <a:prstGeom prst="straightConnector1">
            <a:avLst/>
          </a:prstGeom>
          <a:ln w="412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95610"/>
            <a:ext cx="516334" cy="1329334"/>
          </a:xfrm>
          <a:prstGeom prst="rect">
            <a:avLst/>
          </a:prstGeom>
          <a:noFill/>
        </p:spPr>
      </p:pic>
      <p:pic>
        <p:nvPicPr>
          <p:cNvPr id="19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516334" cy="1329334"/>
          </a:xfrm>
          <a:prstGeom prst="rect">
            <a:avLst/>
          </a:prstGeom>
          <a:noFill/>
        </p:spPr>
      </p:pic>
      <p:pic>
        <p:nvPicPr>
          <p:cNvPr id="20" name="Picture 2" descr="http://www.clker.com/cliparts/L/k/F/b/n/U/toilet-man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124002"/>
            <a:ext cx="516334" cy="1329334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203848" y="1844824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3848" y="3573016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3848" y="5373216"/>
            <a:ext cx="1228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0939400"/>
              </p:ext>
            </p:extLst>
          </p:nvPr>
        </p:nvGraphicFramePr>
        <p:xfrm>
          <a:off x="2195736" y="2348880"/>
          <a:ext cx="49922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9461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4074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GO-TO-MARKET PLAN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Intro " pitchFamily="50" charset="0"/>
              </a:rPr>
              <a:t>What are you selling? </a:t>
            </a:r>
          </a:p>
          <a:p>
            <a:r>
              <a:rPr lang="en-US" sz="1200" dirty="0" smtClean="0">
                <a:latin typeface="DINPro-Regular" pitchFamily="50" charset="0"/>
              </a:rPr>
              <a:t>(Value Proposition / Key Purchasing Factors)</a:t>
            </a:r>
            <a:endParaRPr lang="en-US" sz="1200" dirty="0">
              <a:latin typeface="DINPro-Regular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1857598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Intro " pitchFamily="50" charset="0"/>
              </a:rPr>
              <a:t>Who are you selling to? </a:t>
            </a:r>
            <a:r>
              <a:rPr lang="en-US" sz="1400" dirty="0" smtClean="0">
                <a:latin typeface="DINPro-Regular" pitchFamily="50" charset="0"/>
              </a:rPr>
              <a:t>(Segments)</a:t>
            </a:r>
            <a:endParaRPr lang="en-US" sz="1400" dirty="0">
              <a:latin typeface="DINPro-Regula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79715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Intro " pitchFamily="50" charset="0"/>
              </a:rPr>
              <a:t>How will you reach your target market? </a:t>
            </a:r>
            <a:r>
              <a:rPr lang="en-US" sz="1200" dirty="0" smtClean="0">
                <a:latin typeface="DINPro-Regular" pitchFamily="50" charset="0"/>
              </a:rPr>
              <a:t>(Channels)</a:t>
            </a:r>
            <a:endParaRPr lang="en-US" sz="1200" dirty="0">
              <a:latin typeface="DINPro-Regula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479715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Intro " pitchFamily="50" charset="0"/>
              </a:rPr>
              <a:t>Where will you promote your product?</a:t>
            </a:r>
          </a:p>
          <a:p>
            <a:r>
              <a:rPr lang="en-US" sz="1200" dirty="0" smtClean="0">
                <a:latin typeface="DINPro-Regular" pitchFamily="50" charset="0"/>
              </a:rPr>
              <a:t>(Marketing Strategy)</a:t>
            </a:r>
            <a:endParaRPr lang="en-US" sz="1200" dirty="0">
              <a:latin typeface="DIN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4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8000" dirty="0" smtClean="0">
                <a:solidFill>
                  <a:schemeClr val="bg1"/>
                </a:solidFill>
                <a:sym typeface="Wingdings"/>
              </a:rPr>
              <a:t>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Intro " pitchFamily="50" charset="0"/>
              </a:rPr>
              <a:t>PARTNERSHIP</a:t>
            </a:r>
            <a:br>
              <a:rPr lang="da-DK" dirty="0" smtClean="0">
                <a:solidFill>
                  <a:schemeClr val="bg1"/>
                </a:solidFill>
                <a:latin typeface="Intro " pitchFamily="50" charset="0"/>
              </a:rPr>
            </a:br>
            <a:r>
              <a:rPr lang="da-DK" dirty="0" smtClean="0">
                <a:solidFill>
                  <a:schemeClr val="bg1"/>
                </a:solidFill>
                <a:latin typeface="Intro " pitchFamily="50" charset="0"/>
              </a:rPr>
              <a:t>DEVELOPMENT</a:t>
            </a:r>
            <a:endParaRPr lang="da-DK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4" name="Picture 3" descr="NORD_RGB_N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69157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31935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BUSINESS</a:t>
            </a:r>
            <a:r>
              <a:rPr lang="en-US" sz="3000" dirty="0" smtClean="0">
                <a:solidFill>
                  <a:schemeClr val="bg1"/>
                </a:solidFill>
                <a:latin typeface="Intro " pitchFamily="50" charset="0"/>
              </a:rPr>
              <a:t> PLAN</a:t>
            </a:r>
            <a:endParaRPr lang="en-US" sz="30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04056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"/>
          <a:stretch/>
        </p:blipFill>
        <p:spPr bwMode="auto">
          <a:xfrm>
            <a:off x="1039361" y="1340768"/>
            <a:ext cx="7997135" cy="500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90721"/>
              </p:ext>
            </p:extLst>
          </p:nvPr>
        </p:nvGraphicFramePr>
        <p:xfrm>
          <a:off x="539552" y="3557736"/>
          <a:ext cx="806489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8"/>
                <a:gridCol w="2688298"/>
                <a:gridCol w="2688298"/>
              </a:tblGrid>
              <a:tr h="194758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latin typeface="Intro " pitchFamily="50" charset="0"/>
                        </a:rPr>
                        <a:t>Partner Match </a:t>
                      </a:r>
                      <a:endParaRPr lang="en-US" sz="1400" b="0" noProof="0" dirty="0">
                        <a:latin typeface="Intro 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94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46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latin typeface="Intro " pitchFamily="50" charset="0"/>
                        </a:rPr>
                        <a:t>Joint Market Assessment </a:t>
                      </a:r>
                      <a:endParaRPr lang="en-US" sz="1400" b="0" noProof="0" dirty="0">
                        <a:latin typeface="Intro 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94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46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latin typeface="Intro " pitchFamily="50" charset="0"/>
                        </a:rPr>
                        <a:t>Partner Management </a:t>
                      </a:r>
                      <a:endParaRPr lang="en-US" sz="1400" b="0" noProof="0" dirty="0">
                        <a:latin typeface="Intro 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94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9461D"/>
                    </a:solidFill>
                  </a:tcPr>
                </a:tc>
              </a:tr>
              <a:tr h="1025674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Partner Roles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 smtClean="0">
                          <a:latin typeface="DINPro-Regular" pitchFamily="50" charset="0"/>
                        </a:rPr>
                        <a:t>Partner Profile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noProof="0" dirty="0" smtClean="0">
                          <a:latin typeface="DINPro-Regular" pitchFamily="50" charset="0"/>
                        </a:rPr>
                        <a:t>Partner Evaluation</a:t>
                      </a: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 &amp; Selection</a:t>
                      </a:r>
                      <a:r>
                        <a:rPr lang="en-US" sz="1200" noProof="0" dirty="0" smtClean="0">
                          <a:latin typeface="DINPro-Regular" pitchFamily="50" charset="0"/>
                        </a:rPr>
                        <a:t> </a:t>
                      </a:r>
                      <a:endParaRPr lang="en-US" sz="1200" noProof="0" dirty="0">
                        <a:latin typeface="DINPro-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Product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Map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noProof="0" dirty="0" smtClean="0">
                          <a:latin typeface="DINPro-Regular" pitchFamily="50" charset="0"/>
                        </a:rPr>
                        <a:t>Customer Segmentation 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Channels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Stakeholder Map</a:t>
                      </a:r>
                      <a:endParaRPr lang="en-US" sz="1200" noProof="0" dirty="0" smtClean="0">
                        <a:latin typeface="DINPro-Regular" pitchFamily="50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noProof="0" dirty="0" smtClean="0">
                          <a:latin typeface="DINPro-Regular" pitchFamily="50" charset="0"/>
                        </a:rPr>
                        <a:t>Key Purchasing Factors</a:t>
                      </a:r>
                      <a:endParaRPr lang="en-US" sz="1200" baseline="0" noProof="0" dirty="0" smtClean="0">
                        <a:latin typeface="DINPro-Regular" pitchFamily="50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Import &amp; Price Point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Competitor Mapping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Market Position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Go-to-market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Business Plan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DINPro-Regular" pitchFamily="50" charset="0"/>
                        </a:rPr>
                        <a:t>Partner Monitoring &amp; Assessment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noProof="0" dirty="0">
                        <a:latin typeface="DINPro-Regular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9461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47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THE PROCESS: STEP  1 - 3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7" name="Picture 6" descr="Nordic SME pil_650x22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2508" y="1268760"/>
            <a:ext cx="362969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331640" y="1844824"/>
            <a:ext cx="0" cy="3672408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563888" y="1844824"/>
            <a:ext cx="0" cy="3672408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868144" y="1844824"/>
            <a:ext cx="0" cy="3672408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100392" y="1844824"/>
            <a:ext cx="0" cy="3672408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1640" y="1844824"/>
            <a:ext cx="6768752" cy="0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31640" y="3068960"/>
            <a:ext cx="6768752" cy="0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1640" y="4293096"/>
            <a:ext cx="6768752" cy="0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1640" y="5517232"/>
            <a:ext cx="6768752" cy="0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89832" y="3444552"/>
            <a:ext cx="12573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Maintain position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02532" y="4689872"/>
            <a:ext cx="1257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Maintain position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247902" y="3356992"/>
            <a:ext cx="1257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Grow partner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94820" y="3814192"/>
            <a:ext cx="1257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Maintain position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69258" y="4683522"/>
            <a:ext cx="143884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Consider 'low cost' mode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757392" y="4739109"/>
            <a:ext cx="4556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Exit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303367" y="3573016"/>
            <a:ext cx="1257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Get new partner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40760" y="2204864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Switch entry mode into own subsidiary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83482" y="2204864"/>
            <a:ext cx="1257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Consider forward integration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178796" y="2276872"/>
            <a:ext cx="1257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Grow partner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3888" y="3717032"/>
            <a:ext cx="2304256" cy="0"/>
          </a:xfrm>
          <a:prstGeom prst="line">
            <a:avLst/>
          </a:prstGeom>
          <a:ln>
            <a:solidFill>
              <a:srgbClr val="153F6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548680"/>
            <a:ext cx="729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PARTNER MONITORING &amp; ASSESSMENT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594928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Intro " pitchFamily="50" charset="0"/>
              </a:rPr>
              <a:t>Partner Performance</a:t>
            </a:r>
            <a:endParaRPr lang="en-US" sz="1400" dirty="0">
              <a:latin typeface="Intro 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982489" y="349113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Intro " pitchFamily="50" charset="0"/>
              </a:rPr>
              <a:t>Market Attractiveness</a:t>
            </a:r>
            <a:endParaRPr lang="en-US" sz="1400" dirty="0">
              <a:latin typeface="Intro 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9712" y="569202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High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7984" y="569202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Medium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569202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Low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42048" y="231839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High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42048" y="354252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Medium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642048" y="483867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Low</a:t>
            </a:r>
            <a:endParaRPr lang="en-US" sz="1200">
              <a:latin typeface="DINPro-Regular" pitchFamily="50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187624" y="1916832"/>
            <a:ext cx="0" cy="3528392"/>
          </a:xfrm>
          <a:prstGeom prst="straightConnector1">
            <a:avLst/>
          </a:prstGeom>
          <a:ln w="25400">
            <a:solidFill>
              <a:srgbClr val="F946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40024" y="5680993"/>
            <a:ext cx="6688360" cy="0"/>
          </a:xfrm>
          <a:prstGeom prst="straightConnector1">
            <a:avLst/>
          </a:prstGeom>
          <a:ln w="25400">
            <a:solidFill>
              <a:srgbClr val="F9461D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331640" y="2113111"/>
            <a:ext cx="0" cy="3672408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563888" y="2113111"/>
            <a:ext cx="0" cy="3672408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868144" y="2113111"/>
            <a:ext cx="0" cy="3672408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100392" y="2113111"/>
            <a:ext cx="0" cy="3672408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1640" y="2113111"/>
            <a:ext cx="6768752" cy="0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31640" y="3337247"/>
            <a:ext cx="6768752" cy="0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1640" y="4561383"/>
            <a:ext cx="6768752" cy="0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1640" y="5785519"/>
            <a:ext cx="6768752" cy="0"/>
          </a:xfrm>
          <a:prstGeom prst="line">
            <a:avLst/>
          </a:prstGeom>
          <a:ln>
            <a:solidFill>
              <a:srgbClr val="153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89832" y="3712839"/>
            <a:ext cx="12573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Maintain position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02532" y="4958159"/>
            <a:ext cx="1257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Maintain position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247902" y="3625279"/>
            <a:ext cx="1257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Grow partner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94820" y="4082479"/>
            <a:ext cx="1257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Maintain position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69258" y="4951809"/>
            <a:ext cx="143884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Consider 'low cost' mode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757392" y="5007396"/>
            <a:ext cx="4556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Exit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303367" y="3841303"/>
            <a:ext cx="1257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Get new partner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40760" y="2473151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Switch entry mode into own subsidiary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83482" y="2473151"/>
            <a:ext cx="1257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Consider forward integration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178796" y="2545159"/>
            <a:ext cx="1257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9461D"/>
                </a:solidFill>
                <a:effectLst/>
                <a:latin typeface="DINPro-Regular" pitchFamily="50" charset="0"/>
                <a:cs typeface="Arial" pitchFamily="34" charset="0"/>
              </a:rPr>
              <a:t>Grow partner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9461D"/>
              </a:solidFill>
              <a:effectLst/>
              <a:latin typeface="DINPro-Regular" pitchFamily="50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3888" y="3985319"/>
            <a:ext cx="2304256" cy="0"/>
          </a:xfrm>
          <a:prstGeom prst="line">
            <a:avLst/>
          </a:prstGeom>
          <a:ln>
            <a:solidFill>
              <a:srgbClr val="153F6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548680"/>
            <a:ext cx="729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PARTNER MONITORING &amp; ASSESSMENT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621756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Intro " pitchFamily="50" charset="0"/>
              </a:rPr>
              <a:t>Partner Performance</a:t>
            </a:r>
            <a:endParaRPr lang="en-US" sz="1400" dirty="0">
              <a:latin typeface="Intro 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982489" y="375942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Intro " pitchFamily="50" charset="0"/>
              </a:rPr>
              <a:t>Market Attractiveness</a:t>
            </a:r>
            <a:endParaRPr lang="en-US" sz="1400" dirty="0">
              <a:latin typeface="Intro 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9712" y="596031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High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7984" y="596031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Medium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596031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Low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42048" y="258667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High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42048" y="381081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Medium</a:t>
            </a:r>
            <a:endParaRPr lang="en-US" sz="1200">
              <a:latin typeface="DINPro-Regular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642048" y="510695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DINPro-Regular" pitchFamily="50" charset="0"/>
              </a:rPr>
              <a:t>Low</a:t>
            </a:r>
            <a:endParaRPr lang="en-US" sz="1200">
              <a:latin typeface="DINPro-Regular" pitchFamily="50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187624" y="2185119"/>
            <a:ext cx="0" cy="3528392"/>
          </a:xfrm>
          <a:prstGeom prst="straightConnector1">
            <a:avLst/>
          </a:prstGeom>
          <a:ln w="25400">
            <a:solidFill>
              <a:srgbClr val="F946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40024" y="5949280"/>
            <a:ext cx="6688360" cy="0"/>
          </a:xfrm>
          <a:prstGeom prst="straightConnector1">
            <a:avLst/>
          </a:prstGeom>
          <a:ln w="25400">
            <a:solidFill>
              <a:srgbClr val="F9461D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436096" y="4221088"/>
            <a:ext cx="216024" cy="216024"/>
          </a:xfrm>
          <a:prstGeom prst="ellipse">
            <a:avLst/>
          </a:prstGeom>
          <a:solidFill>
            <a:srgbClr val="153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NPro-Regular" pitchFamily="50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79912" y="2924944"/>
            <a:ext cx="216024" cy="216024"/>
          </a:xfrm>
          <a:prstGeom prst="ellipse">
            <a:avLst/>
          </a:prstGeom>
          <a:solidFill>
            <a:srgbClr val="153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NPro-Regular" pitchFamily="50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4036308" y="3172604"/>
            <a:ext cx="1327780" cy="1048484"/>
          </a:xfrm>
          <a:prstGeom prst="straightConnector1">
            <a:avLst/>
          </a:prstGeom>
          <a:ln w="19050">
            <a:solidFill>
              <a:srgbClr val="153F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60032" y="436510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smtClean="0">
                <a:latin typeface="DINPro-Regular" pitchFamily="50" charset="0"/>
              </a:rPr>
              <a:t>1st year </a:t>
            </a:r>
          </a:p>
          <a:p>
            <a:pPr algn="ctr"/>
            <a:r>
              <a:rPr lang="en-US" sz="800" i="1" smtClean="0">
                <a:latin typeface="DINPro-Regular" pitchFamily="50" charset="0"/>
              </a:rPr>
              <a:t>assessment</a:t>
            </a:r>
            <a:endParaRPr lang="en-US" sz="800" i="1">
              <a:latin typeface="DINPro-Regular" pitchFamily="50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3848" y="259684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smtClean="0">
                <a:latin typeface="DINPro-Regular" pitchFamily="50" charset="0"/>
              </a:rPr>
              <a:t>2nd year </a:t>
            </a:r>
          </a:p>
          <a:p>
            <a:pPr algn="ctr"/>
            <a:r>
              <a:rPr lang="en-US" sz="800" i="1" smtClean="0">
                <a:latin typeface="DINPro-Regular" pitchFamily="50" charset="0"/>
              </a:rPr>
              <a:t>assessment</a:t>
            </a:r>
            <a:endParaRPr lang="en-US" sz="800" i="1">
              <a:latin typeface="DINPro-Regular" pitchFamily="50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2131963" y="1571327"/>
            <a:ext cx="48577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3300"/>
              </a:lnSpc>
              <a:defRPr/>
            </a:pPr>
            <a:r>
              <a:rPr lang="en-US" kern="0" dirty="0" smtClean="0">
                <a:latin typeface="Intro " pitchFamily="50" charset="0"/>
                <a:ea typeface="+mj-ea"/>
                <a:cs typeface="+mj-cs"/>
              </a:rPr>
              <a:t>2nd year assessment</a:t>
            </a:r>
            <a:endParaRPr lang="en-US" kern="0" dirty="0">
              <a:latin typeface="Intro " pitchFamily="50" charset="0"/>
              <a:ea typeface="+mj-ea"/>
              <a:cs typeface="+mj-cs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323528" y="1581809"/>
            <a:ext cx="48577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3300"/>
              </a:lnSpc>
              <a:defRPr/>
            </a:pPr>
            <a:r>
              <a:rPr lang="en-US" dirty="0">
                <a:latin typeface="Intro " pitchFamily="50" charset="0"/>
              </a:rPr>
              <a:t>Monitoring: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/>
      <p:bldP spid="47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4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8000" dirty="0" smtClean="0">
                <a:solidFill>
                  <a:schemeClr val="bg1"/>
                </a:solidFill>
                <a:sym typeface="Wingdings"/>
              </a:rPr>
              <a:t>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Intro " pitchFamily="50" charset="0"/>
              </a:rPr>
              <a:t>PARTNER MATCH</a:t>
            </a:r>
            <a:endParaRPr lang="da-DK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4" name="Picture 3" descr="NORD_RGB_N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69157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7"/>
          <a:stretch/>
        </p:blipFill>
        <p:spPr bwMode="auto">
          <a:xfrm>
            <a:off x="602704" y="1335785"/>
            <a:ext cx="8361784" cy="540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9461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3160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PARTNER ROLES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04056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353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PARTNER PROFILE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04056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42" y="1124744"/>
            <a:ext cx="4860254" cy="55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6985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PARTNER EVALUATION &amp; SELECTION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04056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1"/>
            <a:ext cx="4392488" cy="4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269507" y="2492896"/>
            <a:ext cx="22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DINPro-Regular" pitchFamily="50" charset="0"/>
                <a:cs typeface="Calibri" pitchFamily="34" charset="0"/>
              </a:rPr>
              <a:t>Partner Evaluation</a:t>
            </a:r>
            <a:endParaRPr lang="en-US" b="1" dirty="0">
              <a:latin typeface="DINPro-Regular" pitchFamily="50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"/>
          <a:stretch/>
        </p:blipFill>
        <p:spPr bwMode="auto">
          <a:xfrm>
            <a:off x="406277" y="2924944"/>
            <a:ext cx="85853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4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8000" dirty="0" smtClean="0">
                <a:solidFill>
                  <a:schemeClr val="bg1"/>
                </a:solidFill>
                <a:sym typeface="Wingdings"/>
              </a:rPr>
              <a:t></a:t>
            </a:r>
            <a:endParaRPr lang="da-DK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588" y="3886200"/>
            <a:ext cx="7016824" cy="17526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Intro " pitchFamily="50" charset="0"/>
              </a:rPr>
              <a:t> JOINT MARKET ASSESSMENT</a:t>
            </a:r>
            <a:endParaRPr lang="da-DK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4" name="Picture 3" descr="NORD_RGB_N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69157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47864" y="3284984"/>
            <a:ext cx="2160240" cy="165618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8942" y="2780928"/>
            <a:ext cx="225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Intro " pitchFamily="50" charset="0"/>
                <a:cs typeface="Calibri" pitchFamily="34" charset="0"/>
              </a:rPr>
              <a:t>Which product</a:t>
            </a:r>
            <a:endParaRPr lang="en-US" dirty="0">
              <a:latin typeface="Intro " pitchFamily="50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PRODUCT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glemaps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429000"/>
            <a:ext cx="1333326" cy="1333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293597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C0504D"/>
                </a:solidFill>
                <a:latin typeface="DINPro-Regular" pitchFamily="50" charset="0"/>
              </a:rPr>
              <a:t>Select the target market</a:t>
            </a:r>
            <a:endParaRPr lang="en-US" sz="1200" b="1">
              <a:solidFill>
                <a:srgbClr val="C0504D"/>
              </a:solidFill>
              <a:latin typeface="DINPro-Regular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48680"/>
            <a:ext cx="100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ntro " pitchFamily="50" charset="0"/>
              </a:rPr>
              <a:t>MAP</a:t>
            </a:r>
            <a:endParaRPr lang="en-US" sz="28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6" y="1556792"/>
            <a:ext cx="448002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3585E7515D66409C8E65FFA61C3135" ma:contentTypeVersion="0" ma:contentTypeDescription="Create a new document." ma:contentTypeScope="" ma:versionID="8ea3124a8e6298a58555006ceb5fc3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8d17fc149dff7476ebf682574d7e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CECB49-D9D8-45B6-82DA-D430360E7A16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BA25220-431F-4D84-B6A5-9E890D1C2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3DE2E8-3559-4B54-A939-CB4A8596C0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485</Words>
  <Application>Microsoft Office PowerPoint</Application>
  <PresentationFormat>Skjermfremvisning (4:3)</PresentationFormat>
  <Paragraphs>143</Paragraphs>
  <Slides>21</Slides>
  <Notes>6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DINPro-Regular</vt:lpstr>
      <vt:lpstr>Intro </vt:lpstr>
      <vt:lpstr>Wingdings</vt:lpstr>
      <vt:lpstr>Office Theme</vt:lpstr>
      <vt:lpstr>  partner toolbox</vt:lpstr>
      <vt:lpstr>PowerPoint-presentasjon</vt:lpstr>
      <vt:lpstr></vt:lpstr>
      <vt:lpstr>PowerPoint-presentasjon</vt:lpstr>
      <vt:lpstr>PowerPoint-presentasjon</vt:lpstr>
      <vt:lpstr>PowerPoint-presentasjon</vt:lpstr>
      <vt:lpstr>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</vt:lpstr>
      <vt:lpstr>PowerPoint-presentasjon</vt:lpstr>
      <vt:lpstr>PowerPoint-presentasjon</vt:lpstr>
      <vt:lpstr>PowerPoint-presentasjon</vt:lpstr>
    </vt:vector>
  </TitlesOfParts>
  <Company>DI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KRBL</dc:creator>
  <cp:lastModifiedBy>Magnus Buer</cp:lastModifiedBy>
  <cp:revision>212</cp:revision>
  <cp:lastPrinted>2014-09-03T17:00:00Z</cp:lastPrinted>
  <dcterms:created xsi:type="dcterms:W3CDTF">2014-05-13T13:49:36Z</dcterms:created>
  <dcterms:modified xsi:type="dcterms:W3CDTF">2014-10-27T10:08:03Z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0x010100E63585E7515D66409C8E65FFA61C3135</vt:lpwstr>
  </property>
  <property fmtid="{D5CDD505-2E9C-101B-9397-08002B2CF9AE}" pid="3" name="CCMEventContext">
    <vt:lpwstr>3fb23747-7511-427c-a819-3732f2f2515e</vt:lpwstr>
  </property>
  <property fmtid="{D5CDD505-2E9C-101B-9397-08002B2CF9AE}" pid="4" name="CCMSystem">
    <vt:lpwstr> </vt:lpwstr>
  </property>
  <property fmtid="{D5CDD505-2E9C-101B-9397-08002B2CF9AE}" pid="5" name="Emneord">
    <vt:lpwstr/>
  </property>
  <property fmtid="{D5CDD505-2E9C-101B-9397-08002B2CF9AE}" pid="6" name="Department">
    <vt:lpwstr/>
  </property>
  <property fmtid="{D5CDD505-2E9C-101B-9397-08002B2CF9AE}" pid="7" name="Dokumenttype">
    <vt:lpwstr/>
  </property>
  <property fmtid="{D5CDD505-2E9C-101B-9397-08002B2CF9AE}" pid="8" name="IsMyDocuments">
    <vt:bool>true</vt:bool>
  </property>
</Properties>
</file>